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31"/>
  </p:notesMasterIdLst>
  <p:sldIdLst>
    <p:sldId id="291" r:id="rId2"/>
    <p:sldId id="275" r:id="rId3"/>
    <p:sldId id="308" r:id="rId4"/>
    <p:sldId id="295" r:id="rId5"/>
    <p:sldId id="296" r:id="rId6"/>
    <p:sldId id="262" r:id="rId7"/>
    <p:sldId id="310" r:id="rId8"/>
    <p:sldId id="263" r:id="rId9"/>
    <p:sldId id="264" r:id="rId10"/>
    <p:sldId id="267" r:id="rId11"/>
    <p:sldId id="265" r:id="rId12"/>
    <p:sldId id="266" r:id="rId13"/>
    <p:sldId id="314" r:id="rId14"/>
    <p:sldId id="285" r:id="rId15"/>
    <p:sldId id="305" r:id="rId16"/>
    <p:sldId id="306" r:id="rId17"/>
    <p:sldId id="277" r:id="rId18"/>
    <p:sldId id="311" r:id="rId19"/>
    <p:sldId id="297" r:id="rId20"/>
    <p:sldId id="298" r:id="rId21"/>
    <p:sldId id="299" r:id="rId22"/>
    <p:sldId id="300" r:id="rId23"/>
    <p:sldId id="301" r:id="rId24"/>
    <p:sldId id="302" r:id="rId25"/>
    <p:sldId id="316" r:id="rId26"/>
    <p:sldId id="283" r:id="rId27"/>
    <p:sldId id="312" r:id="rId28"/>
    <p:sldId id="279" r:id="rId29"/>
    <p:sldId id="294"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3399"/>
    <a:srgbClr val="660033"/>
    <a:srgbClr val="DE0000"/>
    <a:srgbClr val="FF5353"/>
    <a:srgbClr val="892EA2"/>
    <a:srgbClr val="9900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69276" autoAdjust="0"/>
  </p:normalViewPr>
  <p:slideViewPr>
    <p:cSldViewPr>
      <p:cViewPr>
        <p:scale>
          <a:sx n="60" d="100"/>
          <a:sy n="60" d="100"/>
        </p:scale>
        <p:origin x="-80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2B5F029-08EA-44D8-ABAF-2C2E20AA24D9}" type="datetimeFigureOut">
              <a:rPr lang="ru-RU"/>
              <a:pPr>
                <a:defRPr/>
              </a:pPr>
              <a:t>20.05.2018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F7B8764-C0C3-4D0C-B504-148002CF6316}" type="slidenum">
              <a:rPr lang="ru-RU"/>
              <a:pPr>
                <a:defRPr/>
              </a:pPr>
              <a:t>‹#›</a:t>
            </a:fld>
            <a:endParaRPr lang="ru-RU"/>
          </a:p>
        </p:txBody>
      </p:sp>
    </p:spTree>
    <p:extLst>
      <p:ext uri="{BB962C8B-B14F-4D97-AF65-F5344CB8AC3E}">
        <p14:creationId xmlns:p14="http://schemas.microsoft.com/office/powerpoint/2010/main" val="1645292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3B2AF-7D46-4A7D-9F61-D1852ED6DAA9}" type="slidenum">
              <a:rPr lang="ru-RU" smtClean="0">
                <a:latin typeface="Arial" pitchFamily="34" charset="0"/>
              </a:rPr>
              <a:pPr/>
              <a:t>6</a:t>
            </a:fld>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CB0C01-727C-4EBE-A758-C664F83BBB70}" type="slidenum">
              <a:rPr lang="ru-RU" smtClean="0">
                <a:latin typeface="Arial" pitchFamily="34" charset="0"/>
              </a:rPr>
              <a:pPr/>
              <a:t>17</a:t>
            </a:fld>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pPr>
              <a:defRPr/>
            </a:pPr>
            <a:fld id="{2ED7F4BA-2892-4577-A52D-18962B2F3123}"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19" name="Footer Placeholder 18"/>
          <p:cNvSpPr>
            <a:spLocks noGrp="1"/>
          </p:cNvSpPr>
          <p:nvPr>
            <p:ph type="ftr" sz="quarter" idx="11"/>
          </p:nvPr>
        </p:nvSpPr>
        <p:spPr/>
        <p:txBody>
          <a:bodyPr/>
          <a:lstStyle/>
          <a:p>
            <a:pPr>
              <a:defRPr/>
            </a:pPr>
            <a:endParaRPr lang="ru-RU">
              <a:solidFill>
                <a:srgbClr val="04617B">
                  <a:shade val="90000"/>
                </a:srgbClr>
              </a:solidFill>
            </a:endParaRPr>
          </a:p>
        </p:txBody>
      </p:sp>
      <p:sp>
        <p:nvSpPr>
          <p:cNvPr id="27" name="Slide Number Placeholder 26"/>
          <p:cNvSpPr>
            <a:spLocks noGrp="1"/>
          </p:cNvSpPr>
          <p:nvPr>
            <p:ph type="sldNum" sz="quarter" idx="12"/>
          </p:nvPr>
        </p:nvSpPr>
        <p:spPr/>
        <p:txBody>
          <a:bodyPr/>
          <a:lstStyle/>
          <a:p>
            <a:pPr>
              <a:defRPr/>
            </a:pPr>
            <a:fld id="{C6ED4B35-1AEA-4743-AD31-CFA2BA47A154}" type="slidenum">
              <a:rPr lang="ru-RU" smtClean="0">
                <a:solidFill>
                  <a:srgbClr val="04617B">
                    <a:shade val="90000"/>
                  </a:srgbClr>
                </a:solidFill>
              </a:rPr>
              <a:pPr>
                <a:defRPr/>
              </a:pPr>
              <a:t>‹#›</a:t>
            </a:fld>
            <a:endParaRPr lang="ru-RU">
              <a:solidFill>
                <a:srgbClr val="04617B">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D377AE7E-ABFB-43F3-85F0-1FA08532107B}"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2174872A-E839-4C83-AE0F-791627F247FF}"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DCA0CD9A-0638-42A5-937A-ECBB22F0A7D9}"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AB27793-6F59-4C26-8EA7-00C20C22236E}"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fld id="{79E83482-46A4-42E6-8234-4FF6289BF97A}"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C127D2F3-07E7-43AB-AEAA-8B8765DA4E78}"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pPr>
              <a:defRPr/>
            </a:pPr>
            <a:fld id="{26ABDF07-BC02-4370-9382-3B677EB08D9C}"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4159C0C7-C0AF-433D-9DEA-4E1236CB6AD3}" type="slidenum">
              <a:rPr lang="ru-RU" smtClean="0">
                <a:solidFill>
                  <a:srgbClr val="04617B">
                    <a:shade val="90000"/>
                  </a:srgbClr>
                </a:solidFill>
              </a:rPr>
              <a:pPr>
                <a:defRPr/>
              </a:pPr>
              <a:t>‹#›</a:t>
            </a:fld>
            <a:endParaRPr lang="ru-RU">
              <a:solidFill>
                <a:srgbClr val="04617B">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fld id="{F372DB18-1AC0-415E-83B5-415FAED1CA2B}"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C91AA339-F4B2-4D97-9C9A-819CA1D5CC8D}"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pPr>
              <a:defRPr/>
            </a:pPr>
            <a:fld id="{210AC04D-545E-4A8F-8319-7176C88CC923}"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19B3E046-5A2B-4067-B23F-53913751E555}"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pPr>
              <a:defRPr/>
            </a:pPr>
            <a:fld id="{1B15B505-302A-4D88-B2EE-2C14F40DBD80}"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6B299305-D06F-460C-8CC8-83AFAFDC3655}"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9447A9-BFE8-4829-9B2E-4461D906DE39}"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0B0BEEDE-BF87-4CE0-84D2-0B9CDE671B8B}"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fld id="{F84DB161-9BB9-479C-9B5D-C2E11E3A597B}"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69F986B-D1B2-4D49-B6C3-A5FA71BE515B}" type="slidenum">
              <a:rPr lang="ru-RU" smtClean="0">
                <a:solidFill>
                  <a:srgbClr val="04617B">
                    <a:shade val="90000"/>
                  </a:srgbClr>
                </a:solidFill>
              </a:rPr>
              <a:pPr>
                <a:defRPr/>
              </a:pPr>
              <a:t>‹#›</a:t>
            </a:fld>
            <a:endParaRPr lang="ru-RU">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pPr>
              <a:defRPr/>
            </a:pPr>
            <a:fld id="{06E9066D-2D3F-41A7-BC59-E6703E79517D}"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08AC681-BA6A-4538-90B9-5758FC07949E}" type="slidenum">
              <a:rPr lang="ru-RU" smtClean="0">
                <a:solidFill>
                  <a:srgbClr val="04617B">
                    <a:shade val="90000"/>
                  </a:srgbClr>
                </a:solidFill>
              </a:rPr>
              <a:pPr>
                <a:def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DDCC27E-F230-4742-960B-F5428CAB7889}" type="datetime1">
              <a:rPr lang="ru-RU" smtClean="0">
                <a:solidFill>
                  <a:srgbClr val="04617B">
                    <a:shade val="90000"/>
                  </a:srgbClr>
                </a:solidFill>
              </a:rPr>
              <a:pPr>
                <a:defRPr/>
              </a:pPr>
              <a:t>20.05.2018</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A935585-89BB-44F2-A5C6-EFA7A2DEB430}" type="slidenum">
              <a:rPr lang="ru-RU" smtClean="0">
                <a:solidFill>
                  <a:srgbClr val="04617B">
                    <a:shade val="90000"/>
                  </a:srgbClr>
                </a:solidFill>
              </a:rPr>
              <a:pPr>
                <a:def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95E920F-3A9C-402E-AADA-D6883F135CAC}" type="slidenum">
              <a:rPr lang="ru-RU" smtClean="0">
                <a:solidFill>
                  <a:schemeClr val="bg1"/>
                </a:solidFill>
              </a:rPr>
              <a:pPr>
                <a:defRPr/>
              </a:pPr>
              <a:t>1</a:t>
            </a:fld>
            <a:endParaRPr lang="ru-RU">
              <a:solidFill>
                <a:schemeClr val="bg1"/>
              </a:solidFill>
            </a:endParaRPr>
          </a:p>
        </p:txBody>
      </p:sp>
      <p:sp>
        <p:nvSpPr>
          <p:cNvPr id="3" name="Прямоугольник 2"/>
          <p:cNvSpPr/>
          <p:nvPr/>
        </p:nvSpPr>
        <p:spPr>
          <a:xfrm>
            <a:off x="323528" y="332657"/>
            <a:ext cx="8209285" cy="6832640"/>
          </a:xfrm>
          <a:prstGeom prst="rect">
            <a:avLst/>
          </a:prstGeom>
        </p:spPr>
        <p:txBody>
          <a:bodyPr wrap="square">
            <a:spAutoFit/>
          </a:bodyPr>
          <a:lstStyle/>
          <a:p>
            <a:pPr algn="ctr"/>
            <a:r>
              <a:rPr lang="ru-RU" sz="2000" dirty="0"/>
              <a:t>Управление Образованием Администрации  г. Шарыпово</a:t>
            </a:r>
          </a:p>
          <a:p>
            <a:pPr algn="ctr"/>
            <a:r>
              <a:rPr lang="ru-RU" dirty="0"/>
              <a:t>Муниципальное Автономное дошкольное учреждение </a:t>
            </a:r>
          </a:p>
          <a:p>
            <a:pPr algn="ctr"/>
            <a:r>
              <a:rPr lang="ru-RU" dirty="0"/>
              <a:t>«Детский сад №6 «Золушка» общеобразовательного вида</a:t>
            </a:r>
          </a:p>
          <a:p>
            <a:pPr algn="ctr">
              <a:defRPr/>
            </a:pPr>
            <a:endParaRPr lang="ru-RU" sz="4400" spc="300" dirty="0" smtClean="0">
              <a:latin typeface="Monotype Corsiva" pitchFamily="66" charset="0"/>
            </a:endParaRPr>
          </a:p>
          <a:p>
            <a:pPr algn="ctr"/>
            <a:r>
              <a:rPr lang="ru-RU" sz="4400" spc="300" dirty="0" smtClean="0">
                <a:solidFill>
                  <a:srgbClr val="CC0066"/>
                </a:solidFill>
                <a:latin typeface="Monotype Corsiva" pitchFamily="66" charset="0"/>
              </a:rPr>
              <a:t>«</a:t>
            </a:r>
            <a:r>
              <a:rPr lang="ru-RU" sz="4400" spc="300" dirty="0">
                <a:solidFill>
                  <a:srgbClr val="CC0066"/>
                </a:solidFill>
                <a:latin typeface="Monotype Corsiva" pitchFamily="66" charset="0"/>
              </a:rPr>
              <a:t>НЕТРАДИЦИОННЫЕ ТЕХНИКИ РИСОВАНИЯ</a:t>
            </a:r>
            <a:r>
              <a:rPr lang="ru-RU" sz="3400" spc="300" dirty="0" smtClean="0">
                <a:solidFill>
                  <a:schemeClr val="bg1"/>
                </a:solidFill>
                <a:latin typeface="Monotype Corsiva" pitchFamily="66" charset="0"/>
              </a:rPr>
              <a:t>»</a:t>
            </a:r>
            <a:r>
              <a:rPr lang="ru-RU" sz="3600" dirty="0"/>
              <a:t> </a:t>
            </a:r>
            <a:endParaRPr lang="ru-RU" sz="3600" dirty="0" smtClean="0"/>
          </a:p>
          <a:p>
            <a:pPr algn="ctr"/>
            <a:endParaRPr lang="ru-RU" sz="3600" dirty="0"/>
          </a:p>
          <a:p>
            <a:pPr algn="ctr"/>
            <a:endParaRPr lang="ru-RU" sz="3600" dirty="0" smtClean="0"/>
          </a:p>
          <a:p>
            <a:pPr algn="ctr"/>
            <a:r>
              <a:rPr lang="ru-RU" sz="3600" dirty="0" smtClean="0"/>
              <a:t>                   </a:t>
            </a:r>
            <a:r>
              <a:rPr lang="ru-RU" dirty="0" smtClean="0"/>
              <a:t>Составили</a:t>
            </a:r>
            <a:r>
              <a:rPr lang="ru-RU" dirty="0"/>
              <a:t>: </a:t>
            </a:r>
          </a:p>
          <a:p>
            <a:pPr algn="ctr"/>
            <a:r>
              <a:rPr lang="ru-RU" dirty="0"/>
              <a:t>                                       </a:t>
            </a:r>
            <a:r>
              <a:rPr lang="ru-RU" dirty="0" smtClean="0"/>
              <a:t>                     </a:t>
            </a:r>
            <a:r>
              <a:rPr lang="ru-RU" dirty="0"/>
              <a:t>воспитатель 1 категории</a:t>
            </a:r>
          </a:p>
          <a:p>
            <a:pPr algn="ctr"/>
            <a:r>
              <a:rPr lang="ru-RU" dirty="0"/>
              <a:t>                         </a:t>
            </a:r>
            <a:r>
              <a:rPr lang="ru-RU" dirty="0" smtClean="0"/>
              <a:t>                    </a:t>
            </a:r>
            <a:r>
              <a:rPr lang="ru-RU" dirty="0"/>
              <a:t>Тальянова И.З.,</a:t>
            </a:r>
          </a:p>
          <a:p>
            <a:pPr algn="ctr"/>
            <a:r>
              <a:rPr lang="ru-RU" dirty="0"/>
              <a:t>                                               </a:t>
            </a:r>
            <a:r>
              <a:rPr lang="ru-RU" dirty="0" smtClean="0"/>
              <a:t>                    </a:t>
            </a:r>
            <a:r>
              <a:rPr lang="ru-RU" dirty="0"/>
              <a:t>воспитатель </a:t>
            </a:r>
            <a:r>
              <a:rPr lang="ru-RU" dirty="0" err="1"/>
              <a:t>Белиловец</a:t>
            </a:r>
            <a:r>
              <a:rPr lang="ru-RU" dirty="0"/>
              <a:t> В.Н.</a:t>
            </a:r>
          </a:p>
          <a:p>
            <a:pPr algn="ctr"/>
            <a:r>
              <a:rPr lang="ru-RU" dirty="0"/>
              <a:t> </a:t>
            </a:r>
          </a:p>
          <a:p>
            <a:pPr algn="ctr"/>
            <a:endParaRPr lang="ru-RU" dirty="0" smtClean="0"/>
          </a:p>
          <a:p>
            <a:pPr algn="ctr"/>
            <a:r>
              <a:rPr lang="ru-RU" dirty="0" smtClean="0"/>
              <a:t>Шарыпово</a:t>
            </a:r>
            <a:r>
              <a:rPr lang="ru-RU" dirty="0"/>
              <a:t>, 2018г.</a:t>
            </a:r>
          </a:p>
          <a:p>
            <a:pPr algn="ctr">
              <a:defRPr/>
            </a:pPr>
            <a:endParaRPr lang="ru-RU" sz="3400" spc="300" dirty="0">
              <a:solidFill>
                <a:schemeClr val="bg1"/>
              </a:solidFill>
              <a:latin typeface="Monotype Corsiva" pitchFamily="66" charset="0"/>
            </a:endParaRPr>
          </a:p>
        </p:txBody>
      </p:sp>
      <p:sp>
        <p:nvSpPr>
          <p:cNvPr id="4" name="Прямоугольник 3"/>
          <p:cNvSpPr/>
          <p:nvPr/>
        </p:nvSpPr>
        <p:spPr>
          <a:xfrm>
            <a:off x="3563938" y="4135438"/>
            <a:ext cx="5329237" cy="400050"/>
          </a:xfrm>
          <a:prstGeom prst="rect">
            <a:avLst/>
          </a:prstGeom>
        </p:spPr>
        <p:txBody>
          <a:bodyPr>
            <a:spAutoFit/>
          </a:bodyPr>
          <a:lstStyle/>
          <a:p>
            <a:pPr>
              <a:defRPr/>
            </a:pPr>
            <a:r>
              <a:rPr lang="ru-RU" sz="2000" b="1" i="1" dirty="0">
                <a:solidFill>
                  <a:schemeClr val="bg1"/>
                </a:solidFill>
                <a:latin typeface="+mn-lt"/>
              </a:rPr>
              <a:t>           </a:t>
            </a:r>
            <a:endParaRPr lang="ru-RU" sz="2000" b="1" dirty="0">
              <a:solidFill>
                <a:schemeClr val="bg1"/>
              </a:solidFill>
              <a:latin typeface="+mn-lt"/>
            </a:endParaRPr>
          </a:p>
        </p:txBody>
      </p:sp>
      <p:sp>
        <p:nvSpPr>
          <p:cNvPr id="5" name="Прямоугольник 4"/>
          <p:cNvSpPr/>
          <p:nvPr/>
        </p:nvSpPr>
        <p:spPr>
          <a:xfrm>
            <a:off x="3348038" y="4813300"/>
            <a:ext cx="5545137" cy="400050"/>
          </a:xfrm>
          <a:prstGeom prst="rect">
            <a:avLst/>
          </a:prstGeom>
        </p:spPr>
        <p:txBody>
          <a:bodyPr>
            <a:spAutoFit/>
          </a:bodyPr>
          <a:lstStyle/>
          <a:p>
            <a:pPr algn="ctr">
              <a:defRPr/>
            </a:pPr>
            <a:r>
              <a:rPr lang="ru-RU" sz="2000" b="1" i="1" dirty="0">
                <a:solidFill>
                  <a:schemeClr val="bg1"/>
                </a:solidFill>
                <a:latin typeface="+mn-lt"/>
              </a:rPr>
              <a:t>                     </a:t>
            </a:r>
            <a:endParaRPr lang="ru-RU" sz="2000" dirty="0">
              <a:solidFill>
                <a:schemeClr val="bg1"/>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2000"/>
                                        <p:tgtEl>
                                          <p:spTgt spid="3">
                                            <p:txEl>
                                              <p:pRg st="7" end="7"/>
                                            </p:txEl>
                                          </p:spTgt>
                                        </p:tgtEl>
                                      </p:cBhvr>
                                    </p:animEffect>
                                    <p:anim calcmode="lin" valueType="num">
                                      <p:cBhvr>
                                        <p:cTn id="1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2000"/>
                                        <p:tgtEl>
                                          <p:spTgt spid="3">
                                            <p:txEl>
                                              <p:pRg st="8" end="8"/>
                                            </p:txEl>
                                          </p:spTgt>
                                        </p:tgtEl>
                                      </p:cBhvr>
                                    </p:animEffect>
                                    <p:anim calcmode="lin" valueType="num">
                                      <p:cBhvr>
                                        <p:cTn id="2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anim calcmode="lin" valueType="num">
                                      <p:cBhvr>
                                        <p:cTn id="2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anim calcmode="lin" valueType="num">
                                      <p:cBhvr>
                                        <p:cTn id="3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anim calcmode="lin" valueType="num">
                                      <p:cBhvr>
                                        <p:cTn id="38"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nodeType="after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2000"/>
                                        <p:tgtEl>
                                          <p:spTgt spid="3">
                                            <p:txEl>
                                              <p:pRg st="13" end="13"/>
                                            </p:txEl>
                                          </p:spTgt>
                                        </p:tgtEl>
                                      </p:cBhvr>
                                    </p:animEffect>
                                    <p:anim calcmode="lin" valueType="num">
                                      <p:cBhvr>
                                        <p:cTn id="44"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nodeType="after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2000"/>
                                        <p:tgtEl>
                                          <p:spTgt spid="3">
                                            <p:txEl>
                                              <p:pRg st="0" end="0"/>
                                            </p:txEl>
                                          </p:spTgt>
                                        </p:tgtEl>
                                      </p:cBhvr>
                                    </p:animEffect>
                                    <p:anim calcmode="lin" valueType="num">
                                      <p:cBhvr>
                                        <p:cTn id="5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nodeType="after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2000"/>
                                        <p:tgtEl>
                                          <p:spTgt spid="3">
                                            <p:txEl>
                                              <p:pRg st="1" end="1"/>
                                            </p:txEl>
                                          </p:spTgt>
                                        </p:tgtEl>
                                      </p:cBhvr>
                                    </p:animEffect>
                                    <p:anim calcmode="lin" valueType="num">
                                      <p:cBhvr>
                                        <p:cTn id="5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2" presetClass="entr" presetSubtype="0" fill="hold" nodeType="after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2000"/>
                                        <p:tgtEl>
                                          <p:spTgt spid="3">
                                            <p:txEl>
                                              <p:pRg st="2" end="2"/>
                                            </p:txEl>
                                          </p:spTgt>
                                        </p:tgtEl>
                                      </p:cBhvr>
                                    </p:animEffect>
                                    <p:anim calcmode="lin" valueType="num">
                                      <p:cBhvr>
                                        <p:cTn id="6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20000"/>
                            </p:stCondLst>
                            <p:childTnLst>
                              <p:par>
                                <p:cTn id="65" presetID="42" presetClass="entr" presetSubtype="0" fill="hold" nodeType="after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fade">
                                      <p:cBhvr>
                                        <p:cTn id="67" dur="1000"/>
                                        <p:tgtEl>
                                          <p:spTgt spid="4">
                                            <p:txEl>
                                              <p:pRg st="0" end="0"/>
                                            </p:txEl>
                                          </p:spTgt>
                                        </p:tgtEl>
                                      </p:cBhvr>
                                    </p:animEffect>
                                    <p:anim calcmode="lin" valueType="num">
                                      <p:cBhvr>
                                        <p:cTn id="6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34988" y="549275"/>
            <a:ext cx="8229600" cy="857250"/>
          </a:xfrm>
        </p:spPr>
        <p:txBody>
          <a:bodyPr>
            <a:normAutofit fontScale="90000"/>
          </a:bodyPr>
          <a:lstStyle/>
          <a:p>
            <a:pPr algn="ctr" eaLnBrk="1" hangingPunct="1"/>
            <a:r>
              <a:rPr lang="ru-RU" sz="2800" b="1" smtClean="0">
                <a:solidFill>
                  <a:srgbClr val="CC3399"/>
                </a:solidFill>
              </a:rPr>
              <a:t/>
            </a:r>
            <a:br>
              <a:rPr lang="ru-RU" sz="2800" b="1" smtClean="0">
                <a:solidFill>
                  <a:srgbClr val="CC3399"/>
                </a:solidFill>
              </a:rPr>
            </a:br>
            <a:r>
              <a:rPr lang="ru-RU" sz="2800" b="1" smtClean="0">
                <a:solidFill>
                  <a:srgbClr val="CC3399"/>
                </a:solidFill>
              </a:rPr>
              <a:t>Оттиск мятой бумагой</a:t>
            </a:r>
            <a:r>
              <a:rPr lang="ru-RU" sz="2800" smtClean="0">
                <a:solidFill>
                  <a:srgbClr val="CC3399"/>
                </a:solidFill>
              </a:rPr>
              <a:t/>
            </a:r>
            <a:br>
              <a:rPr lang="ru-RU" sz="2800" smtClean="0">
                <a:solidFill>
                  <a:srgbClr val="CC3399"/>
                </a:solidFill>
              </a:rPr>
            </a:br>
            <a:endParaRPr lang="ru-RU" sz="2800" smtClean="0">
              <a:solidFill>
                <a:srgbClr val="CC3399"/>
              </a:solidFill>
              <a:cs typeface="Times New Roman" pitchFamily="18" charset="0"/>
            </a:endParaRPr>
          </a:p>
        </p:txBody>
      </p:sp>
      <p:sp>
        <p:nvSpPr>
          <p:cNvPr id="4" name="Содержимое 3"/>
          <p:cNvSpPr>
            <a:spLocks noGrp="1"/>
          </p:cNvSpPr>
          <p:nvPr>
            <p:ph sz="half" idx="1"/>
          </p:nvPr>
        </p:nvSpPr>
        <p:spPr>
          <a:xfrm>
            <a:off x="4857750" y="1214438"/>
            <a:ext cx="3829050" cy="5140325"/>
          </a:xfrm>
        </p:spPr>
        <p:txBody>
          <a:bodyPr>
            <a:normAutofit fontScale="70000" lnSpcReduction="20000"/>
          </a:bodyPr>
          <a:lstStyle/>
          <a:p>
            <a:pPr marL="0" indent="0" eaLnBrk="1" fontAlgn="auto" hangingPunct="1">
              <a:lnSpc>
                <a:spcPct val="120000"/>
              </a:lnSpc>
              <a:spcBef>
                <a:spcPts val="0"/>
              </a:spcBef>
              <a:spcAft>
                <a:spcPts val="0"/>
              </a:spcAft>
              <a:buClr>
                <a:schemeClr val="accent3"/>
              </a:buClr>
              <a:buFont typeface="Wingdings 2" pitchFamily="18" charset="2"/>
              <a:buNone/>
              <a:defRPr/>
            </a:pPr>
            <a:endParaRPr lang="ru-RU" dirty="0" smtClean="0">
              <a:solidFill>
                <a:schemeClr val="bg1"/>
              </a:solidFill>
            </a:endParaRP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Средства выразительности:</a:t>
            </a:r>
            <a:r>
              <a:rPr lang="ru-RU" dirty="0" smtClean="0">
                <a:solidFill>
                  <a:srgbClr val="FFFF00"/>
                </a:solidFill>
              </a:rPr>
              <a:t> </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dirty="0" smtClean="0">
                <a:solidFill>
                  <a:schemeClr val="bg1"/>
                </a:solidFill>
              </a:rPr>
              <a:t>пятно, фактура, цвет.</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Материалы:</a:t>
            </a:r>
            <a:r>
              <a:rPr lang="ru-RU" dirty="0" smtClean="0">
                <a:solidFill>
                  <a:srgbClr val="FFFF00"/>
                </a:solidFill>
              </a:rPr>
              <a:t> </a:t>
            </a:r>
            <a:r>
              <a:rPr lang="ru-RU" dirty="0" smtClean="0">
                <a:solidFill>
                  <a:schemeClr val="bg1"/>
                </a:solidFill>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b="1" i="1" dirty="0" smtClean="0">
                <a:solidFill>
                  <a:srgbClr val="FFFF00"/>
                </a:solidFill>
              </a:rPr>
              <a:t>Способ получения изображения: </a:t>
            </a:r>
            <a:r>
              <a:rPr lang="ru-RU" dirty="0" smtClean="0">
                <a:solidFill>
                  <a:schemeClr val="bg1"/>
                </a:solidFill>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274320" eaLnBrk="1" fontAlgn="auto" hangingPunct="1">
              <a:lnSpc>
                <a:spcPct val="120000"/>
              </a:lnSpc>
              <a:spcBef>
                <a:spcPts val="0"/>
              </a:spcBef>
              <a:spcAft>
                <a:spcPts val="0"/>
              </a:spcAft>
              <a:buClr>
                <a:schemeClr val="accent3"/>
              </a:buClr>
              <a:buFont typeface="Wingdings 2"/>
              <a:buNone/>
              <a:defRPr/>
            </a:pPr>
            <a:endParaRPr lang="ru-RU" dirty="0"/>
          </a:p>
        </p:txBody>
      </p:sp>
      <p:sp>
        <p:nvSpPr>
          <p:cNvPr id="6" name="Номер слайда 5"/>
          <p:cNvSpPr>
            <a:spLocks noGrp="1"/>
          </p:cNvSpPr>
          <p:nvPr>
            <p:ph type="sldNum" sz="quarter" idx="12"/>
          </p:nvPr>
        </p:nvSpPr>
        <p:spPr/>
        <p:txBody>
          <a:bodyPr/>
          <a:lstStyle/>
          <a:p>
            <a:pPr>
              <a:defRPr/>
            </a:pPr>
            <a:fld id="{8F861AFF-12E0-44CA-8741-8E4ED8E5AD7B}" type="slidenum">
              <a:rPr lang="ru-RU" smtClean="0"/>
              <a:pPr>
                <a:defRPr/>
              </a:pPr>
              <a:t>10</a:t>
            </a:fld>
            <a:endParaRPr lang="ru-RU"/>
          </a:p>
        </p:txBody>
      </p:sp>
      <p:pic>
        <p:nvPicPr>
          <p:cNvPr id="18438" name="Picture 6" descr="C:\Documents and Settings\Admin\Рабочий стол\иршмшд.jpg"/>
          <p:cNvPicPr>
            <a:picLocks noChangeAspect="1" noChangeArrowheads="1"/>
          </p:cNvPicPr>
          <p:nvPr/>
        </p:nvPicPr>
        <p:blipFill>
          <a:blip r:embed="rId2"/>
          <a:srcRect/>
          <a:stretch>
            <a:fillRect/>
          </a:stretch>
        </p:blipFill>
        <p:spPr bwMode="auto">
          <a:xfrm>
            <a:off x="1116013" y="3859213"/>
            <a:ext cx="3027362" cy="2214562"/>
          </a:xfrm>
          <a:prstGeom prst="rect">
            <a:avLst/>
          </a:prstGeom>
          <a:ln>
            <a:noFill/>
          </a:ln>
          <a:effectLst>
            <a:outerShdw blurRad="292100" dist="139700" dir="2700000" algn="tl" rotWithShape="0">
              <a:srgbClr val="333333">
                <a:alpha val="65000"/>
              </a:srgbClr>
            </a:outerShdw>
          </a:effectLst>
        </p:spPr>
      </p:pic>
      <p:pic>
        <p:nvPicPr>
          <p:cNvPr id="11271" name="Picture 7" descr="D:\Program Files\Rjgbb\Documents and Settings\Admin\Рабочий стол\Портфель\с флешки март\Фото Для презентации\Изображение 079.jpg"/>
          <p:cNvPicPr>
            <a:picLocks noChangeAspect="1" noChangeArrowheads="1"/>
          </p:cNvPicPr>
          <p:nvPr/>
        </p:nvPicPr>
        <p:blipFill>
          <a:blip r:embed="rId3"/>
          <a:srcRect l="11926" t="50066"/>
          <a:stretch>
            <a:fillRect/>
          </a:stretch>
        </p:blipFill>
        <p:spPr bwMode="auto">
          <a:xfrm>
            <a:off x="611188" y="1792288"/>
            <a:ext cx="3889375" cy="1652587"/>
          </a:xfrm>
          <a:prstGeom prst="rect">
            <a:avLst/>
          </a:prstGeom>
          <a:noFill/>
          <a:ln w="9525">
            <a:noFill/>
            <a:miter lim="800000"/>
            <a:headEnd/>
            <a:tailEnd/>
          </a:ln>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31" presetClass="entr" presetSubtype="0" fill="hold" nodeType="afterEffect">
                                  <p:stCondLst>
                                    <p:cond delay="0"/>
                                  </p:stCondLst>
                                  <p:childTnLst>
                                    <p:set>
                                      <p:cBhvr>
                                        <p:cTn id="34" dur="1" fill="hold">
                                          <p:stCondLst>
                                            <p:cond delay="0"/>
                                          </p:stCondLst>
                                        </p:cTn>
                                        <p:tgtEl>
                                          <p:spTgt spid="11271"/>
                                        </p:tgtEl>
                                        <p:attrNameLst>
                                          <p:attrName>style.visibility</p:attrName>
                                        </p:attrNameLst>
                                      </p:cBhvr>
                                      <p:to>
                                        <p:strVal val="visible"/>
                                      </p:to>
                                    </p:set>
                                    <p:anim calcmode="lin" valueType="num">
                                      <p:cBhvr>
                                        <p:cTn id="35" dur="1000" fill="hold"/>
                                        <p:tgtEl>
                                          <p:spTgt spid="11271"/>
                                        </p:tgtEl>
                                        <p:attrNameLst>
                                          <p:attrName>ppt_w</p:attrName>
                                        </p:attrNameLst>
                                      </p:cBhvr>
                                      <p:tavLst>
                                        <p:tav tm="0">
                                          <p:val>
                                            <p:fltVal val="0"/>
                                          </p:val>
                                        </p:tav>
                                        <p:tav tm="100000">
                                          <p:val>
                                            <p:strVal val="#ppt_w"/>
                                          </p:val>
                                        </p:tav>
                                      </p:tavLst>
                                    </p:anim>
                                    <p:anim calcmode="lin" valueType="num">
                                      <p:cBhvr>
                                        <p:cTn id="36" dur="1000" fill="hold"/>
                                        <p:tgtEl>
                                          <p:spTgt spid="11271"/>
                                        </p:tgtEl>
                                        <p:attrNameLst>
                                          <p:attrName>ppt_h</p:attrName>
                                        </p:attrNameLst>
                                      </p:cBhvr>
                                      <p:tavLst>
                                        <p:tav tm="0">
                                          <p:val>
                                            <p:fltVal val="0"/>
                                          </p:val>
                                        </p:tav>
                                        <p:tav tm="100000">
                                          <p:val>
                                            <p:strVal val="#ppt_h"/>
                                          </p:val>
                                        </p:tav>
                                      </p:tavLst>
                                    </p:anim>
                                    <p:anim calcmode="lin" valueType="num">
                                      <p:cBhvr>
                                        <p:cTn id="37" dur="1000" fill="hold"/>
                                        <p:tgtEl>
                                          <p:spTgt spid="11271"/>
                                        </p:tgtEl>
                                        <p:attrNameLst>
                                          <p:attrName>style.rotation</p:attrName>
                                        </p:attrNameLst>
                                      </p:cBhvr>
                                      <p:tavLst>
                                        <p:tav tm="0">
                                          <p:val>
                                            <p:fltVal val="90"/>
                                          </p:val>
                                        </p:tav>
                                        <p:tav tm="100000">
                                          <p:val>
                                            <p:fltVal val="0"/>
                                          </p:val>
                                        </p:tav>
                                      </p:tavLst>
                                    </p:anim>
                                    <p:animEffect transition="in" filter="fade">
                                      <p:cBhvr>
                                        <p:cTn id="38" dur="1000"/>
                                        <p:tgtEl>
                                          <p:spTgt spid="11271"/>
                                        </p:tgtEl>
                                      </p:cBhvr>
                                    </p:animEffect>
                                  </p:childTnLst>
                                </p:cTn>
                              </p:par>
                            </p:childTnLst>
                          </p:cTn>
                        </p:par>
                        <p:par>
                          <p:cTn id="39" fill="hold" nodeType="afterGroup">
                            <p:stCondLst>
                              <p:cond delay="5500"/>
                            </p:stCondLst>
                            <p:childTnLst>
                              <p:par>
                                <p:cTn id="40" presetID="45" presetClass="entr" presetSubtype="0"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Effect transition="in" filter="fade">
                                      <p:cBhvr>
                                        <p:cTn id="42" dur="2000"/>
                                        <p:tgtEl>
                                          <p:spTgt spid="18438"/>
                                        </p:tgtEl>
                                      </p:cBhvr>
                                    </p:animEffect>
                                    <p:anim calcmode="lin" valueType="num">
                                      <p:cBhvr>
                                        <p:cTn id="43" dur="2000" fill="hold"/>
                                        <p:tgtEl>
                                          <p:spTgt spid="18438"/>
                                        </p:tgtEl>
                                        <p:attrNameLst>
                                          <p:attrName>ppt_w</p:attrName>
                                        </p:attrNameLst>
                                      </p:cBhvr>
                                      <p:tavLst>
                                        <p:tav tm="0" fmla="#ppt_w*sin(2.5*pi*$)">
                                          <p:val>
                                            <p:fltVal val="0"/>
                                          </p:val>
                                        </p:tav>
                                        <p:tav tm="100000">
                                          <p:val>
                                            <p:fltVal val="1"/>
                                          </p:val>
                                        </p:tav>
                                      </p:tavLst>
                                    </p:anim>
                                    <p:anim calcmode="lin" valueType="num">
                                      <p:cBhvr>
                                        <p:cTn id="44" dur="20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3"/>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9750" y="692150"/>
            <a:ext cx="8258175" cy="857250"/>
          </a:xfrm>
        </p:spPr>
        <p:txBody>
          <a:bodyPr>
            <a:normAutofit fontScale="90000"/>
          </a:bodyPr>
          <a:lstStyle/>
          <a:p>
            <a:pPr algn="ctr" eaLnBrk="1" hangingPunct="1">
              <a:defRPr/>
            </a:pPr>
            <a:r>
              <a:rPr lang="ru-RU" sz="2800" b="1" dirty="0" smtClean="0">
                <a:solidFill>
                  <a:srgbClr val="CC3399"/>
                </a:solidFill>
              </a:rPr>
              <a:t/>
            </a:r>
            <a:br>
              <a:rPr lang="ru-RU" sz="2800" b="1"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dirty="0" smtClean="0">
                <a:solidFill>
                  <a:srgbClr val="CC3399"/>
                </a:solidFill>
              </a:rPr>
              <a:t/>
            </a:r>
            <a:br>
              <a:rPr lang="ru-RU" sz="2800" dirty="0" smtClean="0">
                <a:solidFill>
                  <a:srgbClr val="CC3399"/>
                </a:solidFill>
              </a:rPr>
            </a:br>
            <a:r>
              <a:rPr lang="ru-RU" sz="2800" b="1" dirty="0" smtClean="0">
                <a:solidFill>
                  <a:srgbClr val="CC3399"/>
                </a:solidFill>
              </a:rPr>
              <a:t>Отпечатки листьев</a:t>
            </a:r>
            <a:r>
              <a:rPr lang="ru-RU" sz="2800" b="1" dirty="0" smtClean="0">
                <a:solidFill>
                  <a:srgbClr val="CC3399"/>
                </a:solidFill>
                <a:cs typeface="Times New Roman" pitchFamily="18" charset="0"/>
              </a:rPr>
              <a:t> </a:t>
            </a:r>
            <a:r>
              <a:rPr lang="ru-RU" sz="2800" dirty="0" smtClean="0">
                <a:solidFill>
                  <a:srgbClr val="CC3399"/>
                </a:solidFill>
                <a:cs typeface="Times New Roman" pitchFamily="18" charset="0"/>
              </a:rPr>
              <a:t/>
            </a:r>
            <a:br>
              <a:rPr lang="ru-RU" sz="2800" dirty="0" smtClean="0">
                <a:solidFill>
                  <a:srgbClr val="CC3399"/>
                </a:solidFill>
                <a:cs typeface="Times New Roman" pitchFamily="18" charset="0"/>
              </a:rPr>
            </a:br>
            <a:endParaRPr lang="ru-RU" sz="2800" dirty="0" smtClean="0">
              <a:solidFill>
                <a:srgbClr val="CC3399"/>
              </a:solidFill>
              <a:cs typeface="Times New Roman" pitchFamily="18" charset="0"/>
            </a:endParaRPr>
          </a:p>
        </p:txBody>
      </p:sp>
      <p:pic>
        <p:nvPicPr>
          <p:cNvPr id="13319" name="Picture 7" descr="C:\Documents and Settings\User\Рабочий стол\Безымянный9.png"/>
          <p:cNvPicPr>
            <a:picLocks noGrp="1" noChangeAspect="1" noChangeArrowheads="1"/>
          </p:cNvPicPr>
          <p:nvPr>
            <p:ph sz="half" idx="1"/>
          </p:nvPr>
        </p:nvPicPr>
        <p:blipFill>
          <a:blip r:embed="rId2"/>
          <a:srcRect/>
          <a:stretch>
            <a:fillRect/>
          </a:stretch>
        </p:blipFill>
        <p:spPr>
          <a:xfrm>
            <a:off x="852488" y="1700213"/>
            <a:ext cx="3168650" cy="1785937"/>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648200" y="1571625"/>
            <a:ext cx="3852863" cy="4783138"/>
          </a:xfrm>
        </p:spPr>
        <p:txBody>
          <a:bodyPr/>
          <a:lstStyle/>
          <a:p>
            <a:pPr marL="0" indent="0">
              <a:spcBef>
                <a:spcPct val="0"/>
              </a:spcBef>
              <a:buFont typeface="Wingdings 2" pitchFamily="18" charset="2"/>
              <a:buNone/>
            </a:pPr>
            <a:endParaRPr lang="ru-RU" sz="1800" dirty="0" smtClean="0">
              <a:solidFill>
                <a:schemeClr val="bg1"/>
              </a:solidFill>
            </a:endParaRPr>
          </a:p>
          <a:p>
            <a:pPr marL="0" indent="0">
              <a:spcBef>
                <a:spcPct val="0"/>
              </a:spcBef>
              <a:buFont typeface="Wingdings 2" pitchFamily="18" charset="2"/>
              <a:buNone/>
            </a:pPr>
            <a:r>
              <a:rPr lang="ru-RU" sz="1800" b="1" i="1" dirty="0" smtClean="0">
                <a:solidFill>
                  <a:srgbClr val="FFFF00"/>
                </a:solidFill>
              </a:rPr>
              <a:t>Средства выразительности: </a:t>
            </a:r>
            <a:r>
              <a:rPr lang="ru-RU" sz="1800" dirty="0" smtClean="0">
                <a:solidFill>
                  <a:schemeClr val="bg1"/>
                </a:solidFill>
              </a:rPr>
              <a:t>фактура, цвет.</a:t>
            </a:r>
          </a:p>
          <a:p>
            <a:pPr marL="0" indent="0">
              <a:spcBef>
                <a:spcPct val="0"/>
              </a:spcBef>
              <a:buFont typeface="Wingdings 2" pitchFamily="18" charset="2"/>
              <a:buNone/>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бумага, листья разных деревьев (желательно опавшие), гуашь, кисти.</a:t>
            </a:r>
          </a:p>
          <a:p>
            <a:pPr marL="0" indent="0">
              <a:spcBef>
                <a:spcPct val="0"/>
              </a:spcBef>
              <a:buFont typeface="Wingdings 2" pitchFamily="18" charset="2"/>
              <a:buNone/>
            </a:pPr>
            <a:r>
              <a:rPr lang="ru-RU" sz="1800" b="1" i="1" dirty="0" smtClean="0">
                <a:solidFill>
                  <a:srgbClr val="FFFF00"/>
                </a:solidFill>
              </a:rPr>
              <a:t>Способ  получения  изображения:  </a:t>
            </a:r>
            <a:r>
              <a:rPr lang="ru-RU" sz="1800" dirty="0" smtClean="0">
                <a:solidFill>
                  <a:schemeClr val="bg1"/>
                </a:solidFill>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sp>
        <p:nvSpPr>
          <p:cNvPr id="7" name="Номер слайда 6"/>
          <p:cNvSpPr>
            <a:spLocks noGrp="1"/>
          </p:cNvSpPr>
          <p:nvPr>
            <p:ph type="sldNum" sz="quarter" idx="12"/>
          </p:nvPr>
        </p:nvSpPr>
        <p:spPr/>
        <p:txBody>
          <a:bodyPr/>
          <a:lstStyle/>
          <a:p>
            <a:pPr>
              <a:defRPr/>
            </a:pPr>
            <a:fld id="{03AA5C21-2F08-46CD-94AF-A924695FD8DF}" type="slidenum">
              <a:rPr lang="ru-RU" smtClean="0"/>
              <a:pPr>
                <a:defRPr/>
              </a:pPr>
              <a:t>11</a:t>
            </a:fld>
            <a:endParaRPr lang="ru-RU"/>
          </a:p>
        </p:txBody>
      </p:sp>
      <p:pic>
        <p:nvPicPr>
          <p:cNvPr id="6" name="Picture 9" descr="C:\Documents and Settings\Admin\Рабочий стол\с флешки март\картинки нетрад.рис\thum_489484964910c409f3.jpg"/>
          <p:cNvPicPr>
            <a:picLocks noChangeAspect="1" noChangeArrowheads="1"/>
          </p:cNvPicPr>
          <p:nvPr/>
        </p:nvPicPr>
        <p:blipFill>
          <a:blip r:embed="rId3"/>
          <a:srcRect/>
          <a:stretch>
            <a:fillRect/>
          </a:stretch>
        </p:blipFill>
        <p:spPr bwMode="auto">
          <a:xfrm>
            <a:off x="1547813" y="3716338"/>
            <a:ext cx="1779587" cy="2239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6" presetClass="entr" presetSubtype="16" fill="hold"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circle(in)">
                                      <p:cBhvr>
                                        <p:cTn id="31" dur="1000"/>
                                        <p:tgtEl>
                                          <p:spTgt spid="13319"/>
                                        </p:tgtEl>
                                      </p:cBhvr>
                                    </p:animEffect>
                                  </p:childTnLst>
                                </p:cTn>
                              </p:par>
                            </p:childTnLst>
                          </p:cTn>
                        </p:par>
                        <p:par>
                          <p:cTn id="32" fill="hold" nodeType="afterGroup">
                            <p:stCondLst>
                              <p:cond delay="50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28625" y="500063"/>
            <a:ext cx="8229600" cy="1143000"/>
          </a:xfrm>
        </p:spPr>
        <p:txBody>
          <a:bodyPr/>
          <a:lstStyle/>
          <a:p>
            <a:pPr algn="ctr" eaLnBrk="1" hangingPunct="1"/>
            <a:r>
              <a:rPr lang="ru-RU" sz="2800" b="1" smtClean="0">
                <a:solidFill>
                  <a:srgbClr val="CC3399"/>
                </a:solidFill>
              </a:rPr>
              <a:t>Восковые карандаши + акварель</a:t>
            </a:r>
            <a:br>
              <a:rPr lang="ru-RU" sz="2800" b="1" smtClean="0">
                <a:solidFill>
                  <a:srgbClr val="CC3399"/>
                </a:solidFill>
              </a:rPr>
            </a:br>
            <a:endParaRPr lang="ru-RU" sz="2800" b="1" smtClean="0">
              <a:solidFill>
                <a:srgbClr val="CC3399"/>
              </a:solidFill>
              <a:cs typeface="Times New Roman" pitchFamily="18" charset="0"/>
            </a:endParaRPr>
          </a:p>
        </p:txBody>
      </p:sp>
      <p:pic>
        <p:nvPicPr>
          <p:cNvPr id="18437" name="Picture 6" descr="C:\Documents and Settings\Admin\Рабочий стол\маринко\bel3.jpg"/>
          <p:cNvPicPr>
            <a:picLocks noGrp="1" noChangeAspect="1" noChangeArrowheads="1"/>
          </p:cNvPicPr>
          <p:nvPr>
            <p:ph sz="half" idx="1"/>
          </p:nvPr>
        </p:nvPicPr>
        <p:blipFill>
          <a:blip r:embed="rId2"/>
          <a:stretch>
            <a:fillRect/>
          </a:stretch>
        </p:blipFill>
        <p:spPr>
          <a:xfrm>
            <a:off x="1460500" y="3299619"/>
            <a:ext cx="2032000" cy="1676400"/>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929188" y="1428750"/>
            <a:ext cx="4000500" cy="5143500"/>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endParaRPr lang="ru-RU" sz="1800" dirty="0" smtClean="0">
              <a:solidFill>
                <a:schemeClr val="bg1"/>
              </a:solidFill>
            </a:endParaRP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цвет, линия, пятно, фактура. </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Материалы: </a:t>
            </a:r>
            <a:r>
              <a:rPr lang="ru-RU" sz="1800" dirty="0" smtClean="0">
                <a:solidFill>
                  <a:schemeClr val="bg1"/>
                </a:solidFill>
              </a:rPr>
              <a:t>восковые карандаши, плотная белая бумага, акварель, кисти. </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Способ получения изображения:</a:t>
            </a:r>
            <a:r>
              <a:rPr lang="ru-RU" sz="1800" dirty="0" smtClean="0">
                <a:solidFill>
                  <a:srgbClr val="FFFF00"/>
                </a:solidFill>
              </a:rPr>
              <a:t>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незакрашенным.</a:t>
            </a:r>
          </a:p>
          <a:p>
            <a:pPr marL="274320" indent="-274320" eaLnBrk="1" fontAlgn="auto" hangingPunct="1">
              <a:spcAft>
                <a:spcPts val="0"/>
              </a:spcAft>
              <a:buClr>
                <a:schemeClr val="accent3"/>
              </a:buClr>
              <a:buFont typeface="Wingdings 2"/>
              <a:buNone/>
              <a:defRPr/>
            </a:pPr>
            <a:endParaRPr lang="ru-RU" dirty="0"/>
          </a:p>
        </p:txBody>
      </p:sp>
      <p:sp>
        <p:nvSpPr>
          <p:cNvPr id="7" name="Номер слайда 6"/>
          <p:cNvSpPr>
            <a:spLocks noGrp="1"/>
          </p:cNvSpPr>
          <p:nvPr>
            <p:ph type="sldNum" sz="quarter" idx="12"/>
          </p:nvPr>
        </p:nvSpPr>
        <p:spPr/>
        <p:txBody>
          <a:bodyPr/>
          <a:lstStyle/>
          <a:p>
            <a:pPr>
              <a:defRPr/>
            </a:pPr>
            <a:fld id="{02F14569-1AA1-40BA-ACC8-35F97A141E48}" type="slidenum">
              <a:rPr lang="ru-RU" smtClean="0"/>
              <a:pPr>
                <a:defRPr/>
              </a:pPr>
              <a:t>12</a:t>
            </a:fld>
            <a:endParaRPr lang="ru-RU"/>
          </a:p>
        </p:txBody>
      </p:sp>
      <p:pic>
        <p:nvPicPr>
          <p:cNvPr id="20486" name="Picture 6"/>
          <p:cNvPicPr>
            <a:picLocks noChangeAspect="1" noChangeArrowheads="1"/>
          </p:cNvPicPr>
          <p:nvPr/>
        </p:nvPicPr>
        <p:blipFill>
          <a:blip r:embed="rId3" cstate="print"/>
          <a:srcRect/>
          <a:stretch>
            <a:fillRect/>
          </a:stretch>
        </p:blipFill>
        <p:spPr bwMode="auto">
          <a:xfrm>
            <a:off x="539552" y="4221088"/>
            <a:ext cx="2131740" cy="2118663"/>
          </a:xfrm>
          <a:prstGeom prst="ellipse">
            <a:avLst/>
          </a:prstGeom>
          <a:ln w="63500" cap="rnd">
            <a:solidFill>
              <a:srgbClr val="9933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xEl>
                                              <p:pRg st="1" end="1"/>
                                            </p:txEl>
                                          </p:spTgt>
                                        </p:tgtEl>
                                      </p:cBhvr>
                                    </p:animEffect>
                                  </p:childTnLst>
                                </p:cTn>
                              </p:par>
                            </p:childTnLst>
                          </p:cTn>
                        </p:par>
                        <p:par>
                          <p:cTn id="20" fill="hold" nodeType="afterGroup">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6"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xEl>
                                              <p:pRg st="2" end="2"/>
                                            </p:txEl>
                                          </p:spTgt>
                                        </p:tgtEl>
                                      </p:cBhvr>
                                    </p:animEffect>
                                  </p:childTnLst>
                                </p:cTn>
                              </p:par>
                            </p:childTnLst>
                          </p:cTn>
                        </p:par>
                        <p:par>
                          <p:cTn id="31" fill="hold" nodeType="afterGroup">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7"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xEl>
                                              <p:pRg st="3" end="3"/>
                                            </p:txEl>
                                          </p:spTgt>
                                        </p:tgtEl>
                                      </p:cBhvr>
                                    </p:animEffect>
                                  </p:childTnLst>
                                </p:cTn>
                              </p:par>
                            </p:childTnLst>
                          </p:cTn>
                        </p:par>
                        <p:par>
                          <p:cTn id="42" fill="hold" nodeType="afterGroup">
                            <p:stCondLst>
                              <p:cond delay="4000"/>
                            </p:stCondLst>
                            <p:childTnLst>
                              <p:par>
                                <p:cTn id="43" presetID="25" presetClass="entr" presetSubtype="0" fill="hold" grpId="0" nodeType="after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
                                            <p:txEl>
                                              <p:pRg st="4" end="4"/>
                                            </p:txEl>
                                          </p:spTgt>
                                        </p:tgtEl>
                                      </p:cBhvr>
                                    </p:animEffect>
                                  </p:childTnLst>
                                </p:cTn>
                              </p:par>
                            </p:childTnLst>
                          </p:cTn>
                        </p:par>
                        <p:par>
                          <p:cTn id="53" fill="hold" nodeType="afterGroup">
                            <p:stCondLst>
                              <p:cond delay="5000"/>
                            </p:stCondLst>
                            <p:childTnLst>
                              <p:par>
                                <p:cTn id="54" presetID="25" presetClass="entr" presetSubtype="0" fill="hold" grpId="0"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9"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4">
                                            <p:txEl>
                                              <p:pRg st="5" end="5"/>
                                            </p:txEl>
                                          </p:spTgt>
                                        </p:tgtEl>
                                      </p:cBhvr>
                                    </p:animEffect>
                                  </p:childTnLst>
                                </p:cTn>
                              </p:par>
                            </p:childTnLst>
                          </p:cTn>
                        </p:par>
                        <p:par>
                          <p:cTn id="64" fill="hold" nodeType="afterGroup">
                            <p:stCondLst>
                              <p:cond delay="6000"/>
                            </p:stCondLst>
                            <p:childTnLst>
                              <p:par>
                                <p:cTn id="65" presetID="42" presetClass="entr" presetSubtype="0" fill="hold" nodeType="afterEffect">
                                  <p:stCondLst>
                                    <p:cond delay="0"/>
                                  </p:stCondLst>
                                  <p:childTnLst>
                                    <p:set>
                                      <p:cBhvr>
                                        <p:cTn id="66" dur="1" fill="hold">
                                          <p:stCondLst>
                                            <p:cond delay="0"/>
                                          </p:stCondLst>
                                        </p:cTn>
                                        <p:tgtEl>
                                          <p:spTgt spid="18437"/>
                                        </p:tgtEl>
                                        <p:attrNameLst>
                                          <p:attrName>style.visibility</p:attrName>
                                        </p:attrNameLst>
                                      </p:cBhvr>
                                      <p:to>
                                        <p:strVal val="visible"/>
                                      </p:to>
                                    </p:set>
                                    <p:animEffect transition="in" filter="fade">
                                      <p:cBhvr>
                                        <p:cTn id="67" dur="1000"/>
                                        <p:tgtEl>
                                          <p:spTgt spid="18437"/>
                                        </p:tgtEl>
                                      </p:cBhvr>
                                    </p:animEffect>
                                    <p:anim calcmode="lin" valueType="num">
                                      <p:cBhvr>
                                        <p:cTn id="68" dur="1000" fill="hold"/>
                                        <p:tgtEl>
                                          <p:spTgt spid="18437"/>
                                        </p:tgtEl>
                                        <p:attrNameLst>
                                          <p:attrName>ppt_x</p:attrName>
                                        </p:attrNameLst>
                                      </p:cBhvr>
                                      <p:tavLst>
                                        <p:tav tm="0">
                                          <p:val>
                                            <p:strVal val="#ppt_x"/>
                                          </p:val>
                                        </p:tav>
                                        <p:tav tm="100000">
                                          <p:val>
                                            <p:strVal val="#ppt_x"/>
                                          </p:val>
                                        </p:tav>
                                      </p:tavLst>
                                    </p:anim>
                                    <p:anim calcmode="lin" valueType="num">
                                      <p:cBhvr>
                                        <p:cTn id="69" dur="1000" fill="hold"/>
                                        <p:tgtEl>
                                          <p:spTgt spid="18437"/>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7000"/>
                            </p:stCondLst>
                            <p:childTnLst>
                              <p:par>
                                <p:cTn id="71" presetID="20" presetClass="entr" presetSubtype="0" fill="hold" nodeType="afterEffect">
                                  <p:stCondLst>
                                    <p:cond delay="0"/>
                                  </p:stCondLst>
                                  <p:childTnLst>
                                    <p:set>
                                      <p:cBhvr>
                                        <p:cTn id="72" dur="1" fill="hold">
                                          <p:stCondLst>
                                            <p:cond delay="0"/>
                                          </p:stCondLst>
                                        </p:cTn>
                                        <p:tgtEl>
                                          <p:spTgt spid="20486"/>
                                        </p:tgtEl>
                                        <p:attrNameLst>
                                          <p:attrName>style.visibility</p:attrName>
                                        </p:attrNameLst>
                                      </p:cBhvr>
                                      <p:to>
                                        <p:strVal val="visible"/>
                                      </p:to>
                                    </p:set>
                                    <p:animEffect transition="in" filter="wedge">
                                      <p:cBhvr>
                                        <p:cTn id="73"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13</a:t>
            </a:fld>
            <a:endParaRPr lang="ru-RU"/>
          </a:p>
        </p:txBody>
      </p:sp>
      <p:pic>
        <p:nvPicPr>
          <p:cNvPr id="4" name="Рисунок 3" descr="2018-02-01 09-53-38"/>
          <p:cNvPicPr/>
          <p:nvPr/>
        </p:nvPicPr>
        <p:blipFill>
          <a:blip r:embed="rId2" cstate="print">
            <a:lum/>
            <a:extLst>
              <a:ext uri="{28A0092B-C50C-407E-A947-70E740481C1C}">
                <a14:useLocalDpi xmlns:a14="http://schemas.microsoft.com/office/drawing/2010/main" val="0"/>
              </a:ext>
            </a:extLst>
          </a:blip>
          <a:stretch>
            <a:fillRect/>
          </a:stretch>
        </p:blipFill>
        <p:spPr>
          <a:xfrm>
            <a:off x="1115616" y="908720"/>
            <a:ext cx="5904656" cy="5112568"/>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2677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704850"/>
            <a:ext cx="8229600" cy="438150"/>
          </a:xfrm>
        </p:spPr>
        <p:txBody>
          <a:bodyPr>
            <a:normAutofit fontScale="90000"/>
          </a:bodyPr>
          <a:lstStyle/>
          <a:p>
            <a:pPr algn="ctr"/>
            <a:r>
              <a:rPr lang="ru-RU" sz="2800" smtClean="0">
                <a:solidFill>
                  <a:srgbClr val="CC3399"/>
                </a:solidFill>
                <a:cs typeface="Times New Roman" pitchFamily="18" charset="0"/>
              </a:rPr>
              <a:t/>
            </a:r>
            <a:br>
              <a:rPr lang="ru-RU" sz="2800" smtClean="0">
                <a:solidFill>
                  <a:srgbClr val="CC3399"/>
                </a:solidFill>
                <a:cs typeface="Times New Roman" pitchFamily="18" charset="0"/>
              </a:rPr>
            </a:br>
            <a:r>
              <a:rPr lang="ru-RU" sz="2800" smtClean="0">
                <a:solidFill>
                  <a:srgbClr val="CC3399"/>
                </a:solidFill>
                <a:cs typeface="Times New Roman" pitchFamily="18" charset="0"/>
              </a:rPr>
              <a:t/>
            </a:r>
            <a:br>
              <a:rPr lang="ru-RU" sz="2800" smtClean="0">
                <a:solidFill>
                  <a:srgbClr val="CC3399"/>
                </a:solidFill>
                <a:cs typeface="Times New Roman" pitchFamily="18" charset="0"/>
              </a:rPr>
            </a:br>
            <a:r>
              <a:rPr lang="ru-RU" sz="2800" smtClean="0">
                <a:solidFill>
                  <a:srgbClr val="CC3399"/>
                </a:solidFill>
                <a:cs typeface="Times New Roman" pitchFamily="18" charset="0"/>
              </a:rPr>
              <a:t/>
            </a:r>
            <a:br>
              <a:rPr lang="ru-RU" sz="2800" smtClean="0">
                <a:solidFill>
                  <a:srgbClr val="CC3399"/>
                </a:solidFill>
                <a:cs typeface="Times New Roman" pitchFamily="18" charset="0"/>
              </a:rPr>
            </a:br>
            <a:r>
              <a:rPr lang="ru-RU" sz="2800" smtClean="0">
                <a:solidFill>
                  <a:srgbClr val="CC3399"/>
                </a:solidFill>
                <a:cs typeface="Times New Roman" pitchFamily="18" charset="0"/>
              </a:rPr>
              <a:t> </a:t>
            </a:r>
            <a:r>
              <a:rPr lang="ru-RU" sz="2800" b="1" smtClean="0">
                <a:solidFill>
                  <a:srgbClr val="CC3399"/>
                </a:solidFill>
                <a:cs typeface="Times New Roman" pitchFamily="18" charset="0"/>
              </a:rPr>
              <a:t>Монотипия предметная </a:t>
            </a:r>
            <a:endParaRPr lang="ru-RU" sz="2800" b="1" smtClean="0">
              <a:solidFill>
                <a:srgbClr val="CC3399"/>
              </a:solidFill>
            </a:endParaRPr>
          </a:p>
        </p:txBody>
      </p:sp>
      <p:sp>
        <p:nvSpPr>
          <p:cNvPr id="20483" name="Содержимое 3"/>
          <p:cNvSpPr>
            <a:spLocks noGrp="1"/>
          </p:cNvSpPr>
          <p:nvPr>
            <p:ph sz="half" idx="1"/>
          </p:nvPr>
        </p:nvSpPr>
        <p:spPr>
          <a:xfrm>
            <a:off x="4648200" y="1285875"/>
            <a:ext cx="4038600" cy="5357813"/>
          </a:xfrm>
        </p:spPr>
        <p:txBody>
          <a:bodyPr>
            <a:normAutofit/>
          </a:bodyPr>
          <a:lstStyle/>
          <a:p>
            <a:pPr marL="0" indent="0">
              <a:spcBef>
                <a:spcPct val="0"/>
              </a:spcBef>
              <a:buFont typeface="Wingdings 2" pitchFamily="18" charset="2"/>
              <a:buNone/>
            </a:pPr>
            <a:endParaRPr lang="ru-RU" sz="1800" dirty="0" smtClean="0">
              <a:solidFill>
                <a:schemeClr val="bg1"/>
              </a:solidFill>
            </a:endParaRPr>
          </a:p>
          <a:p>
            <a:pPr marL="0" indent="0">
              <a:spcBef>
                <a:spcPct val="0"/>
              </a:spcBef>
              <a:buFont typeface="Wingdings 2" pitchFamily="18" charset="2"/>
              <a:buNone/>
            </a:pPr>
            <a:r>
              <a:rPr lang="ru-RU" sz="1800" b="1" i="1" dirty="0" smtClean="0">
                <a:solidFill>
                  <a:srgbClr val="FFFF00"/>
                </a:solidFill>
              </a:rPr>
              <a:t>Средства выразительности: </a:t>
            </a:r>
          </a:p>
          <a:p>
            <a:pPr marL="0" indent="0">
              <a:spcBef>
                <a:spcPct val="0"/>
              </a:spcBef>
              <a:buFont typeface="Wingdings 2" pitchFamily="18" charset="2"/>
              <a:buNone/>
            </a:pPr>
            <a:r>
              <a:rPr lang="ru-RU" sz="1800" dirty="0" smtClean="0">
                <a:solidFill>
                  <a:schemeClr val="bg1"/>
                </a:solidFill>
              </a:rPr>
              <a:t>пятно, цвет, симметрия.</a:t>
            </a:r>
          </a:p>
          <a:p>
            <a:pPr marL="0" indent="0">
              <a:spcBef>
                <a:spcPct val="0"/>
              </a:spcBef>
              <a:buFont typeface="Wingdings 2" pitchFamily="18" charset="2"/>
              <a:buNone/>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плотная бумага любого цвета, кисти, гуашь или акварель.</a:t>
            </a:r>
          </a:p>
          <a:p>
            <a:pPr marL="0" indent="0">
              <a:spcBef>
                <a:spcPct val="0"/>
              </a:spcBef>
              <a:buFont typeface="Wingdings 2" pitchFamily="18" charset="2"/>
              <a:buNone/>
            </a:pPr>
            <a:r>
              <a:rPr lang="ru-RU" sz="1800" b="1" i="1" dirty="0" smtClean="0">
                <a:solidFill>
                  <a:srgbClr val="FFFF00"/>
                </a:solidFill>
              </a:rPr>
              <a:t>Способ получения изображения: </a:t>
            </a:r>
            <a:r>
              <a:rPr lang="ru-RU" sz="1800" dirty="0" smtClean="0">
                <a:solidFill>
                  <a:schemeClr val="bg1"/>
                </a:solidFill>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a:p>
            <a:pPr marL="0" indent="0"/>
            <a:endParaRPr lang="ru-RU" sz="1800" dirty="0" smtClean="0"/>
          </a:p>
        </p:txBody>
      </p:sp>
      <p:sp>
        <p:nvSpPr>
          <p:cNvPr id="6" name="Номер слайда 5"/>
          <p:cNvSpPr>
            <a:spLocks noGrp="1"/>
          </p:cNvSpPr>
          <p:nvPr>
            <p:ph type="sldNum" sz="quarter" idx="12"/>
          </p:nvPr>
        </p:nvSpPr>
        <p:spPr/>
        <p:txBody>
          <a:bodyPr/>
          <a:lstStyle/>
          <a:p>
            <a:pPr>
              <a:defRPr/>
            </a:pPr>
            <a:fld id="{75F45115-8D98-4BB5-9FEB-948EF5065591}" type="slidenum">
              <a:rPr lang="ru-RU" smtClean="0"/>
              <a:pPr>
                <a:defRPr/>
              </a:pPr>
              <a:t>14</a:t>
            </a:fld>
            <a:endParaRPr lang="ru-RU"/>
          </a:p>
        </p:txBody>
      </p:sp>
      <p:pic>
        <p:nvPicPr>
          <p:cNvPr id="41987" name="Рисунок 12" descr="сканирование0004"/>
          <p:cNvPicPr>
            <a:picLocks noChangeAspect="1" noChangeArrowheads="1"/>
          </p:cNvPicPr>
          <p:nvPr/>
        </p:nvPicPr>
        <p:blipFill>
          <a:blip r:embed="rId2"/>
          <a:srcRect t="4442"/>
          <a:stretch>
            <a:fillRect/>
          </a:stretch>
        </p:blipFill>
        <p:spPr bwMode="auto">
          <a:xfrm>
            <a:off x="755650" y="2205038"/>
            <a:ext cx="3714750" cy="2663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47" presetClass="entr" presetSubtype="0" fill="hold" nodeType="after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anim calcmode="lin" valueType="num">
                                      <p:cBhvr>
                                        <p:cTn id="1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7" presetClass="entr" presetSubtype="0" fill="hold" nodeType="after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fade">
                                      <p:cBhvr>
                                        <p:cTn id="18" dur="1000"/>
                                        <p:tgtEl>
                                          <p:spTgt spid="20483">
                                            <p:txEl>
                                              <p:pRg st="2" end="2"/>
                                            </p:txEl>
                                          </p:spTgt>
                                        </p:tgtEl>
                                      </p:cBhvr>
                                    </p:animEffect>
                                    <p:anim calcmode="lin" valueType="num">
                                      <p:cBhvr>
                                        <p:cTn id="19"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47" presetClass="entr" presetSubtype="0" fill="hold" nodeType="after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Effect transition="in" filter="fade">
                                      <p:cBhvr>
                                        <p:cTn id="24" dur="1000"/>
                                        <p:tgtEl>
                                          <p:spTgt spid="20483">
                                            <p:txEl>
                                              <p:pRg st="3" end="3"/>
                                            </p:txEl>
                                          </p:spTgt>
                                        </p:tgtEl>
                                      </p:cBhvr>
                                    </p:animEffect>
                                    <p:anim calcmode="lin" valueType="num">
                                      <p:cBhvr>
                                        <p:cTn id="25"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4000"/>
                            </p:stCondLst>
                            <p:childTnLst>
                              <p:par>
                                <p:cTn id="28" presetID="47" presetClass="entr" presetSubtype="0" fill="hold" nodeType="afterEffect">
                                  <p:stCondLst>
                                    <p:cond delay="0"/>
                                  </p:stCondLst>
                                  <p:childTnLst>
                                    <p:set>
                                      <p:cBhvr>
                                        <p:cTn id="29" dur="1" fill="hold">
                                          <p:stCondLst>
                                            <p:cond delay="0"/>
                                          </p:stCondLst>
                                        </p:cTn>
                                        <p:tgtEl>
                                          <p:spTgt spid="20483">
                                            <p:txEl>
                                              <p:pRg st="4" end="4"/>
                                            </p:txEl>
                                          </p:spTgt>
                                        </p:tgtEl>
                                        <p:attrNameLst>
                                          <p:attrName>style.visibility</p:attrName>
                                        </p:attrNameLst>
                                      </p:cBhvr>
                                      <p:to>
                                        <p:strVal val="visible"/>
                                      </p:to>
                                    </p:set>
                                    <p:animEffect transition="in" filter="fade">
                                      <p:cBhvr>
                                        <p:cTn id="30" dur="1000"/>
                                        <p:tgtEl>
                                          <p:spTgt spid="20483">
                                            <p:txEl>
                                              <p:pRg st="4" end="4"/>
                                            </p:txEl>
                                          </p:spTgt>
                                        </p:tgtEl>
                                      </p:cBhvr>
                                    </p:animEffect>
                                    <p:anim calcmode="lin" valueType="num">
                                      <p:cBhvr>
                                        <p:cTn id="31"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5000"/>
                            </p:stCondLst>
                            <p:childTnLst>
                              <p:par>
                                <p:cTn id="34" presetID="6" presetClass="entr" presetSubtype="16" fill="hold" nodeType="afterEffect">
                                  <p:stCondLst>
                                    <p:cond delay="0"/>
                                  </p:stCondLst>
                                  <p:childTnLst>
                                    <p:set>
                                      <p:cBhvr>
                                        <p:cTn id="35" dur="1" fill="hold">
                                          <p:stCondLst>
                                            <p:cond delay="0"/>
                                          </p:stCondLst>
                                        </p:cTn>
                                        <p:tgtEl>
                                          <p:spTgt spid="41987"/>
                                        </p:tgtEl>
                                        <p:attrNameLst>
                                          <p:attrName>style.visibility</p:attrName>
                                        </p:attrNameLst>
                                      </p:cBhvr>
                                      <p:to>
                                        <p:strVal val="visible"/>
                                      </p:to>
                                    </p:set>
                                    <p:animEffect transition="in" filter="circle(in)">
                                      <p:cBhvr>
                                        <p:cTn id="36"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15</a:t>
            </a:fld>
            <a:endParaRPr lang="ru-RU"/>
          </a:p>
        </p:txBody>
      </p:sp>
      <p:pic>
        <p:nvPicPr>
          <p:cNvPr id="8194" name="Picture 2" descr="C:\Users\Walenika\Desktop\-мыльные 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8" y="579053"/>
            <a:ext cx="8208912" cy="61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1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solidFill>
        </p:spPr>
        <p:txBody>
          <a:bodyPr>
            <a:normAutofit fontScale="90000"/>
          </a:bodyPr>
          <a:lstStyle/>
          <a:p>
            <a:pPr algn="ctr"/>
            <a:r>
              <a:rPr lang="ru-RU" dirty="0" smtClean="0">
                <a:solidFill>
                  <a:srgbClr val="CC3399"/>
                </a:solidFill>
              </a:rPr>
              <a:t> </a:t>
            </a:r>
            <a:r>
              <a:rPr lang="ru-RU" sz="3600" dirty="0">
                <a:solidFill>
                  <a:srgbClr val="CC3399"/>
                </a:solidFill>
              </a:rPr>
              <a:t>Р</a:t>
            </a:r>
            <a:r>
              <a:rPr lang="ru-RU" sz="3600" dirty="0" smtClean="0">
                <a:solidFill>
                  <a:srgbClr val="CC3399"/>
                </a:solidFill>
              </a:rPr>
              <a:t>исование чаем</a:t>
            </a:r>
            <a:br>
              <a:rPr lang="ru-RU" sz="3600" dirty="0" smtClean="0">
                <a:solidFill>
                  <a:srgbClr val="CC3399"/>
                </a:solidFill>
              </a:rPr>
            </a:br>
            <a:endParaRPr lang="ru-RU" sz="3600" dirty="0">
              <a:solidFill>
                <a:srgbClr val="CC3399"/>
              </a:solidFill>
            </a:endParaRPr>
          </a:p>
        </p:txBody>
      </p:sp>
      <p:sp>
        <p:nvSpPr>
          <p:cNvPr id="3" name="Объект 2"/>
          <p:cNvSpPr>
            <a:spLocks noGrp="1"/>
          </p:cNvSpPr>
          <p:nvPr>
            <p:ph idx="1"/>
          </p:nvPr>
        </p:nvSpPr>
        <p:spPr>
          <a:solidFill>
            <a:schemeClr val="accent3"/>
          </a:solidFill>
        </p:spPr>
        <p:txBody>
          <a:bodyPr>
            <a:normAutofit fontScale="92500"/>
          </a:bodyPr>
          <a:lstStyle/>
          <a:p>
            <a:r>
              <a:rPr lang="ru-RU" sz="2000" dirty="0" smtClean="0"/>
              <a:t>                                                           с </a:t>
            </a:r>
            <a:r>
              <a:rPr lang="ru-RU" sz="2000" dirty="0" smtClean="0">
                <a:solidFill>
                  <a:srgbClr val="CC3399"/>
                </a:solidFill>
              </a:rPr>
              <a:t>помощь материалы</a:t>
            </a:r>
            <a:r>
              <a:rPr lang="ru-RU" sz="2000" dirty="0" smtClean="0"/>
              <a:t>: </a:t>
            </a:r>
            <a:r>
              <a:rPr lang="ru-RU" sz="2000" dirty="0" err="1" smtClean="0"/>
              <a:t>бумага,чайные</a:t>
            </a:r>
            <a:r>
              <a:rPr lang="ru-RU" sz="2000" dirty="0" smtClean="0"/>
              <a:t> </a:t>
            </a:r>
          </a:p>
          <a:p>
            <a:r>
              <a:rPr lang="ru-RU" sz="2000" dirty="0"/>
              <a:t> </a:t>
            </a:r>
            <a:r>
              <a:rPr lang="ru-RU" sz="2000" dirty="0" smtClean="0"/>
              <a:t>                                                                           </a:t>
            </a:r>
            <a:r>
              <a:rPr lang="ru-RU" sz="2000" dirty="0" err="1" smtClean="0"/>
              <a:t>пакетики,акварель,кисти</a:t>
            </a:r>
            <a:endParaRPr lang="ru-RU" sz="2000" dirty="0" smtClean="0"/>
          </a:p>
          <a:p>
            <a:r>
              <a:rPr lang="ru-RU" sz="2000" dirty="0"/>
              <a:t> </a:t>
            </a:r>
            <a:r>
              <a:rPr lang="ru-RU" sz="2000" dirty="0" smtClean="0"/>
              <a:t>                                                         пакетиков </a:t>
            </a:r>
            <a:r>
              <a:rPr lang="ru-RU" sz="2000" dirty="0" smtClean="0">
                <a:solidFill>
                  <a:srgbClr val="CC3399"/>
                </a:solidFill>
              </a:rPr>
              <a:t>Способ изображения:</a:t>
            </a:r>
          </a:p>
          <a:p>
            <a:r>
              <a:rPr lang="ru-RU" sz="2000" dirty="0">
                <a:solidFill>
                  <a:srgbClr val="CC3399"/>
                </a:solidFill>
              </a:rPr>
              <a:t> </a:t>
            </a:r>
            <a:r>
              <a:rPr lang="ru-RU" sz="2000" dirty="0" smtClean="0">
                <a:solidFill>
                  <a:srgbClr val="CC3399"/>
                </a:solidFill>
              </a:rPr>
              <a:t>                                                                            </a:t>
            </a:r>
            <a:r>
              <a:rPr lang="ru-RU" sz="2000" dirty="0" smtClean="0"/>
              <a:t>чайный пакетик опускают</a:t>
            </a:r>
          </a:p>
          <a:p>
            <a:r>
              <a:rPr lang="ru-RU" sz="2000" dirty="0"/>
              <a:t> </a:t>
            </a:r>
            <a:r>
              <a:rPr lang="ru-RU" sz="2000" dirty="0" smtClean="0"/>
              <a:t>                                                                           в теплую воду, затем при</a:t>
            </a:r>
          </a:p>
          <a:p>
            <a:r>
              <a:rPr lang="ru-RU" sz="2000" dirty="0"/>
              <a:t> </a:t>
            </a:r>
            <a:r>
              <a:rPr lang="ru-RU" sz="2000" dirty="0" smtClean="0"/>
              <a:t>                                                                           </a:t>
            </a:r>
            <a:r>
              <a:rPr lang="ru-RU" sz="2000" dirty="0" err="1" smtClean="0"/>
              <a:t>жимают</a:t>
            </a:r>
            <a:r>
              <a:rPr lang="ru-RU" sz="2000" dirty="0" smtClean="0"/>
              <a:t> к листу бумаги,</a:t>
            </a:r>
          </a:p>
          <a:p>
            <a:r>
              <a:rPr lang="ru-RU" sz="2000" dirty="0"/>
              <a:t> </a:t>
            </a:r>
            <a:r>
              <a:rPr lang="ru-RU" sz="2000" dirty="0" smtClean="0"/>
              <a:t>                                                                            наносят различные по </a:t>
            </a:r>
          </a:p>
          <a:p>
            <a:r>
              <a:rPr lang="ru-RU" sz="2000" dirty="0"/>
              <a:t> </a:t>
            </a:r>
            <a:r>
              <a:rPr lang="ru-RU" sz="2000" dirty="0" smtClean="0"/>
              <a:t>                                                                           форме и направлению</a:t>
            </a:r>
          </a:p>
          <a:p>
            <a:r>
              <a:rPr lang="ru-RU" sz="2000" dirty="0"/>
              <a:t> </a:t>
            </a:r>
            <a:r>
              <a:rPr lang="ru-RU" sz="2000" dirty="0" smtClean="0"/>
              <a:t>                                                                            </a:t>
            </a:r>
            <a:r>
              <a:rPr lang="ru-RU" sz="2000" dirty="0" err="1" smtClean="0"/>
              <a:t>пятна.Образовавшиеся</a:t>
            </a:r>
            <a:r>
              <a:rPr lang="ru-RU" sz="2000" dirty="0" smtClean="0"/>
              <a:t> </a:t>
            </a:r>
          </a:p>
          <a:p>
            <a:r>
              <a:rPr lang="ru-RU" sz="2000" dirty="0"/>
              <a:t> </a:t>
            </a:r>
            <a:r>
              <a:rPr lang="ru-RU" sz="2000" dirty="0" smtClean="0"/>
              <a:t>                                                                            пятна дорисовывают </a:t>
            </a:r>
            <a:r>
              <a:rPr lang="ru-RU" sz="2000" dirty="0" err="1" smtClean="0"/>
              <a:t>аква</a:t>
            </a:r>
            <a:endParaRPr lang="ru-RU" sz="2000" dirty="0" smtClean="0"/>
          </a:p>
          <a:p>
            <a:r>
              <a:rPr lang="ru-RU" sz="2000" dirty="0"/>
              <a:t> </a:t>
            </a:r>
            <a:r>
              <a:rPr lang="ru-RU" sz="2000" dirty="0" smtClean="0"/>
              <a:t>                                                                             релью. </a:t>
            </a:r>
          </a:p>
          <a:p>
            <a:r>
              <a:rPr lang="ru-RU" sz="2000" dirty="0">
                <a:solidFill>
                  <a:srgbClr val="CC3399"/>
                </a:solidFill>
              </a:rPr>
              <a:t> </a:t>
            </a:r>
            <a:r>
              <a:rPr lang="ru-RU" sz="2000" dirty="0" smtClean="0">
                <a:solidFill>
                  <a:srgbClr val="CC3399"/>
                </a:solidFill>
              </a:rPr>
              <a:t>                                                         </a:t>
            </a:r>
            <a:r>
              <a:rPr lang="ru-RU" dirty="0" smtClean="0">
                <a:solidFill>
                  <a:srgbClr val="CC3399"/>
                </a:solidFill>
              </a:rPr>
              <a:t>  </a:t>
            </a:r>
            <a:r>
              <a:rPr lang="ru-RU" sz="2000" dirty="0" smtClean="0">
                <a:solidFill>
                  <a:srgbClr val="CC3399"/>
                </a:solidFill>
              </a:rPr>
              <a:t>       </a:t>
            </a:r>
            <a:r>
              <a:rPr lang="ru-RU" dirty="0" smtClean="0">
                <a:solidFill>
                  <a:srgbClr val="CC3399"/>
                </a:solidFill>
              </a:rPr>
              <a:t>                    </a:t>
            </a:r>
            <a:endParaRPr lang="ru-RU" dirty="0">
              <a:solidFill>
                <a:srgbClr val="CC3399"/>
              </a:solidFill>
            </a:endParaRPr>
          </a:p>
        </p:txBody>
      </p:sp>
      <p:sp>
        <p:nvSpPr>
          <p:cNvPr id="4" name="Номер слайда 3"/>
          <p:cNvSpPr>
            <a:spLocks noGrp="1"/>
          </p:cNvSpPr>
          <p:nvPr>
            <p:ph type="sldNum" sz="quarter" idx="12"/>
          </p:nvPr>
        </p:nvSpPr>
        <p:spPr/>
        <p:txBody>
          <a:bodyPr/>
          <a:lstStyle/>
          <a:p>
            <a:pPr>
              <a:defRPr/>
            </a:pPr>
            <a:fld id="{C127D2F3-07E7-43AB-AEAA-8B8765DA4E78}" type="slidenum">
              <a:rPr lang="ru-RU" smtClean="0">
                <a:solidFill>
                  <a:srgbClr val="04617B">
                    <a:shade val="90000"/>
                  </a:srgbClr>
                </a:solidFill>
              </a:rPr>
              <a:pPr>
                <a:defRPr/>
              </a:pPr>
              <a:t>16</a:t>
            </a:fld>
            <a:endParaRPr lang="ru-RU">
              <a:solidFill>
                <a:srgbClr val="04617B">
                  <a:shade val="90000"/>
                </a:srgbClr>
              </a:solidFill>
            </a:endParaRPr>
          </a:p>
        </p:txBody>
      </p:sp>
      <p:pic>
        <p:nvPicPr>
          <p:cNvPr id="9218" name="Picture 2" descr="C:\Users\Walenika\Desktop\ча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0" y="2060848"/>
            <a:ext cx="4953000" cy="396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8A3FC26-C96F-413E-8DCC-833AE33030A5}" type="slidenum">
              <a:rPr lang="ru-RU" smtClean="0"/>
              <a:pPr>
                <a:defRPr/>
              </a:pPr>
              <a:t>17</a:t>
            </a:fld>
            <a:endParaRPr lang="ru-RU"/>
          </a:p>
        </p:txBody>
      </p:sp>
      <p:sp>
        <p:nvSpPr>
          <p:cNvPr id="2" name="Прямоугольник 1"/>
          <p:cNvSpPr/>
          <p:nvPr/>
        </p:nvSpPr>
        <p:spPr>
          <a:xfrm>
            <a:off x="4139952" y="1168529"/>
            <a:ext cx="4572000" cy="4524315"/>
          </a:xfrm>
          <a:prstGeom prst="rect">
            <a:avLst/>
          </a:prstGeom>
        </p:spPr>
        <p:txBody>
          <a:bodyPr>
            <a:spAutoFit/>
          </a:bodyPr>
          <a:lstStyle/>
          <a:p>
            <a:r>
              <a:rPr lang="ru-RU" dirty="0"/>
              <a:t>Шерстяные картины отличаются особой акварельной нежностью красок и теплотой фактурой, хочется назвать ее ласково «Шерстяная акварель». Знакомство с новой уникальной техникой «Живопись шерстью», дарит ребенку чувство тепла и гармонии. Поскольку мы творим не кистью, а руками. Дети получают возможность через тактильные ощущения улучшить мелкую моторику рук, что благоприятно сказывается на его развитии. Так же рисование шерстью — это прекрасная </a:t>
            </a:r>
            <a:r>
              <a:rPr lang="ru-RU" dirty="0" err="1"/>
              <a:t>цветотерапия</a:t>
            </a:r>
            <a:r>
              <a:rPr lang="ru-RU" dirty="0"/>
              <a:t>, ведь в процессе используются преимущественно яркие цвета, которые так любят дети</a:t>
            </a:r>
          </a:p>
        </p:txBody>
      </p:sp>
      <p:pic>
        <p:nvPicPr>
          <p:cNvPr id="1027" name="Picture 3" descr="C:\Users\Walenika\Desktop\деревь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68528"/>
            <a:ext cx="3598213" cy="43487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21740" y="116632"/>
            <a:ext cx="5008423" cy="646331"/>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rgbClr val="CC3399"/>
                </a:solidFill>
                <a:effectLst>
                  <a:outerShdw blurRad="55000" dist="50800" dir="5400000" algn="tl">
                    <a:srgbClr val="000000">
                      <a:alpha val="33000"/>
                    </a:srgbClr>
                  </a:outerShdw>
                </a:effectLst>
              </a:rPr>
              <a:t>Рисование  шерстью</a:t>
            </a:r>
            <a:endParaRPr lang="ru-RU" sz="3600" b="1" cap="none" spc="0" dirty="0">
              <a:ln w="17780" cmpd="sng">
                <a:solidFill>
                  <a:schemeClr val="accent1">
                    <a:tint val="3000"/>
                  </a:schemeClr>
                </a:solidFill>
                <a:prstDash val="solid"/>
                <a:miter lim="800000"/>
              </a:ln>
              <a:solidFill>
                <a:srgbClr val="CC3399"/>
              </a:solidFill>
              <a:effectLst>
                <a:outerShdw blurRad="55000" dist="50800" dir="5400000" algn="tl">
                  <a:srgbClr val="000000">
                    <a:alpha val="33000"/>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18</a:t>
            </a:fld>
            <a:endParaRPr lang="ru-RU"/>
          </a:p>
        </p:txBody>
      </p:sp>
      <p:pic>
        <p:nvPicPr>
          <p:cNvPr id="4" name="Рисунок 3" descr="2018-02-02 15-55-04"/>
          <p:cNvPicPr/>
          <p:nvPr/>
        </p:nvPicPr>
        <p:blipFill>
          <a:blip r:embed="rId2" cstate="print">
            <a:lum/>
            <a:extLst>
              <a:ext uri="{28A0092B-C50C-407E-A947-70E740481C1C}">
                <a14:useLocalDpi xmlns:a14="http://schemas.microsoft.com/office/drawing/2010/main" val="0"/>
              </a:ext>
            </a:extLst>
          </a:blip>
          <a:stretch>
            <a:fillRect/>
          </a:stretch>
        </p:blipFill>
        <p:spPr>
          <a:xfrm>
            <a:off x="539552" y="548680"/>
            <a:ext cx="4464496" cy="3456384"/>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2018-02-02 16-10-31"/>
          <p:cNvPicPr/>
          <p:nvPr/>
        </p:nvPicPr>
        <p:blipFill>
          <a:blip r:embed="rId3" cstate="print">
            <a:lum/>
            <a:extLst>
              <a:ext uri="{28A0092B-C50C-407E-A947-70E740481C1C}">
                <a14:useLocalDpi xmlns:a14="http://schemas.microsoft.com/office/drawing/2010/main" val="0"/>
              </a:ext>
            </a:extLst>
          </a:blip>
          <a:stretch>
            <a:fillRect/>
          </a:stretch>
        </p:blipFill>
        <p:spPr>
          <a:xfrm>
            <a:off x="4499992" y="2564904"/>
            <a:ext cx="4320480" cy="3441087"/>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227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19</a:t>
            </a:fld>
            <a:endParaRPr lang="ru-RU"/>
          </a:p>
        </p:txBody>
      </p:sp>
      <p:pic>
        <p:nvPicPr>
          <p:cNvPr id="2056" name="Picture 8" descr="C:\Users\Walenika\Desktop\еж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888" y="1710577"/>
            <a:ext cx="4288702" cy="42887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Walenika\Desktop\картин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637" y="2599576"/>
            <a:ext cx="4431659" cy="29544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Walenika\Desktop\detsad-ц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275" y="2177301"/>
            <a:ext cx="4781901" cy="358821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Walenika\Desktop\мак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887" y="2282077"/>
            <a:ext cx="2573222" cy="34309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Walenika\Desktop\рыбк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887" y="2420191"/>
            <a:ext cx="4288703" cy="322367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Walenika\Desktop\тюльпаны.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19" y="0"/>
            <a:ext cx="9292366" cy="686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4213" y="1341438"/>
            <a:ext cx="8032750" cy="3300412"/>
          </a:xfrm>
        </p:spPr>
        <p:txBody>
          <a:bodyPr>
            <a:normAutofit fontScale="92500" lnSpcReduction="20000"/>
          </a:bodyPr>
          <a:lstStyle/>
          <a:p>
            <a:pPr marL="0" indent="0" algn="ctr">
              <a:spcBef>
                <a:spcPct val="0"/>
              </a:spcBef>
              <a:buFont typeface="Wingdings 2" pitchFamily="18" charset="2"/>
              <a:buNone/>
            </a:pPr>
            <a:r>
              <a:rPr lang="ru-RU" sz="2800" b="1" i="1" dirty="0" smtClean="0">
                <a:solidFill>
                  <a:srgbClr val="CC3399"/>
                </a:solidFill>
                <a:cs typeface="Times New Roman" pitchFamily="18" charset="0"/>
              </a:rPr>
              <a:t>Нетрадиционные изобразительные техники </a:t>
            </a:r>
            <a:r>
              <a:rPr lang="ru-RU" sz="2800" b="1" dirty="0" smtClean="0">
                <a:solidFill>
                  <a:srgbClr val="892EA2"/>
                </a:solidFill>
                <a:cs typeface="Times New Roman" pitchFamily="18" charset="0"/>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p>
          <a:p>
            <a:pPr marL="0" indent="0" algn="ctr">
              <a:spcBef>
                <a:spcPct val="0"/>
              </a:spcBef>
              <a:buFont typeface="Wingdings 2" pitchFamily="18" charset="2"/>
              <a:buNone/>
            </a:pPr>
            <a:r>
              <a:rPr lang="ru-RU" sz="2800" b="1" dirty="0" smtClean="0">
                <a:solidFill>
                  <a:srgbClr val="892EA2"/>
                </a:solidFill>
                <a:cs typeface="Times New Roman" pitchFamily="18" charset="0"/>
              </a:rPr>
              <a:t>чтобы у детей не создавалось шаблона</a:t>
            </a:r>
            <a:r>
              <a:rPr lang="ru-RU" sz="1800" b="1" dirty="0" smtClean="0">
                <a:solidFill>
                  <a:srgbClr val="892EA2"/>
                </a:solidFill>
                <a:cs typeface="Times New Roman" pitchFamily="18" charset="0"/>
              </a:rPr>
              <a:t>.</a:t>
            </a:r>
            <a:endParaRPr lang="ru-RU" sz="1800" dirty="0" smtClean="0">
              <a:solidFill>
                <a:srgbClr val="892EA2"/>
              </a:solidFill>
            </a:endParaRPr>
          </a:p>
        </p:txBody>
      </p:sp>
      <p:sp>
        <p:nvSpPr>
          <p:cNvPr id="4" name="Номер слайда 3"/>
          <p:cNvSpPr>
            <a:spLocks noGrp="1"/>
          </p:cNvSpPr>
          <p:nvPr>
            <p:ph type="sldNum" sz="quarter" idx="12"/>
          </p:nvPr>
        </p:nvSpPr>
        <p:spPr/>
        <p:txBody>
          <a:bodyPr/>
          <a:lstStyle/>
          <a:p>
            <a:pPr>
              <a:defRPr/>
            </a:pPr>
            <a:fld id="{EF4448B3-6F47-4C05-94FC-3BA497F86D3D}" type="slidenum">
              <a:rPr lang="ru-RU" smtClean="0"/>
              <a:pPr>
                <a:defRPr/>
              </a:pPr>
              <a:t>2</a:t>
            </a:fld>
            <a:endParaRPr lang="ru-RU"/>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20</a:t>
            </a:fld>
            <a:endParaRPr lang="ru-RU"/>
          </a:p>
        </p:txBody>
      </p:sp>
      <p:pic>
        <p:nvPicPr>
          <p:cNvPr id="3074" name="Picture 2" descr="C:\Users\Walenika\Desktop\еж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547306" cy="568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1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21</a:t>
            </a:fld>
            <a:endParaRPr lang="ru-RU"/>
          </a:p>
        </p:txBody>
      </p:sp>
      <p:pic>
        <p:nvPicPr>
          <p:cNvPr id="4099" name="Picture 3" descr="C:\Users\Walenika\Desktop\на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4068"/>
            <a:ext cx="8064896" cy="603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6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22</a:t>
            </a:fld>
            <a:endParaRPr lang="ru-RU"/>
          </a:p>
        </p:txBody>
      </p:sp>
      <p:pic>
        <p:nvPicPr>
          <p:cNvPr id="5122" name="Picture 2" descr="C:\Users\Walenika\Desktop\картин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 y="332656"/>
            <a:ext cx="9261542"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1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23</a:t>
            </a:fld>
            <a:endParaRPr lang="ru-RU"/>
          </a:p>
        </p:txBody>
      </p:sp>
      <p:pic>
        <p:nvPicPr>
          <p:cNvPr id="6146" name="Picture 2" descr="C:\Users\Walenika\Desktop\мак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0451"/>
            <a:ext cx="5211340" cy="694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0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24</a:t>
            </a:fld>
            <a:endParaRPr lang="ru-RU"/>
          </a:p>
        </p:txBody>
      </p:sp>
      <p:pic>
        <p:nvPicPr>
          <p:cNvPr id="7170" name="Picture 2" descr="C:\Users\Walenika\Desktop\detsad-ц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4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9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25</a:t>
            </a:fld>
            <a:endParaRPr lang="ru-RU"/>
          </a:p>
        </p:txBody>
      </p:sp>
      <p:pic>
        <p:nvPicPr>
          <p:cNvPr id="4098" name="Picture 2" descr="C:\Users\Walenika\Documents\Bluetooth Folder\WP_20171201_015.jpg"/>
          <p:cNvPicPr>
            <a:picLocks noChangeAspect="1" noChangeArrowheads="1"/>
          </p:cNvPicPr>
          <p:nvPr/>
        </p:nvPicPr>
        <p:blipFill rotWithShape="1">
          <a:blip r:embed="rId2">
            <a:extLst>
              <a:ext uri="{28A0092B-C50C-407E-A947-70E740481C1C}">
                <a14:useLocalDpi xmlns:a14="http://schemas.microsoft.com/office/drawing/2010/main" val="0"/>
              </a:ext>
            </a:extLst>
          </a:blip>
          <a:srcRect t="31007" b="10888"/>
          <a:stretch/>
        </p:blipFill>
        <p:spPr bwMode="auto">
          <a:xfrm>
            <a:off x="809692" y="116632"/>
            <a:ext cx="7488832"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9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22290951-A982-4B64-8DA8-74EEB4840CA2}" type="slidenum">
              <a:rPr lang="ru-RU" smtClean="0"/>
              <a:pPr>
                <a:defRPr/>
              </a:pPr>
              <a:t>26</a:t>
            </a:fld>
            <a:endParaRPr lang="ru-RU"/>
          </a:p>
        </p:txBody>
      </p:sp>
      <p:pic>
        <p:nvPicPr>
          <p:cNvPr id="1027" name="Picture 3" descr="C:\Users\Walenika\Documents\Bluetooth Folder\WP_20171127_0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94" r="3377" b="5029"/>
          <a:stretch/>
        </p:blipFill>
        <p:spPr bwMode="auto">
          <a:xfrm>
            <a:off x="81615" y="404664"/>
            <a:ext cx="4112182" cy="5455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alenika\Documents\Bluetooth Folder\WP_20171127_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0" t="14675" r="3060" b="16515"/>
          <a:stretch/>
        </p:blipFill>
        <p:spPr bwMode="auto">
          <a:xfrm>
            <a:off x="4243338" y="404664"/>
            <a:ext cx="4900662" cy="54558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5883956"/>
            <a:ext cx="9073126"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Рисование зубной пастой</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27</a:t>
            </a:fld>
            <a:endParaRPr lang="ru-RU"/>
          </a:p>
        </p:txBody>
      </p:sp>
      <p:pic>
        <p:nvPicPr>
          <p:cNvPr id="4" name="Рисунок 3" descr="IMG_20171123_102140"/>
          <p:cNvPicPr/>
          <p:nvPr/>
        </p:nvPicPr>
        <p:blipFill>
          <a:blip r:embed="rId2" cstate="print">
            <a:lum/>
            <a:extLst>
              <a:ext uri="{28A0092B-C50C-407E-A947-70E740481C1C}">
                <a14:useLocalDpi xmlns:a14="http://schemas.microsoft.com/office/drawing/2010/main" val="0"/>
              </a:ext>
            </a:extLst>
          </a:blip>
          <a:stretch>
            <a:fillRect/>
          </a:stretch>
        </p:blipFill>
        <p:spPr>
          <a:xfrm>
            <a:off x="899592" y="620688"/>
            <a:ext cx="4176464" cy="3096344"/>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IMG_20171123_105433"/>
          <p:cNvPicPr/>
          <p:nvPr/>
        </p:nvPicPr>
        <p:blipFill>
          <a:blip r:embed="rId3" cstate="print">
            <a:lum/>
            <a:extLst>
              <a:ext uri="{28A0092B-C50C-407E-A947-70E740481C1C}">
                <a14:useLocalDpi xmlns:a14="http://schemas.microsoft.com/office/drawing/2010/main" val="0"/>
              </a:ext>
            </a:extLst>
          </a:blip>
          <a:stretch>
            <a:fillRect/>
          </a:stretch>
        </p:blipFill>
        <p:spPr>
          <a:xfrm>
            <a:off x="4302665" y="2924944"/>
            <a:ext cx="4176464" cy="3168352"/>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6911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pic>
        <p:nvPicPr>
          <p:cNvPr id="15362" name="Picture 9" descr="D:\Program Files\Rjgbb\Documents and Settings\Admin\Рабочий стол\Портфель\с флешки март\картинки нетрад.рис\133173-1280x80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6" name="Заголовок 1"/>
          <p:cNvSpPr>
            <a:spLocks noGrp="1"/>
          </p:cNvSpPr>
          <p:nvPr>
            <p:ph type="title"/>
          </p:nvPr>
        </p:nvSpPr>
        <p:spPr>
          <a:xfrm>
            <a:off x="457200" y="214313"/>
            <a:ext cx="8229600" cy="550862"/>
          </a:xfrm>
        </p:spPr>
        <p:txBody>
          <a:bodyPr/>
          <a:lstStyle/>
          <a:p>
            <a:pPr algn="ctr"/>
            <a:r>
              <a:rPr lang="ru-RU" sz="2800" b="1" smtClean="0">
                <a:solidFill>
                  <a:srgbClr val="FFFF00"/>
                </a:solidFill>
              </a:rPr>
              <a:t>Рекомендации педагогам</a:t>
            </a:r>
          </a:p>
        </p:txBody>
      </p:sp>
      <p:sp>
        <p:nvSpPr>
          <p:cNvPr id="3" name="Содержимое 2"/>
          <p:cNvSpPr>
            <a:spLocks noGrp="1"/>
          </p:cNvSpPr>
          <p:nvPr>
            <p:ph sz="half" idx="1"/>
          </p:nvPr>
        </p:nvSpPr>
        <p:spPr>
          <a:xfrm>
            <a:off x="611188" y="981075"/>
            <a:ext cx="8147050" cy="4103688"/>
          </a:xfrm>
        </p:spPr>
        <p:txBody>
          <a:bodyPr>
            <a:normAutofit fontScale="85000" lnSpcReduction="20000"/>
          </a:bodyPr>
          <a:lstStyle/>
          <a:p>
            <a:pPr>
              <a:buClr>
                <a:srgbClr val="FFFF00"/>
              </a:buClr>
              <a:buFont typeface="Wingdings" pitchFamily="2" charset="2"/>
              <a:buChar char="v"/>
              <a:defRPr/>
            </a:pPr>
            <a:r>
              <a:rPr lang="ru-RU" sz="2400" b="1" i="1" dirty="0" smtClean="0">
                <a:solidFill>
                  <a:schemeClr val="bg1"/>
                </a:solidFill>
                <a:latin typeface="+mj-lt"/>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buClr>
                <a:srgbClr val="FFFF00"/>
              </a:buClr>
              <a:buFont typeface="Wingdings" pitchFamily="2" charset="2"/>
              <a:buChar char="v"/>
              <a:defRPr/>
            </a:pPr>
            <a:endParaRPr lang="ru-RU" sz="2400" b="1" i="1" dirty="0" smtClean="0">
              <a:solidFill>
                <a:schemeClr val="bg1"/>
              </a:solidFill>
              <a:latin typeface="+mj-lt"/>
            </a:endParaRPr>
          </a:p>
          <a:p>
            <a:pPr>
              <a:buClr>
                <a:srgbClr val="FFFF00"/>
              </a:buClr>
              <a:buFont typeface="Wingdings" pitchFamily="2" charset="2"/>
              <a:buChar char="v"/>
              <a:defRPr/>
            </a:pPr>
            <a:r>
              <a:rPr lang="ru-RU" sz="2400" b="1" i="1" dirty="0" smtClean="0">
                <a:solidFill>
                  <a:schemeClr val="bg1"/>
                </a:solidFill>
                <a:latin typeface="+mj-lt"/>
              </a:rPr>
              <a:t>в </a:t>
            </a:r>
            <a:r>
              <a:rPr lang="ru-RU" sz="2400" b="1" i="1" dirty="0" smtClean="0">
                <a:solidFill>
                  <a:schemeClr val="bg1"/>
                </a:solidFill>
              </a:rPr>
              <a:t>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buClr>
                <a:srgbClr val="FFFF00"/>
              </a:buClr>
              <a:buFont typeface="Wingdings" pitchFamily="2" charset="2"/>
              <a:buChar char="v"/>
              <a:defRPr/>
            </a:pPr>
            <a:endParaRPr lang="ru-RU" sz="2400" b="1" i="1" dirty="0" smtClean="0">
              <a:solidFill>
                <a:schemeClr val="bg1"/>
              </a:solidFill>
            </a:endParaRPr>
          </a:p>
          <a:p>
            <a:pPr>
              <a:buClr>
                <a:srgbClr val="FFFF00"/>
              </a:buClr>
              <a:buFont typeface="Wingdings" pitchFamily="2" charset="2"/>
              <a:buChar char="v"/>
              <a:defRPr/>
            </a:pPr>
            <a:r>
              <a:rPr lang="ru-RU" sz="2400" b="1" i="1" dirty="0" smtClean="0">
                <a:solidFill>
                  <a:schemeClr val="bg1"/>
                </a:solidFill>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400" b="1" i="1" dirty="0" smtClean="0">
                <a:solidFill>
                  <a:schemeClr val="bg1"/>
                </a:solidFill>
                <a:effectLst>
                  <a:outerShdw blurRad="38100" dist="38100" dir="2700000" algn="tl">
                    <a:srgbClr val="000000">
                      <a:alpha val="43137"/>
                    </a:srgbClr>
                  </a:outerShdw>
                </a:effectLst>
              </a:rPr>
              <a:t>.</a:t>
            </a:r>
          </a:p>
          <a:p>
            <a:pPr>
              <a:defRPr/>
            </a:pPr>
            <a:endParaRPr lang="ru-RU" sz="1800" dirty="0">
              <a:latin typeface="+mj-lt"/>
            </a:endParaRPr>
          </a:p>
        </p:txBody>
      </p:sp>
      <p:sp>
        <p:nvSpPr>
          <p:cNvPr id="6" name="Номер слайда 5"/>
          <p:cNvSpPr>
            <a:spLocks noGrp="1"/>
          </p:cNvSpPr>
          <p:nvPr>
            <p:ph type="sldNum" sz="quarter" idx="12"/>
          </p:nvPr>
        </p:nvSpPr>
        <p:spPr/>
        <p:txBody>
          <a:bodyPr/>
          <a:lstStyle/>
          <a:p>
            <a:pPr>
              <a:defRPr/>
            </a:pPr>
            <a:fld id="{B3797574-9A12-4BD9-9E90-5817F7E99FA5}" type="slidenum">
              <a:rPr lang="ru-RU" smtClean="0"/>
              <a:pPr>
                <a:defRPr/>
              </a:pPr>
              <a:t>28</a:t>
            </a:fld>
            <a:endParaRPr lang="ru-RU"/>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3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8434" name="Подзаголовок 4"/>
          <p:cNvSpPr>
            <a:spLocks noGrp="1"/>
          </p:cNvSpPr>
          <p:nvPr>
            <p:ph type="subTitle" idx="1"/>
          </p:nvPr>
        </p:nvSpPr>
        <p:spPr>
          <a:xfrm>
            <a:off x="971550" y="2924175"/>
            <a:ext cx="7854950" cy="1752600"/>
          </a:xfrm>
        </p:spPr>
        <p:txBody>
          <a:bodyPr/>
          <a:lstStyle/>
          <a:p>
            <a:pPr marR="0" algn="ctr"/>
            <a:r>
              <a:rPr lang="ru-RU" sz="4400" b="1" smtClean="0"/>
              <a:t>СПАСИБО ЗА ВНИМАНИЕ!</a:t>
            </a:r>
          </a:p>
        </p:txBody>
      </p:sp>
      <p:sp>
        <p:nvSpPr>
          <p:cNvPr id="4" name="Номер слайда 3"/>
          <p:cNvSpPr>
            <a:spLocks noGrp="1"/>
          </p:cNvSpPr>
          <p:nvPr>
            <p:ph type="sldNum" sz="quarter" idx="12"/>
          </p:nvPr>
        </p:nvSpPr>
        <p:spPr/>
        <p:txBody>
          <a:bodyPr/>
          <a:lstStyle/>
          <a:p>
            <a:pPr>
              <a:defRPr/>
            </a:pPr>
            <a:fld id="{2141C5EB-76E3-4C0B-8D57-3C0C5F0FDA2A}" type="slidenum">
              <a:rPr lang="ru-RU" smtClean="0"/>
              <a:pPr>
                <a:defRPr/>
              </a:pPr>
              <a:t>29</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1843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1143000"/>
          </a:xfrm>
          <a:solidFill>
            <a:schemeClr val="accent3"/>
          </a:solidFill>
        </p:spPr>
        <p:txBody>
          <a:bodyPr>
            <a:normAutofit/>
          </a:bodyPr>
          <a:lstStyle/>
          <a:p>
            <a:r>
              <a:rPr lang="ru-RU" sz="4000" dirty="0" smtClean="0">
                <a:solidFill>
                  <a:srgbClr val="CC0066"/>
                </a:solidFill>
              </a:rPr>
              <a:t>Нетрадиционные техники  рисования</a:t>
            </a:r>
            <a:endParaRPr lang="ru-RU" sz="4000" dirty="0">
              <a:solidFill>
                <a:srgbClr val="CC0066"/>
              </a:solidFill>
            </a:endParaRPr>
          </a:p>
        </p:txBody>
      </p:sp>
      <p:sp>
        <p:nvSpPr>
          <p:cNvPr id="3" name="Объект 2"/>
          <p:cNvSpPr>
            <a:spLocks noGrp="1"/>
          </p:cNvSpPr>
          <p:nvPr>
            <p:ph idx="1"/>
          </p:nvPr>
        </p:nvSpPr>
        <p:spPr>
          <a:solidFill>
            <a:schemeClr val="accent3"/>
          </a:solidFill>
        </p:spPr>
        <p:txBody>
          <a:bodyPr>
            <a:normAutofit lnSpcReduction="10000"/>
          </a:bodyPr>
          <a:lstStyle/>
          <a:p>
            <a:r>
              <a:rPr lang="ru-RU" dirty="0" smtClean="0"/>
              <a:t>Использование нетрадиционных техник в рисовании</a:t>
            </a:r>
          </a:p>
          <a:p>
            <a:r>
              <a:rPr lang="ru-RU" dirty="0"/>
              <a:t>п</a:t>
            </a:r>
            <a:r>
              <a:rPr lang="ru-RU" dirty="0" smtClean="0"/>
              <a:t>редполагает открытие перед ребенком всего спектра возможностей и создание у него установки на свободный, но ответственный выбор той или иной </a:t>
            </a:r>
          </a:p>
          <a:p>
            <a:r>
              <a:rPr lang="ru-RU" dirty="0" smtClean="0"/>
              <a:t>возможности; наличие у ребенка познавательного мотива (желание узнать ,научиться</a:t>
            </a:r>
            <a:r>
              <a:rPr lang="ru-RU" dirty="0"/>
              <a:t> </a:t>
            </a:r>
            <a:r>
              <a:rPr lang="ru-RU" dirty="0" smtClean="0"/>
              <a:t>,освоить),что является одним из принципов системно-</a:t>
            </a:r>
            <a:r>
              <a:rPr lang="ru-RU" dirty="0" err="1" smtClean="0"/>
              <a:t>деятельностного</a:t>
            </a:r>
            <a:r>
              <a:rPr lang="ru-RU" dirty="0" smtClean="0"/>
              <a:t> подхода в </a:t>
            </a:r>
            <a:r>
              <a:rPr lang="ru-RU" dirty="0" err="1" smtClean="0"/>
              <a:t>воспитательно</a:t>
            </a:r>
            <a:r>
              <a:rPr lang="ru-RU" dirty="0" smtClean="0"/>
              <a:t>-образовательном процессе ДОУ.</a:t>
            </a:r>
          </a:p>
        </p:txBody>
      </p:sp>
    </p:spTree>
    <p:extLst>
      <p:ext uri="{BB962C8B-B14F-4D97-AF65-F5344CB8AC3E}">
        <p14:creationId xmlns:p14="http://schemas.microsoft.com/office/powerpoint/2010/main" val="355134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pPr algn="ctr"/>
            <a:r>
              <a:rPr lang="ru-RU" sz="3600" dirty="0" smtClean="0"/>
              <a:t>Проведение занятий с использованием нетрадиционных техник :</a:t>
            </a:r>
            <a:endParaRPr lang="ru-RU" sz="3600" dirty="0"/>
          </a:p>
        </p:txBody>
      </p:sp>
      <p:sp>
        <p:nvSpPr>
          <p:cNvPr id="3" name="Объект 2"/>
          <p:cNvSpPr>
            <a:spLocks noGrp="1"/>
          </p:cNvSpPr>
          <p:nvPr>
            <p:ph idx="1"/>
          </p:nvPr>
        </p:nvSpPr>
        <p:spPr>
          <a:xfrm>
            <a:off x="467544" y="1556792"/>
            <a:ext cx="8229600" cy="4389437"/>
          </a:xfrm>
        </p:spPr>
        <p:txBody>
          <a:bodyPr>
            <a:normAutofit fontScale="92500" lnSpcReduction="10000"/>
          </a:bodyPr>
          <a:lstStyle/>
          <a:p>
            <a:r>
              <a:rPr lang="ru-RU" dirty="0"/>
              <a:t>-побуждает детей к творческим поискам</a:t>
            </a:r>
            <a:r>
              <a:rPr lang="ru-RU" dirty="0" smtClean="0"/>
              <a:t>;</a:t>
            </a:r>
          </a:p>
          <a:p>
            <a:r>
              <a:rPr lang="ru-RU" dirty="0" smtClean="0"/>
              <a:t>- стимулирует развитие инициативы и самостоятельности ;</a:t>
            </a:r>
            <a:endParaRPr lang="ru-RU" dirty="0"/>
          </a:p>
          <a:p>
            <a:r>
              <a:rPr lang="ru-RU" dirty="0"/>
              <a:t>-развивает уверенность в своих силах;</a:t>
            </a:r>
          </a:p>
          <a:p>
            <a:r>
              <a:rPr lang="ru-RU" dirty="0"/>
              <a:t>-развивает творческие способности, воображение</a:t>
            </a:r>
            <a:r>
              <a:rPr lang="ru-RU" dirty="0" smtClean="0"/>
              <a:t>;-</a:t>
            </a:r>
            <a:r>
              <a:rPr lang="ru-RU" dirty="0"/>
              <a:t>-развивает пространственное мышление</a:t>
            </a:r>
            <a:r>
              <a:rPr lang="ru-RU" dirty="0" smtClean="0"/>
              <a:t>;</a:t>
            </a:r>
          </a:p>
          <a:p>
            <a:r>
              <a:rPr lang="ru-RU" dirty="0" smtClean="0"/>
              <a:t>- способствует снятию детских страхов;</a:t>
            </a:r>
          </a:p>
          <a:p>
            <a:pPr marL="0" indent="0">
              <a:buNone/>
            </a:pPr>
            <a:r>
              <a:rPr lang="ru-RU" dirty="0" smtClean="0"/>
              <a:t>-учит работать с разнообразным материалом;</a:t>
            </a:r>
          </a:p>
          <a:p>
            <a:pPr marL="0" indent="0">
              <a:buNone/>
            </a:pPr>
            <a:r>
              <a:rPr lang="ru-RU" dirty="0"/>
              <a:t> </a:t>
            </a:r>
            <a:r>
              <a:rPr lang="ru-RU" dirty="0" smtClean="0"/>
              <a:t>  -развивает мелкую моторику рук;</a:t>
            </a:r>
          </a:p>
          <a:p>
            <a:pPr marL="0" indent="0">
              <a:buNone/>
            </a:pPr>
            <a:r>
              <a:rPr lang="ru-RU" dirty="0"/>
              <a:t> </a:t>
            </a:r>
            <a:r>
              <a:rPr lang="ru-RU" dirty="0" smtClean="0"/>
              <a:t>     -во время работы дети получают эстетическое       </a:t>
            </a:r>
          </a:p>
          <a:p>
            <a:pPr marL="0" indent="0">
              <a:buNone/>
            </a:pPr>
            <a:r>
              <a:rPr lang="ru-RU" dirty="0"/>
              <a:t> </a:t>
            </a:r>
            <a:r>
              <a:rPr lang="ru-RU" dirty="0" smtClean="0"/>
              <a:t>    удовольствие.</a:t>
            </a:r>
            <a:endParaRPr lang="ru-RU" dirty="0"/>
          </a:p>
        </p:txBody>
      </p:sp>
      <p:sp>
        <p:nvSpPr>
          <p:cNvPr id="4" name="Номер слайда 3"/>
          <p:cNvSpPr>
            <a:spLocks noGrp="1"/>
          </p:cNvSpPr>
          <p:nvPr>
            <p:ph type="sldNum" sz="quarter" idx="12"/>
          </p:nvPr>
        </p:nvSpPr>
        <p:spPr/>
        <p:txBody>
          <a:bodyPr/>
          <a:lstStyle/>
          <a:p>
            <a:pPr>
              <a:defRPr/>
            </a:pPr>
            <a:fld id="{C127D2F3-07E7-43AB-AEAA-8B8765DA4E78}" type="slidenum">
              <a:rPr lang="ru-RU" smtClean="0"/>
              <a:pPr>
                <a:defRPr/>
              </a:pPr>
              <a:t>4</a:t>
            </a:fld>
            <a:endParaRPr lang="ru-RU"/>
          </a:p>
        </p:txBody>
      </p:sp>
    </p:spTree>
    <p:extLst>
      <p:ext uri="{BB962C8B-B14F-4D97-AF65-F5344CB8AC3E}">
        <p14:creationId xmlns:p14="http://schemas.microsoft.com/office/powerpoint/2010/main" val="127133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57250" y="94060"/>
            <a:ext cx="7929563" cy="1231106"/>
          </a:xfrm>
          <a:prstGeom prst="rect">
            <a:avLst/>
          </a:prstGeom>
          <a:noFill/>
          <a:ln w="9525">
            <a:noFill/>
            <a:miter lim="800000"/>
            <a:headEnd/>
            <a:tailEnd/>
          </a:ln>
        </p:spPr>
        <p:txBody>
          <a:bodyPr anchor="ctr">
            <a:spAutoFit/>
          </a:bodyPr>
          <a:lstStyle/>
          <a:p>
            <a:pPr indent="180975" eaLnBrk="0" hangingPunct="0"/>
            <a:endParaRPr lang="ru-RU" b="1" dirty="0">
              <a:solidFill>
                <a:srgbClr val="7030A0"/>
              </a:solidFill>
              <a:latin typeface="Times New Roman" pitchFamily="18" charset="0"/>
              <a:cs typeface="Times New Roman" pitchFamily="18" charset="0"/>
            </a:endParaRPr>
          </a:p>
          <a:p>
            <a:pPr indent="180975" algn="ctr" eaLnBrk="0" hangingPunct="0"/>
            <a:r>
              <a:rPr lang="ru-RU" sz="2800" b="1" dirty="0">
                <a:solidFill>
                  <a:srgbClr val="CC3399"/>
                </a:solidFill>
                <a:latin typeface="Times New Roman" pitchFamily="18" charset="0"/>
                <a:cs typeface="Times New Roman" pitchFamily="18" charset="0"/>
              </a:rPr>
              <a:t>Нетрадиционные техники рисования </a:t>
            </a:r>
          </a:p>
          <a:p>
            <a:pPr indent="180975" algn="ctr" eaLnBrk="0" hangingPunct="0"/>
            <a:r>
              <a:rPr lang="ru-RU" sz="2800" b="1" dirty="0">
                <a:solidFill>
                  <a:srgbClr val="CC3399"/>
                </a:solidFill>
                <a:latin typeface="Times New Roman" pitchFamily="18" charset="0"/>
                <a:cs typeface="Times New Roman" pitchFamily="18" charset="0"/>
              </a:rPr>
              <a:t>в разных возрастных группах детского сада</a:t>
            </a:r>
            <a:endParaRPr lang="ru-RU" sz="2800" b="1" dirty="0">
              <a:solidFill>
                <a:srgbClr val="CC3399"/>
              </a:solidFill>
              <a:latin typeface="Times New Roman" pitchFamily="18" charset="0"/>
            </a:endParaRPr>
          </a:p>
        </p:txBody>
      </p:sp>
      <p:sp>
        <p:nvSpPr>
          <p:cNvPr id="24579" name="Rectangle 2"/>
          <p:cNvSpPr>
            <a:spLocks noChangeArrowheads="1"/>
          </p:cNvSpPr>
          <p:nvPr/>
        </p:nvSpPr>
        <p:spPr bwMode="auto">
          <a:xfrm>
            <a:off x="500063" y="719108"/>
            <a:ext cx="4500562" cy="2862322"/>
          </a:xfrm>
          <a:prstGeom prst="rect">
            <a:avLst/>
          </a:prstGeom>
          <a:noFill/>
          <a:ln w="9525">
            <a:noFill/>
            <a:miter lim="800000"/>
            <a:headEnd/>
            <a:tailEnd/>
          </a:ln>
        </p:spPr>
        <p:txBody>
          <a:bodyPr anchor="ctr">
            <a:spAutoFit/>
          </a:bodyPr>
          <a:lstStyle/>
          <a:p>
            <a:pPr algn="ctr" eaLnBrk="0" hangingPunct="0">
              <a:tabLst>
                <a:tab pos="180975" algn="l"/>
              </a:tabLst>
              <a:defRPr/>
            </a:pPr>
            <a:endParaRPr lang="ru-RU" b="1" u="sng" dirty="0">
              <a:solidFill>
                <a:prstClr val="white"/>
              </a:solidFill>
              <a:latin typeface="Times New Roman" pitchFamily="18" charset="0"/>
              <a:cs typeface="Times New Roman" pitchFamily="18" charset="0"/>
            </a:endParaRPr>
          </a:p>
          <a:p>
            <a:pPr algn="ctr" eaLnBrk="0" hangingPunct="0">
              <a:tabLst>
                <a:tab pos="180975" algn="l"/>
              </a:tabLst>
              <a:defRPr/>
            </a:pPr>
            <a:endParaRPr lang="ru-RU" b="1" u="sng" dirty="0">
              <a:solidFill>
                <a:srgbClr val="7030A0">
                  <a:lumMod val="75000"/>
                </a:srgbClr>
              </a:solidFill>
              <a:latin typeface="Times New Roman" pitchFamily="18" charset="0"/>
              <a:cs typeface="Times New Roman" pitchFamily="18" charset="0"/>
            </a:endParaRPr>
          </a:p>
          <a:p>
            <a:pPr algn="ctr" eaLnBrk="0" hangingPunct="0">
              <a:tabLst>
                <a:tab pos="180975" algn="l"/>
              </a:tabLst>
              <a:defRPr/>
            </a:pPr>
            <a:r>
              <a:rPr lang="ru-RU" b="1" u="sng" dirty="0">
                <a:latin typeface="Times New Roman" pitchFamily="18" charset="0"/>
                <a:cs typeface="Times New Roman" pitchFamily="18" charset="0"/>
              </a:rPr>
              <a:t>Младшая группа (2-4 года)</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рисование  жесткой полусухой кистью </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пальчиком </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рисование ладошкой </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 рисование ватной палочкой</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 печатками из картофеля</a:t>
            </a:r>
            <a:endParaRPr lang="ru-RU" dirty="0">
              <a:latin typeface="Times New Roman" pitchFamily="18" charset="0"/>
            </a:endParaRP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 оттиск </a:t>
            </a:r>
            <a:r>
              <a:rPr lang="ru-RU" dirty="0" smtClean="0">
                <a:latin typeface="Times New Roman" pitchFamily="18" charset="0"/>
                <a:cs typeface="Times New Roman" pitchFamily="18" charset="0"/>
              </a:rPr>
              <a:t>пробкой</a:t>
            </a:r>
          </a:p>
          <a:p>
            <a:pPr eaLnBrk="0" hangingPunct="0">
              <a:buClr>
                <a:srgbClr val="FFFF00"/>
              </a:buClr>
              <a:buFont typeface="Wingdings" pitchFamily="2" charset="2"/>
              <a:buChar char="v"/>
              <a:tabLst>
                <a:tab pos="180975" algn="l"/>
              </a:tabLst>
              <a:defRPr/>
            </a:pP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исование зубной </a:t>
            </a:r>
            <a:r>
              <a:rPr lang="ru-RU" dirty="0" err="1" smtClean="0">
                <a:latin typeface="Times New Roman" pitchFamily="18" charset="0"/>
                <a:cs typeface="Times New Roman" pitchFamily="18" charset="0"/>
              </a:rPr>
              <a:t>пастой,пеной</a:t>
            </a:r>
            <a:endParaRPr lang="ru-RU" dirty="0">
              <a:latin typeface="Times New Roman" pitchFamily="18" charset="0"/>
            </a:endParaRPr>
          </a:p>
        </p:txBody>
      </p:sp>
      <p:sp>
        <p:nvSpPr>
          <p:cNvPr id="24580" name="Прямоугольник 4"/>
          <p:cNvSpPr>
            <a:spLocks noChangeArrowheads="1"/>
          </p:cNvSpPr>
          <p:nvPr/>
        </p:nvSpPr>
        <p:spPr bwMode="auto">
          <a:xfrm>
            <a:off x="4786313" y="1143000"/>
            <a:ext cx="4214812" cy="2585323"/>
          </a:xfrm>
          <a:prstGeom prst="rect">
            <a:avLst/>
          </a:prstGeom>
          <a:noFill/>
          <a:ln w="9525">
            <a:noFill/>
            <a:miter lim="800000"/>
            <a:headEnd/>
            <a:tailEnd/>
          </a:ln>
        </p:spPr>
        <p:txBody>
          <a:bodyPr>
            <a:spAutoFit/>
          </a:bodyPr>
          <a:lstStyle/>
          <a:p>
            <a:pPr eaLnBrk="0" hangingPunct="0">
              <a:defRPr/>
            </a:pPr>
            <a:endParaRPr lang="ru-RU" b="1" u="sng" dirty="0">
              <a:solidFill>
                <a:srgbClr val="7030A0">
                  <a:lumMod val="75000"/>
                </a:srgbClr>
              </a:solidFill>
              <a:latin typeface="Times New Roman" pitchFamily="18" charset="0"/>
              <a:cs typeface="Times New Roman" pitchFamily="18" charset="0"/>
            </a:endParaRPr>
          </a:p>
          <a:p>
            <a:pPr eaLnBrk="0" hangingPunct="0">
              <a:defRPr/>
            </a:pPr>
            <a:r>
              <a:rPr lang="ru-RU" b="1" u="sng" dirty="0">
                <a:latin typeface="Times New Roman" pitchFamily="18" charset="0"/>
                <a:cs typeface="Times New Roman" pitchFamily="18" charset="0"/>
              </a:rPr>
              <a:t>Средняя группа (4-5 лет)</a:t>
            </a:r>
            <a:endParaRPr lang="ru-RU" dirty="0">
              <a:latin typeface="Times New Roman" pitchFamily="18" charset="0"/>
              <a:cs typeface="Times New Roman" pitchFamily="18" charset="0"/>
            </a:endParaRP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оттиск поролоном </a:t>
            </a: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оттиск печатками из ластика, листьев</a:t>
            </a: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 восковые мелки + акварель</a:t>
            </a: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исование чаем</a:t>
            </a:r>
            <a:endParaRPr lang="ru-RU" dirty="0">
              <a:latin typeface="Times New Roman" pitchFamily="18" charset="0"/>
              <a:cs typeface="Times New Roman" pitchFamily="18" charset="0"/>
            </a:endParaRP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 рисование мятой бумагой</a:t>
            </a:r>
          </a:p>
          <a:p>
            <a:pPr eaLnBrk="0" hangingPunct="0">
              <a:buClr>
                <a:srgbClr val="FFFF00"/>
              </a:buClr>
              <a:buFont typeface="Wingdings" pitchFamily="2" charset="2"/>
              <a:buChar char="v"/>
              <a:defRPr/>
            </a:pPr>
            <a:r>
              <a:rPr lang="ru-RU" dirty="0">
                <a:latin typeface="Times New Roman" pitchFamily="18" charset="0"/>
                <a:cs typeface="Times New Roman" pitchFamily="18" charset="0"/>
              </a:rPr>
              <a:t>монотипия предметная </a:t>
            </a:r>
            <a:endParaRPr lang="ru-RU" dirty="0" smtClean="0">
              <a:latin typeface="Times New Roman" pitchFamily="18" charset="0"/>
              <a:cs typeface="Times New Roman" pitchFamily="18" charset="0"/>
            </a:endParaRPr>
          </a:p>
          <a:p>
            <a:pPr eaLnBrk="0" hangingPunct="0">
              <a:buClr>
                <a:srgbClr val="FFFF00"/>
              </a:buClr>
              <a:buFont typeface="Wingdings" pitchFamily="2" charset="2"/>
              <a:buChar char="v"/>
              <a:defRPr/>
            </a:pPr>
            <a:r>
              <a:rPr lang="ru-RU" dirty="0" smtClean="0">
                <a:latin typeface="Times New Roman" pitchFamily="18" charset="0"/>
                <a:cs typeface="Times New Roman" pitchFamily="18" charset="0"/>
              </a:rPr>
              <a:t>рисование   мыльными   пузырями</a:t>
            </a:r>
            <a:endParaRPr lang="ru-RU" dirty="0">
              <a:latin typeface="Times New Roman" pitchFamily="18" charset="0"/>
              <a:cs typeface="Times New Roman" pitchFamily="18" charset="0"/>
            </a:endParaRPr>
          </a:p>
        </p:txBody>
      </p:sp>
      <p:sp>
        <p:nvSpPr>
          <p:cNvPr id="24581" name="Прямоугольник 6"/>
          <p:cNvSpPr>
            <a:spLocks noChangeArrowheads="1"/>
          </p:cNvSpPr>
          <p:nvPr/>
        </p:nvSpPr>
        <p:spPr bwMode="auto">
          <a:xfrm>
            <a:off x="2928938" y="3286125"/>
            <a:ext cx="5214937" cy="3416320"/>
          </a:xfrm>
          <a:prstGeom prst="rect">
            <a:avLst/>
          </a:prstGeom>
          <a:noFill/>
          <a:ln w="9525">
            <a:noFill/>
            <a:miter lim="800000"/>
            <a:headEnd/>
            <a:tailEnd/>
          </a:ln>
        </p:spPr>
        <p:txBody>
          <a:bodyPr>
            <a:spAutoFit/>
          </a:bodyPr>
          <a:lstStyle/>
          <a:p>
            <a:pPr eaLnBrk="0" hangingPunct="0">
              <a:tabLst>
                <a:tab pos="368300" algn="l"/>
              </a:tabLst>
              <a:defRPr/>
            </a:pPr>
            <a:r>
              <a:rPr lang="ru-RU" b="1" u="sng" dirty="0" smtClean="0">
                <a:solidFill>
                  <a:srgbClr val="7030A0">
                    <a:lumMod val="75000"/>
                  </a:srgbClr>
                </a:solidFill>
                <a:latin typeface="Times New Roman" pitchFamily="18" charset="0"/>
                <a:cs typeface="Times New Roman" pitchFamily="18" charset="0"/>
              </a:rPr>
              <a:t>                                      </a:t>
            </a:r>
            <a:endParaRPr lang="ru-RU" b="1" u="sng" dirty="0">
              <a:solidFill>
                <a:srgbClr val="7030A0">
                  <a:lumMod val="75000"/>
                </a:srgbClr>
              </a:solidFill>
              <a:latin typeface="Times New Roman" pitchFamily="18" charset="0"/>
              <a:cs typeface="Times New Roman" pitchFamily="18" charset="0"/>
            </a:endParaRPr>
          </a:p>
          <a:p>
            <a:pPr eaLnBrk="0" hangingPunct="0">
              <a:tabLst>
                <a:tab pos="368300" algn="l"/>
              </a:tabLst>
              <a:defRPr/>
            </a:pPr>
            <a:r>
              <a:rPr lang="ru-RU" b="1" u="sng" dirty="0">
                <a:solidFill>
                  <a:srgbClr val="7030A0">
                    <a:lumMod val="75000"/>
                  </a:srgbClr>
                </a:solidFill>
                <a:latin typeface="Times New Roman" pitchFamily="18" charset="0"/>
                <a:cs typeface="Times New Roman" pitchFamily="18" charset="0"/>
              </a:rPr>
              <a:t>Старшая и подготовительная группа (5-7 лет)</a:t>
            </a:r>
            <a:endParaRPr lang="ru-RU" dirty="0">
              <a:solidFill>
                <a:srgbClr val="7030A0">
                  <a:lumMod val="75000"/>
                </a:srgbClr>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prstClr val="white"/>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монотипия пейзажная</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 рисование зубной щеткой </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набрызг</a:t>
            </a:r>
            <a:r>
              <a:rPr lang="ru-RU" dirty="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 кляксография с трубочкой </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фотокопия – рисование свечой</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граттаж черно- белый, цветной</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err="1" smtClean="0">
                <a:solidFill>
                  <a:srgbClr val="002060"/>
                </a:solidFill>
                <a:latin typeface="Times New Roman" pitchFamily="18" charset="0"/>
                <a:cs typeface="Times New Roman" pitchFamily="18" charset="0"/>
              </a:rPr>
              <a:t>ниткография</a:t>
            </a:r>
            <a:endParaRPr lang="ru-RU" dirty="0">
              <a:solidFill>
                <a:srgbClr val="002060"/>
              </a:solidFill>
              <a:latin typeface="Times New Roman" pitchFamily="18" charset="0"/>
            </a:endParaRP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рисование солью, рисование </a:t>
            </a:r>
            <a:r>
              <a:rPr lang="ru-RU" dirty="0" smtClean="0">
                <a:solidFill>
                  <a:srgbClr val="002060"/>
                </a:solidFill>
                <a:latin typeface="Times New Roman" pitchFamily="18" charset="0"/>
                <a:cs typeface="Times New Roman" pitchFamily="18" charset="0"/>
              </a:rPr>
              <a:t>песком</a:t>
            </a:r>
          </a:p>
          <a:p>
            <a:pPr eaLnBrk="0" hangingPunct="0">
              <a:buClr>
                <a:srgbClr val="FFFF00"/>
              </a:buClr>
              <a:buFont typeface="Wingdings" pitchFamily="2" charset="2"/>
              <a:buChar char="v"/>
              <a:tabLst>
                <a:tab pos="368300" algn="l"/>
              </a:tabLst>
              <a:defRPr/>
            </a:pPr>
            <a:r>
              <a:rPr lang="ru-RU" dirty="0">
                <a:solidFill>
                  <a:srgbClr val="002060"/>
                </a:solidFill>
                <a:latin typeface="Times New Roman" pitchFamily="18" charset="0"/>
                <a:cs typeface="Times New Roman" pitchFamily="18" charset="0"/>
              </a:rPr>
              <a:t>р</a:t>
            </a:r>
            <a:r>
              <a:rPr lang="ru-RU" dirty="0" smtClean="0">
                <a:solidFill>
                  <a:srgbClr val="002060"/>
                </a:solidFill>
                <a:latin typeface="Times New Roman" pitchFamily="18" charset="0"/>
                <a:cs typeface="Times New Roman" pitchFamily="18" charset="0"/>
              </a:rPr>
              <a:t>исование шерстью</a:t>
            </a:r>
          </a:p>
          <a:p>
            <a:pPr eaLnBrk="0" hangingPunct="0">
              <a:buClr>
                <a:srgbClr val="FFFF00"/>
              </a:buClr>
              <a:buFont typeface="Wingdings" pitchFamily="2" charset="2"/>
              <a:buChar char="v"/>
              <a:tabLst>
                <a:tab pos="368300" algn="l"/>
              </a:tabLst>
              <a:defRPr/>
            </a:pPr>
            <a:r>
              <a:rPr lang="ru-RU" dirty="0" smtClean="0">
                <a:solidFill>
                  <a:srgbClr val="002060"/>
                </a:solidFill>
                <a:latin typeface="Times New Roman" pitchFamily="18" charset="0"/>
                <a:cs typeface="Times New Roman" pitchFamily="18" charset="0"/>
              </a:rPr>
              <a:t>гравюра</a:t>
            </a:r>
            <a:endParaRPr lang="ru-RU" dirty="0">
              <a:solidFill>
                <a:srgbClr val="002060"/>
              </a:solidFill>
              <a:latin typeface="Times New Roman" pitchFamily="18" charset="0"/>
            </a:endParaRPr>
          </a:p>
        </p:txBody>
      </p:sp>
      <p:sp>
        <p:nvSpPr>
          <p:cNvPr id="6" name="Номер слайда 5"/>
          <p:cNvSpPr>
            <a:spLocks noGrp="1"/>
          </p:cNvSpPr>
          <p:nvPr>
            <p:ph type="sldNum" sz="quarter" idx="12"/>
          </p:nvPr>
        </p:nvSpPr>
        <p:spPr/>
        <p:txBody>
          <a:bodyPr/>
          <a:lstStyle/>
          <a:p>
            <a:pPr>
              <a:defRPr/>
            </a:pPr>
            <a:fld id="{F47650B4-6C37-4135-936E-A33909A07035}" type="slidenum">
              <a:rPr lang="ru-RU" smtClean="0">
                <a:solidFill>
                  <a:srgbClr val="04617B">
                    <a:shade val="90000"/>
                  </a:srgbClr>
                </a:solidFill>
              </a:rPr>
              <a:pPr>
                <a:defRPr/>
              </a:pPr>
              <a:t>5</a:t>
            </a:fld>
            <a:endParaRPr lang="ru-RU">
              <a:solidFill>
                <a:srgbClr val="04617B">
                  <a:shade val="90000"/>
                </a:srgbClr>
              </a:solidFill>
            </a:endParaRPr>
          </a:p>
        </p:txBody>
      </p:sp>
    </p:spTree>
    <p:extLst>
      <p:ext uri="{BB962C8B-B14F-4D97-AF65-F5344CB8AC3E}">
        <p14:creationId xmlns:p14="http://schemas.microsoft.com/office/powerpoint/2010/main" val="414706213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 calcmode="lin" valueType="num">
                                      <p:cBhvr>
                                        <p:cTn id="7" dur="1000" fill="hold"/>
                                        <p:tgtEl>
                                          <p:spTgt spid="2560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5602">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anim calcmode="lin" valueType="num">
                                      <p:cBhvr>
                                        <p:cTn id="11" dur="1000" fill="hold"/>
                                        <p:tgtEl>
                                          <p:spTgt spid="25602">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25602">
                                            <p:txEl>
                                              <p:pRg st="2" end="2"/>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fade">
                                      <p:cBhvr>
                                        <p:cTn id="16" dur="1000"/>
                                        <p:tgtEl>
                                          <p:spTgt spid="24579">
                                            <p:txEl>
                                              <p:pRg st="2" end="2"/>
                                            </p:txEl>
                                          </p:spTgt>
                                        </p:tgtEl>
                                      </p:cBhvr>
                                    </p:animEffect>
                                  </p:childTnLst>
                                </p:cTn>
                              </p:par>
                            </p:childTnLst>
                          </p:cTn>
                        </p:par>
                        <p:par>
                          <p:cTn id="17" fill="hold" nodeType="afterGroup">
                            <p:stCondLst>
                              <p:cond delay="2000"/>
                            </p:stCondLst>
                            <p:childTnLst>
                              <p:par>
                                <p:cTn id="18" presetID="17" presetClass="entr" presetSubtype="10" fill="hold" nodeType="after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 calcmode="lin" valueType="num">
                                      <p:cBhvr>
                                        <p:cTn id="20" dur="10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4579">
                                            <p:txEl>
                                              <p:pRg st="3" end="3"/>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24579">
                                            <p:txEl>
                                              <p:pRg st="4" end="4"/>
                                            </p:txEl>
                                          </p:spTgt>
                                        </p:tgtEl>
                                        <p:attrNameLst>
                                          <p:attrName>style.visibility</p:attrName>
                                        </p:attrNameLst>
                                      </p:cBhvr>
                                      <p:to>
                                        <p:strVal val="visible"/>
                                      </p:to>
                                    </p:set>
                                    <p:anim calcmode="lin" valueType="num">
                                      <p:cBhvr>
                                        <p:cTn id="24" dur="10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24579">
                                            <p:txEl>
                                              <p:pRg st="4" end="4"/>
                                            </p:txEl>
                                          </p:spTgt>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 calcmode="lin" valueType="num">
                                      <p:cBhvr>
                                        <p:cTn id="28" dur="10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24579">
                                            <p:txEl>
                                              <p:pRg st="5" end="5"/>
                                            </p:txEl>
                                          </p:spTgt>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 calcmode="lin" valueType="num">
                                      <p:cBhvr>
                                        <p:cTn id="32" dur="10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24579">
                                            <p:txEl>
                                              <p:pRg st="6" end="6"/>
                                            </p:txEl>
                                          </p:spTgt>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24579">
                                            <p:txEl>
                                              <p:pRg st="7" end="7"/>
                                            </p:txEl>
                                          </p:spTgt>
                                        </p:tgtEl>
                                        <p:attrNameLst>
                                          <p:attrName>style.visibility</p:attrName>
                                        </p:attrNameLst>
                                      </p:cBhvr>
                                      <p:to>
                                        <p:strVal val="visible"/>
                                      </p:to>
                                    </p:set>
                                    <p:anim calcmode="lin" valueType="num">
                                      <p:cBhvr>
                                        <p:cTn id="36" dur="1000" fill="hold"/>
                                        <p:tgtEl>
                                          <p:spTgt spid="24579">
                                            <p:txEl>
                                              <p:pRg st="7" end="7"/>
                                            </p:txEl>
                                          </p:spTgt>
                                        </p:tgtEl>
                                        <p:attrNameLst>
                                          <p:attrName>ppt_w</p:attrName>
                                        </p:attrNameLst>
                                      </p:cBhvr>
                                      <p:tavLst>
                                        <p:tav tm="0">
                                          <p:val>
                                            <p:fltVal val="0"/>
                                          </p:val>
                                        </p:tav>
                                        <p:tav tm="100000">
                                          <p:val>
                                            <p:strVal val="#ppt_w"/>
                                          </p:val>
                                        </p:tav>
                                      </p:tavLst>
                                    </p:anim>
                                    <p:anim calcmode="lin" valueType="num">
                                      <p:cBhvr>
                                        <p:cTn id="37" dur="1000" fill="hold"/>
                                        <p:tgtEl>
                                          <p:spTgt spid="24579">
                                            <p:txEl>
                                              <p:pRg st="7" end="7"/>
                                            </p:txEl>
                                          </p:spTgt>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24579">
                                            <p:txEl>
                                              <p:pRg st="8" end="8"/>
                                            </p:txEl>
                                          </p:spTgt>
                                        </p:tgtEl>
                                        <p:attrNameLst>
                                          <p:attrName>style.visibility</p:attrName>
                                        </p:attrNameLst>
                                      </p:cBhvr>
                                      <p:to>
                                        <p:strVal val="visible"/>
                                      </p:to>
                                    </p:set>
                                    <p:anim calcmode="lin" valueType="num">
                                      <p:cBhvr>
                                        <p:cTn id="40" dur="1000" fill="hold"/>
                                        <p:tgtEl>
                                          <p:spTgt spid="24579">
                                            <p:txEl>
                                              <p:pRg st="8" end="8"/>
                                            </p:txEl>
                                          </p:spTgt>
                                        </p:tgtEl>
                                        <p:attrNameLst>
                                          <p:attrName>ppt_w</p:attrName>
                                        </p:attrNameLst>
                                      </p:cBhvr>
                                      <p:tavLst>
                                        <p:tav tm="0">
                                          <p:val>
                                            <p:fltVal val="0"/>
                                          </p:val>
                                        </p:tav>
                                        <p:tav tm="100000">
                                          <p:val>
                                            <p:strVal val="#ppt_w"/>
                                          </p:val>
                                        </p:tav>
                                      </p:tavLst>
                                    </p:anim>
                                    <p:anim calcmode="lin" valueType="num">
                                      <p:cBhvr>
                                        <p:cTn id="41" dur="1000" fill="hold"/>
                                        <p:tgtEl>
                                          <p:spTgt spid="24579">
                                            <p:txEl>
                                              <p:pRg st="8" end="8"/>
                                            </p:txEl>
                                          </p:spTgt>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24579">
                                            <p:txEl>
                                              <p:pRg st="9" end="9"/>
                                            </p:txEl>
                                          </p:spTgt>
                                        </p:tgtEl>
                                        <p:attrNameLst>
                                          <p:attrName>style.visibility</p:attrName>
                                        </p:attrNameLst>
                                      </p:cBhvr>
                                      <p:to>
                                        <p:strVal val="visible"/>
                                      </p:to>
                                    </p:set>
                                    <p:anim calcmode="lin" valueType="num">
                                      <p:cBhvr>
                                        <p:cTn id="44" dur="1000" fill="hold"/>
                                        <p:tgtEl>
                                          <p:spTgt spid="24579">
                                            <p:txEl>
                                              <p:pRg st="9" end="9"/>
                                            </p:txEl>
                                          </p:spTgt>
                                        </p:tgtEl>
                                        <p:attrNameLst>
                                          <p:attrName>ppt_w</p:attrName>
                                        </p:attrNameLst>
                                      </p:cBhvr>
                                      <p:tavLst>
                                        <p:tav tm="0">
                                          <p:val>
                                            <p:fltVal val="0"/>
                                          </p:val>
                                        </p:tav>
                                        <p:tav tm="100000">
                                          <p:val>
                                            <p:strVal val="#ppt_w"/>
                                          </p:val>
                                        </p:tav>
                                      </p:tavLst>
                                    </p:anim>
                                    <p:anim calcmode="lin" valueType="num">
                                      <p:cBhvr>
                                        <p:cTn id="45" dur="1000" fill="hold"/>
                                        <p:tgtEl>
                                          <p:spTgt spid="24579">
                                            <p:txEl>
                                              <p:pRg st="9" end="9"/>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24580">
                                            <p:txEl>
                                              <p:pRg st="1" end="1"/>
                                            </p:txEl>
                                          </p:spTgt>
                                        </p:tgtEl>
                                        <p:attrNameLst>
                                          <p:attrName>style.visibility</p:attrName>
                                        </p:attrNameLst>
                                      </p:cBhvr>
                                      <p:to>
                                        <p:strVal val="visible"/>
                                      </p:to>
                                    </p:set>
                                    <p:animEffect transition="in" filter="fade">
                                      <p:cBhvr>
                                        <p:cTn id="49" dur="1000"/>
                                        <p:tgtEl>
                                          <p:spTgt spid="24580">
                                            <p:txEl>
                                              <p:pRg st="1" end="1"/>
                                            </p:txEl>
                                          </p:spTgt>
                                        </p:tgtEl>
                                      </p:cBhvr>
                                    </p:animEffect>
                                  </p:childTnLst>
                                </p:cTn>
                              </p:par>
                            </p:childTnLst>
                          </p:cTn>
                        </p:par>
                        <p:par>
                          <p:cTn id="50" fill="hold" nodeType="afterGroup">
                            <p:stCondLst>
                              <p:cond delay="4000"/>
                            </p:stCondLst>
                            <p:childTnLst>
                              <p:par>
                                <p:cTn id="51" presetID="17" presetClass="entr" presetSubtype="10" fill="hold" nodeType="afterEffect">
                                  <p:stCondLst>
                                    <p:cond delay="0"/>
                                  </p:stCondLst>
                                  <p:childTnLst>
                                    <p:set>
                                      <p:cBhvr>
                                        <p:cTn id="52" dur="1" fill="hold">
                                          <p:stCondLst>
                                            <p:cond delay="0"/>
                                          </p:stCondLst>
                                        </p:cTn>
                                        <p:tgtEl>
                                          <p:spTgt spid="24580">
                                            <p:txEl>
                                              <p:pRg st="2" end="2"/>
                                            </p:txEl>
                                          </p:spTgt>
                                        </p:tgtEl>
                                        <p:attrNameLst>
                                          <p:attrName>style.visibility</p:attrName>
                                        </p:attrNameLst>
                                      </p:cBhvr>
                                      <p:to>
                                        <p:strVal val="visible"/>
                                      </p:to>
                                    </p:set>
                                    <p:anim calcmode="lin" valueType="num">
                                      <p:cBhvr>
                                        <p:cTn id="53" dur="10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24580">
                                            <p:txEl>
                                              <p:pRg st="2" end="2"/>
                                            </p:txEl>
                                          </p:spTgt>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24580">
                                            <p:txEl>
                                              <p:pRg st="3" end="3"/>
                                            </p:txEl>
                                          </p:spTgt>
                                        </p:tgtEl>
                                        <p:attrNameLst>
                                          <p:attrName>style.visibility</p:attrName>
                                        </p:attrNameLst>
                                      </p:cBhvr>
                                      <p:to>
                                        <p:strVal val="visible"/>
                                      </p:to>
                                    </p:set>
                                    <p:anim calcmode="lin" valueType="num">
                                      <p:cBhvr>
                                        <p:cTn id="57" dur="1000" fill="hold"/>
                                        <p:tgtEl>
                                          <p:spTgt spid="24580">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24580">
                                            <p:txEl>
                                              <p:pRg st="3" end="3"/>
                                            </p:txEl>
                                          </p:spTgt>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24580">
                                            <p:txEl>
                                              <p:pRg st="4" end="4"/>
                                            </p:txEl>
                                          </p:spTgt>
                                        </p:tgtEl>
                                        <p:attrNameLst>
                                          <p:attrName>style.visibility</p:attrName>
                                        </p:attrNameLst>
                                      </p:cBhvr>
                                      <p:to>
                                        <p:strVal val="visible"/>
                                      </p:to>
                                    </p:set>
                                    <p:anim calcmode="lin" valueType="num">
                                      <p:cBhvr>
                                        <p:cTn id="61" dur="1000" fill="hold"/>
                                        <p:tgtEl>
                                          <p:spTgt spid="24580">
                                            <p:txEl>
                                              <p:pRg st="4" end="4"/>
                                            </p:txEl>
                                          </p:spTgt>
                                        </p:tgtEl>
                                        <p:attrNameLst>
                                          <p:attrName>ppt_w</p:attrName>
                                        </p:attrNameLst>
                                      </p:cBhvr>
                                      <p:tavLst>
                                        <p:tav tm="0">
                                          <p:val>
                                            <p:fltVal val="0"/>
                                          </p:val>
                                        </p:tav>
                                        <p:tav tm="100000">
                                          <p:val>
                                            <p:strVal val="#ppt_w"/>
                                          </p:val>
                                        </p:tav>
                                      </p:tavLst>
                                    </p:anim>
                                    <p:anim calcmode="lin" valueType="num">
                                      <p:cBhvr>
                                        <p:cTn id="62" dur="1000" fill="hold"/>
                                        <p:tgtEl>
                                          <p:spTgt spid="24580">
                                            <p:txEl>
                                              <p:pRg st="4" end="4"/>
                                            </p:txEl>
                                          </p:spTgt>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24580">
                                            <p:txEl>
                                              <p:pRg st="5" end="5"/>
                                            </p:txEl>
                                          </p:spTgt>
                                        </p:tgtEl>
                                        <p:attrNameLst>
                                          <p:attrName>style.visibility</p:attrName>
                                        </p:attrNameLst>
                                      </p:cBhvr>
                                      <p:to>
                                        <p:strVal val="visible"/>
                                      </p:to>
                                    </p:set>
                                    <p:anim calcmode="lin" valueType="num">
                                      <p:cBhvr>
                                        <p:cTn id="65" dur="1000" fill="hold"/>
                                        <p:tgtEl>
                                          <p:spTgt spid="24580">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24580">
                                            <p:txEl>
                                              <p:pRg st="5" end="5"/>
                                            </p:txEl>
                                          </p:spTgt>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24580">
                                            <p:txEl>
                                              <p:pRg st="6" end="6"/>
                                            </p:txEl>
                                          </p:spTgt>
                                        </p:tgtEl>
                                        <p:attrNameLst>
                                          <p:attrName>style.visibility</p:attrName>
                                        </p:attrNameLst>
                                      </p:cBhvr>
                                      <p:to>
                                        <p:strVal val="visible"/>
                                      </p:to>
                                    </p:set>
                                    <p:anim calcmode="lin" valueType="num">
                                      <p:cBhvr>
                                        <p:cTn id="69" dur="1000" fill="hold"/>
                                        <p:tgtEl>
                                          <p:spTgt spid="24580">
                                            <p:txEl>
                                              <p:pRg st="6" end="6"/>
                                            </p:txEl>
                                          </p:spTgt>
                                        </p:tgtEl>
                                        <p:attrNameLst>
                                          <p:attrName>ppt_w</p:attrName>
                                        </p:attrNameLst>
                                      </p:cBhvr>
                                      <p:tavLst>
                                        <p:tav tm="0">
                                          <p:val>
                                            <p:fltVal val="0"/>
                                          </p:val>
                                        </p:tav>
                                        <p:tav tm="100000">
                                          <p:val>
                                            <p:strVal val="#ppt_w"/>
                                          </p:val>
                                        </p:tav>
                                      </p:tavLst>
                                    </p:anim>
                                    <p:anim calcmode="lin" valueType="num">
                                      <p:cBhvr>
                                        <p:cTn id="70" dur="1000" fill="hold"/>
                                        <p:tgtEl>
                                          <p:spTgt spid="24580">
                                            <p:txEl>
                                              <p:pRg st="6" end="6"/>
                                            </p:txEl>
                                          </p:spTgt>
                                        </p:tgtEl>
                                        <p:attrNameLst>
                                          <p:attrName>ppt_h</p:attrName>
                                        </p:attrNameLst>
                                      </p:cBhvr>
                                      <p:tavLst>
                                        <p:tav tm="0">
                                          <p:val>
                                            <p:strVal val="#ppt_h"/>
                                          </p:val>
                                        </p:tav>
                                        <p:tav tm="100000">
                                          <p:val>
                                            <p:strVal val="#ppt_h"/>
                                          </p:val>
                                        </p:tav>
                                      </p:tavLst>
                                    </p:anim>
                                  </p:childTnLst>
                                </p:cTn>
                              </p:par>
                              <p:par>
                                <p:cTn id="71" presetID="17" presetClass="entr" presetSubtype="10" fill="hold" nodeType="withEffect">
                                  <p:stCondLst>
                                    <p:cond delay="0"/>
                                  </p:stCondLst>
                                  <p:childTnLst>
                                    <p:set>
                                      <p:cBhvr>
                                        <p:cTn id="72" dur="1" fill="hold">
                                          <p:stCondLst>
                                            <p:cond delay="0"/>
                                          </p:stCondLst>
                                        </p:cTn>
                                        <p:tgtEl>
                                          <p:spTgt spid="24580">
                                            <p:txEl>
                                              <p:pRg st="7" end="7"/>
                                            </p:txEl>
                                          </p:spTgt>
                                        </p:tgtEl>
                                        <p:attrNameLst>
                                          <p:attrName>style.visibility</p:attrName>
                                        </p:attrNameLst>
                                      </p:cBhvr>
                                      <p:to>
                                        <p:strVal val="visible"/>
                                      </p:to>
                                    </p:set>
                                    <p:anim calcmode="lin" valueType="num">
                                      <p:cBhvr>
                                        <p:cTn id="73" dur="1000" fill="hold"/>
                                        <p:tgtEl>
                                          <p:spTgt spid="24580">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24580">
                                            <p:txEl>
                                              <p:pRg st="7" end="7"/>
                                            </p:txEl>
                                          </p:spTgt>
                                        </p:tgtEl>
                                        <p:attrNameLst>
                                          <p:attrName>ppt_h</p:attrName>
                                        </p:attrNameLst>
                                      </p:cBhvr>
                                      <p:tavLst>
                                        <p:tav tm="0">
                                          <p:val>
                                            <p:strVal val="#ppt_h"/>
                                          </p:val>
                                        </p:tav>
                                        <p:tav tm="100000">
                                          <p:val>
                                            <p:strVal val="#ppt_h"/>
                                          </p:val>
                                        </p:tav>
                                      </p:tavLst>
                                    </p:anim>
                                  </p:childTnLst>
                                </p:cTn>
                              </p:par>
                              <p:par>
                                <p:cTn id="75" presetID="17" presetClass="entr" presetSubtype="10" fill="hold" nodeType="withEffect">
                                  <p:stCondLst>
                                    <p:cond delay="0"/>
                                  </p:stCondLst>
                                  <p:childTnLst>
                                    <p:set>
                                      <p:cBhvr>
                                        <p:cTn id="76" dur="1" fill="hold">
                                          <p:stCondLst>
                                            <p:cond delay="0"/>
                                          </p:stCondLst>
                                        </p:cTn>
                                        <p:tgtEl>
                                          <p:spTgt spid="24580">
                                            <p:txEl>
                                              <p:pRg st="8" end="8"/>
                                            </p:txEl>
                                          </p:spTgt>
                                        </p:tgtEl>
                                        <p:attrNameLst>
                                          <p:attrName>style.visibility</p:attrName>
                                        </p:attrNameLst>
                                      </p:cBhvr>
                                      <p:to>
                                        <p:strVal val="visible"/>
                                      </p:to>
                                    </p:set>
                                    <p:anim calcmode="lin" valueType="num">
                                      <p:cBhvr>
                                        <p:cTn id="77" dur="1000" fill="hold"/>
                                        <p:tgtEl>
                                          <p:spTgt spid="24580">
                                            <p:txEl>
                                              <p:pRg st="8" end="8"/>
                                            </p:txEl>
                                          </p:spTgt>
                                        </p:tgtEl>
                                        <p:attrNameLst>
                                          <p:attrName>ppt_w</p:attrName>
                                        </p:attrNameLst>
                                      </p:cBhvr>
                                      <p:tavLst>
                                        <p:tav tm="0">
                                          <p:val>
                                            <p:fltVal val="0"/>
                                          </p:val>
                                        </p:tav>
                                        <p:tav tm="100000">
                                          <p:val>
                                            <p:strVal val="#ppt_w"/>
                                          </p:val>
                                        </p:tav>
                                      </p:tavLst>
                                    </p:anim>
                                    <p:anim calcmode="lin" valueType="num">
                                      <p:cBhvr>
                                        <p:cTn id="78" dur="1000" fill="hold"/>
                                        <p:tgtEl>
                                          <p:spTgt spid="24580">
                                            <p:txEl>
                                              <p:pRg st="8" end="8"/>
                                            </p:txEl>
                                          </p:spTgt>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000"/>
                            </p:stCondLst>
                            <p:childTnLst>
                              <p:par>
                                <p:cTn id="80" presetID="10" presetClass="entr" presetSubtype="0" fill="hold" nodeType="afterEffect">
                                  <p:stCondLst>
                                    <p:cond delay="0"/>
                                  </p:stCondLst>
                                  <p:childTnLst>
                                    <p:set>
                                      <p:cBhvr>
                                        <p:cTn id="81" dur="1" fill="hold">
                                          <p:stCondLst>
                                            <p:cond delay="0"/>
                                          </p:stCondLst>
                                        </p:cTn>
                                        <p:tgtEl>
                                          <p:spTgt spid="24581">
                                            <p:txEl>
                                              <p:pRg st="1" end="1"/>
                                            </p:txEl>
                                          </p:spTgt>
                                        </p:tgtEl>
                                        <p:attrNameLst>
                                          <p:attrName>style.visibility</p:attrName>
                                        </p:attrNameLst>
                                      </p:cBhvr>
                                      <p:to>
                                        <p:strVal val="visible"/>
                                      </p:to>
                                    </p:set>
                                    <p:animEffect transition="in" filter="fade">
                                      <p:cBhvr>
                                        <p:cTn id="82" dur="1000"/>
                                        <p:tgtEl>
                                          <p:spTgt spid="24581">
                                            <p:txEl>
                                              <p:pRg st="1" end="1"/>
                                            </p:txEl>
                                          </p:spTgt>
                                        </p:tgtEl>
                                      </p:cBhvr>
                                    </p:animEffect>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24581">
                                            <p:txEl>
                                              <p:pRg st="0" end="0"/>
                                            </p:txEl>
                                          </p:spTgt>
                                        </p:tgtEl>
                                        <p:attrNameLst>
                                          <p:attrName>style.visibility</p:attrName>
                                        </p:attrNameLst>
                                      </p:cBhvr>
                                      <p:to>
                                        <p:strVal val="visible"/>
                                      </p:to>
                                    </p:set>
                                    <p:animEffect transition="in" filter="fade">
                                      <p:cBhvr>
                                        <p:cTn id="86" dur="1000"/>
                                        <p:tgtEl>
                                          <p:spTgt spid="24581">
                                            <p:txEl>
                                              <p:pRg st="0" end="0"/>
                                            </p:txEl>
                                          </p:spTgt>
                                        </p:tgtEl>
                                      </p:cBhvr>
                                    </p:animEffect>
                                  </p:childTnLst>
                                </p:cTn>
                              </p:par>
                            </p:childTnLst>
                          </p:cTn>
                        </p:par>
                        <p:par>
                          <p:cTn id="87" fill="hold" nodeType="afterGroup">
                            <p:stCondLst>
                              <p:cond delay="7000"/>
                            </p:stCondLst>
                            <p:childTnLst>
                              <p:par>
                                <p:cTn id="88" presetID="17" presetClass="entr" presetSubtype="10" fill="hold" nodeType="afterEffect">
                                  <p:stCondLst>
                                    <p:cond delay="0"/>
                                  </p:stCondLst>
                                  <p:childTnLst>
                                    <p:set>
                                      <p:cBhvr>
                                        <p:cTn id="89" dur="1" fill="hold">
                                          <p:stCondLst>
                                            <p:cond delay="0"/>
                                          </p:stCondLst>
                                        </p:cTn>
                                        <p:tgtEl>
                                          <p:spTgt spid="24581">
                                            <p:txEl>
                                              <p:pRg st="2" end="2"/>
                                            </p:txEl>
                                          </p:spTgt>
                                        </p:tgtEl>
                                        <p:attrNameLst>
                                          <p:attrName>style.visibility</p:attrName>
                                        </p:attrNameLst>
                                      </p:cBhvr>
                                      <p:to>
                                        <p:strVal val="visible"/>
                                      </p:to>
                                    </p:set>
                                    <p:anim calcmode="lin" valueType="num">
                                      <p:cBhvr>
                                        <p:cTn id="90" dur="1000" fill="hold"/>
                                        <p:tgtEl>
                                          <p:spTgt spid="24581">
                                            <p:txEl>
                                              <p:pRg st="2" end="2"/>
                                            </p:txEl>
                                          </p:spTgt>
                                        </p:tgtEl>
                                        <p:attrNameLst>
                                          <p:attrName>ppt_w</p:attrName>
                                        </p:attrNameLst>
                                      </p:cBhvr>
                                      <p:tavLst>
                                        <p:tav tm="0">
                                          <p:val>
                                            <p:fltVal val="0"/>
                                          </p:val>
                                        </p:tav>
                                        <p:tav tm="100000">
                                          <p:val>
                                            <p:strVal val="#ppt_w"/>
                                          </p:val>
                                        </p:tav>
                                      </p:tavLst>
                                    </p:anim>
                                    <p:anim calcmode="lin" valueType="num">
                                      <p:cBhvr>
                                        <p:cTn id="91" dur="1000" fill="hold"/>
                                        <p:tgtEl>
                                          <p:spTgt spid="24581">
                                            <p:txEl>
                                              <p:pRg st="2" end="2"/>
                                            </p:txEl>
                                          </p:spTgt>
                                        </p:tgtEl>
                                        <p:attrNameLst>
                                          <p:attrName>ppt_h</p:attrName>
                                        </p:attrNameLst>
                                      </p:cBhvr>
                                      <p:tavLst>
                                        <p:tav tm="0">
                                          <p:val>
                                            <p:strVal val="#ppt_h"/>
                                          </p:val>
                                        </p:tav>
                                        <p:tav tm="100000">
                                          <p:val>
                                            <p:strVal val="#ppt_h"/>
                                          </p:val>
                                        </p:tav>
                                      </p:tavLst>
                                    </p:anim>
                                  </p:childTnLst>
                                </p:cTn>
                              </p:par>
                              <p:par>
                                <p:cTn id="92" presetID="17" presetClass="entr" presetSubtype="10" fill="hold" nodeType="withEffect">
                                  <p:stCondLst>
                                    <p:cond delay="0"/>
                                  </p:stCondLst>
                                  <p:childTnLst>
                                    <p:set>
                                      <p:cBhvr>
                                        <p:cTn id="93" dur="1" fill="hold">
                                          <p:stCondLst>
                                            <p:cond delay="0"/>
                                          </p:stCondLst>
                                        </p:cTn>
                                        <p:tgtEl>
                                          <p:spTgt spid="24581">
                                            <p:txEl>
                                              <p:pRg st="3" end="3"/>
                                            </p:txEl>
                                          </p:spTgt>
                                        </p:tgtEl>
                                        <p:attrNameLst>
                                          <p:attrName>style.visibility</p:attrName>
                                        </p:attrNameLst>
                                      </p:cBhvr>
                                      <p:to>
                                        <p:strVal val="visible"/>
                                      </p:to>
                                    </p:set>
                                    <p:anim calcmode="lin" valueType="num">
                                      <p:cBhvr>
                                        <p:cTn id="94" dur="1000" fill="hold"/>
                                        <p:tgtEl>
                                          <p:spTgt spid="24581">
                                            <p:txEl>
                                              <p:pRg st="3" end="3"/>
                                            </p:txEl>
                                          </p:spTgt>
                                        </p:tgtEl>
                                        <p:attrNameLst>
                                          <p:attrName>ppt_w</p:attrName>
                                        </p:attrNameLst>
                                      </p:cBhvr>
                                      <p:tavLst>
                                        <p:tav tm="0">
                                          <p:val>
                                            <p:fltVal val="0"/>
                                          </p:val>
                                        </p:tav>
                                        <p:tav tm="100000">
                                          <p:val>
                                            <p:strVal val="#ppt_w"/>
                                          </p:val>
                                        </p:tav>
                                      </p:tavLst>
                                    </p:anim>
                                    <p:anim calcmode="lin" valueType="num">
                                      <p:cBhvr>
                                        <p:cTn id="95" dur="1000" fill="hold"/>
                                        <p:tgtEl>
                                          <p:spTgt spid="24581">
                                            <p:txEl>
                                              <p:pRg st="3" end="3"/>
                                            </p:txEl>
                                          </p:spTgt>
                                        </p:tgtEl>
                                        <p:attrNameLst>
                                          <p:attrName>ppt_h</p:attrName>
                                        </p:attrNameLst>
                                      </p:cBhvr>
                                      <p:tavLst>
                                        <p:tav tm="0">
                                          <p:val>
                                            <p:strVal val="#ppt_h"/>
                                          </p:val>
                                        </p:tav>
                                        <p:tav tm="100000">
                                          <p:val>
                                            <p:strVal val="#ppt_h"/>
                                          </p:val>
                                        </p:tav>
                                      </p:tavLst>
                                    </p:anim>
                                  </p:childTnLst>
                                </p:cTn>
                              </p:par>
                              <p:par>
                                <p:cTn id="96" presetID="17" presetClass="entr" presetSubtype="10" fill="hold" nodeType="withEffect">
                                  <p:stCondLst>
                                    <p:cond delay="0"/>
                                  </p:stCondLst>
                                  <p:childTnLst>
                                    <p:set>
                                      <p:cBhvr>
                                        <p:cTn id="97" dur="1" fill="hold">
                                          <p:stCondLst>
                                            <p:cond delay="0"/>
                                          </p:stCondLst>
                                        </p:cTn>
                                        <p:tgtEl>
                                          <p:spTgt spid="24581">
                                            <p:txEl>
                                              <p:pRg st="4" end="4"/>
                                            </p:txEl>
                                          </p:spTgt>
                                        </p:tgtEl>
                                        <p:attrNameLst>
                                          <p:attrName>style.visibility</p:attrName>
                                        </p:attrNameLst>
                                      </p:cBhvr>
                                      <p:to>
                                        <p:strVal val="visible"/>
                                      </p:to>
                                    </p:set>
                                    <p:anim calcmode="lin" valueType="num">
                                      <p:cBhvr>
                                        <p:cTn id="98" dur="1000" fill="hold"/>
                                        <p:tgtEl>
                                          <p:spTgt spid="24581">
                                            <p:txEl>
                                              <p:pRg st="4" end="4"/>
                                            </p:txEl>
                                          </p:spTgt>
                                        </p:tgtEl>
                                        <p:attrNameLst>
                                          <p:attrName>ppt_w</p:attrName>
                                        </p:attrNameLst>
                                      </p:cBhvr>
                                      <p:tavLst>
                                        <p:tav tm="0">
                                          <p:val>
                                            <p:fltVal val="0"/>
                                          </p:val>
                                        </p:tav>
                                        <p:tav tm="100000">
                                          <p:val>
                                            <p:strVal val="#ppt_w"/>
                                          </p:val>
                                        </p:tav>
                                      </p:tavLst>
                                    </p:anim>
                                    <p:anim calcmode="lin" valueType="num">
                                      <p:cBhvr>
                                        <p:cTn id="99" dur="1000" fill="hold"/>
                                        <p:tgtEl>
                                          <p:spTgt spid="24581">
                                            <p:txEl>
                                              <p:pRg st="4" end="4"/>
                                            </p:txEl>
                                          </p:spTgt>
                                        </p:tgtEl>
                                        <p:attrNameLst>
                                          <p:attrName>ppt_h</p:attrName>
                                        </p:attrNameLst>
                                      </p:cBhvr>
                                      <p:tavLst>
                                        <p:tav tm="0">
                                          <p:val>
                                            <p:strVal val="#ppt_h"/>
                                          </p:val>
                                        </p:tav>
                                        <p:tav tm="100000">
                                          <p:val>
                                            <p:strVal val="#ppt_h"/>
                                          </p:val>
                                        </p:tav>
                                      </p:tavLst>
                                    </p:anim>
                                  </p:childTnLst>
                                </p:cTn>
                              </p:par>
                              <p:par>
                                <p:cTn id="100" presetID="17" presetClass="entr" presetSubtype="10" fill="hold" nodeType="withEffect">
                                  <p:stCondLst>
                                    <p:cond delay="0"/>
                                  </p:stCondLst>
                                  <p:childTnLst>
                                    <p:set>
                                      <p:cBhvr>
                                        <p:cTn id="101" dur="1" fill="hold">
                                          <p:stCondLst>
                                            <p:cond delay="0"/>
                                          </p:stCondLst>
                                        </p:cTn>
                                        <p:tgtEl>
                                          <p:spTgt spid="24581">
                                            <p:txEl>
                                              <p:pRg st="5" end="5"/>
                                            </p:txEl>
                                          </p:spTgt>
                                        </p:tgtEl>
                                        <p:attrNameLst>
                                          <p:attrName>style.visibility</p:attrName>
                                        </p:attrNameLst>
                                      </p:cBhvr>
                                      <p:to>
                                        <p:strVal val="visible"/>
                                      </p:to>
                                    </p:set>
                                    <p:anim calcmode="lin" valueType="num">
                                      <p:cBhvr>
                                        <p:cTn id="102" dur="1000" fill="hold"/>
                                        <p:tgtEl>
                                          <p:spTgt spid="24581">
                                            <p:txEl>
                                              <p:pRg st="5" end="5"/>
                                            </p:txEl>
                                          </p:spTgt>
                                        </p:tgtEl>
                                        <p:attrNameLst>
                                          <p:attrName>ppt_w</p:attrName>
                                        </p:attrNameLst>
                                      </p:cBhvr>
                                      <p:tavLst>
                                        <p:tav tm="0">
                                          <p:val>
                                            <p:fltVal val="0"/>
                                          </p:val>
                                        </p:tav>
                                        <p:tav tm="100000">
                                          <p:val>
                                            <p:strVal val="#ppt_w"/>
                                          </p:val>
                                        </p:tav>
                                      </p:tavLst>
                                    </p:anim>
                                    <p:anim calcmode="lin" valueType="num">
                                      <p:cBhvr>
                                        <p:cTn id="103" dur="1000" fill="hold"/>
                                        <p:tgtEl>
                                          <p:spTgt spid="24581">
                                            <p:txEl>
                                              <p:pRg st="5" end="5"/>
                                            </p:txEl>
                                          </p:spTgt>
                                        </p:tgtEl>
                                        <p:attrNameLst>
                                          <p:attrName>ppt_h</p:attrName>
                                        </p:attrNameLst>
                                      </p:cBhvr>
                                      <p:tavLst>
                                        <p:tav tm="0">
                                          <p:val>
                                            <p:strVal val="#ppt_h"/>
                                          </p:val>
                                        </p:tav>
                                        <p:tav tm="100000">
                                          <p:val>
                                            <p:strVal val="#ppt_h"/>
                                          </p:val>
                                        </p:tav>
                                      </p:tavLst>
                                    </p:anim>
                                  </p:childTnLst>
                                </p:cTn>
                              </p:par>
                              <p:par>
                                <p:cTn id="104" presetID="17" presetClass="entr" presetSubtype="10" fill="hold" nodeType="withEffect">
                                  <p:stCondLst>
                                    <p:cond delay="0"/>
                                  </p:stCondLst>
                                  <p:childTnLst>
                                    <p:set>
                                      <p:cBhvr>
                                        <p:cTn id="105" dur="1" fill="hold">
                                          <p:stCondLst>
                                            <p:cond delay="0"/>
                                          </p:stCondLst>
                                        </p:cTn>
                                        <p:tgtEl>
                                          <p:spTgt spid="24581">
                                            <p:txEl>
                                              <p:pRg st="6" end="6"/>
                                            </p:txEl>
                                          </p:spTgt>
                                        </p:tgtEl>
                                        <p:attrNameLst>
                                          <p:attrName>style.visibility</p:attrName>
                                        </p:attrNameLst>
                                      </p:cBhvr>
                                      <p:to>
                                        <p:strVal val="visible"/>
                                      </p:to>
                                    </p:set>
                                    <p:anim calcmode="lin" valueType="num">
                                      <p:cBhvr>
                                        <p:cTn id="106" dur="1000" fill="hold"/>
                                        <p:tgtEl>
                                          <p:spTgt spid="24581">
                                            <p:txEl>
                                              <p:pRg st="6" end="6"/>
                                            </p:txEl>
                                          </p:spTgt>
                                        </p:tgtEl>
                                        <p:attrNameLst>
                                          <p:attrName>ppt_w</p:attrName>
                                        </p:attrNameLst>
                                      </p:cBhvr>
                                      <p:tavLst>
                                        <p:tav tm="0">
                                          <p:val>
                                            <p:fltVal val="0"/>
                                          </p:val>
                                        </p:tav>
                                        <p:tav tm="100000">
                                          <p:val>
                                            <p:strVal val="#ppt_w"/>
                                          </p:val>
                                        </p:tav>
                                      </p:tavLst>
                                    </p:anim>
                                    <p:anim calcmode="lin" valueType="num">
                                      <p:cBhvr>
                                        <p:cTn id="107" dur="1000" fill="hold"/>
                                        <p:tgtEl>
                                          <p:spTgt spid="24581">
                                            <p:txEl>
                                              <p:pRg st="6" end="6"/>
                                            </p:txEl>
                                          </p:spTgt>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24581">
                                            <p:txEl>
                                              <p:pRg st="7" end="7"/>
                                            </p:txEl>
                                          </p:spTgt>
                                        </p:tgtEl>
                                        <p:attrNameLst>
                                          <p:attrName>style.visibility</p:attrName>
                                        </p:attrNameLst>
                                      </p:cBhvr>
                                      <p:to>
                                        <p:strVal val="visible"/>
                                      </p:to>
                                    </p:set>
                                    <p:anim calcmode="lin" valueType="num">
                                      <p:cBhvr>
                                        <p:cTn id="110" dur="1000" fill="hold"/>
                                        <p:tgtEl>
                                          <p:spTgt spid="24581">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24581">
                                            <p:txEl>
                                              <p:pRg st="7" end="7"/>
                                            </p:txEl>
                                          </p:spTgt>
                                        </p:tgtEl>
                                        <p:attrNameLst>
                                          <p:attrName>ppt_h</p:attrName>
                                        </p:attrNameLst>
                                      </p:cBhvr>
                                      <p:tavLst>
                                        <p:tav tm="0">
                                          <p:val>
                                            <p:strVal val="#ppt_h"/>
                                          </p:val>
                                        </p:tav>
                                        <p:tav tm="100000">
                                          <p:val>
                                            <p:strVal val="#ppt_h"/>
                                          </p:val>
                                        </p:tav>
                                      </p:tavLst>
                                    </p:anim>
                                  </p:childTnLst>
                                </p:cTn>
                              </p:par>
                              <p:par>
                                <p:cTn id="112" presetID="17" presetClass="entr" presetSubtype="10" fill="hold" nodeType="withEffect">
                                  <p:stCondLst>
                                    <p:cond delay="0"/>
                                  </p:stCondLst>
                                  <p:childTnLst>
                                    <p:set>
                                      <p:cBhvr>
                                        <p:cTn id="113" dur="1" fill="hold">
                                          <p:stCondLst>
                                            <p:cond delay="0"/>
                                          </p:stCondLst>
                                        </p:cTn>
                                        <p:tgtEl>
                                          <p:spTgt spid="24581">
                                            <p:txEl>
                                              <p:pRg st="8" end="8"/>
                                            </p:txEl>
                                          </p:spTgt>
                                        </p:tgtEl>
                                        <p:attrNameLst>
                                          <p:attrName>style.visibility</p:attrName>
                                        </p:attrNameLst>
                                      </p:cBhvr>
                                      <p:to>
                                        <p:strVal val="visible"/>
                                      </p:to>
                                    </p:set>
                                    <p:anim calcmode="lin" valueType="num">
                                      <p:cBhvr>
                                        <p:cTn id="114" dur="1000" fill="hold"/>
                                        <p:tgtEl>
                                          <p:spTgt spid="24581">
                                            <p:txEl>
                                              <p:pRg st="8" end="8"/>
                                            </p:txEl>
                                          </p:spTgt>
                                        </p:tgtEl>
                                        <p:attrNameLst>
                                          <p:attrName>ppt_w</p:attrName>
                                        </p:attrNameLst>
                                      </p:cBhvr>
                                      <p:tavLst>
                                        <p:tav tm="0">
                                          <p:val>
                                            <p:fltVal val="0"/>
                                          </p:val>
                                        </p:tav>
                                        <p:tav tm="100000">
                                          <p:val>
                                            <p:strVal val="#ppt_w"/>
                                          </p:val>
                                        </p:tav>
                                      </p:tavLst>
                                    </p:anim>
                                    <p:anim calcmode="lin" valueType="num">
                                      <p:cBhvr>
                                        <p:cTn id="115" dur="1000" fill="hold"/>
                                        <p:tgtEl>
                                          <p:spTgt spid="24581">
                                            <p:txEl>
                                              <p:pRg st="8" end="8"/>
                                            </p:txEl>
                                          </p:spTgt>
                                        </p:tgtEl>
                                        <p:attrNameLst>
                                          <p:attrName>ppt_h</p:attrName>
                                        </p:attrNameLst>
                                      </p:cBhvr>
                                      <p:tavLst>
                                        <p:tav tm="0">
                                          <p:val>
                                            <p:strVal val="#ppt_h"/>
                                          </p:val>
                                        </p:tav>
                                        <p:tav tm="100000">
                                          <p:val>
                                            <p:strVal val="#ppt_h"/>
                                          </p:val>
                                        </p:tav>
                                      </p:tavLst>
                                    </p:anim>
                                  </p:childTnLst>
                                </p:cTn>
                              </p:par>
                              <p:par>
                                <p:cTn id="116" presetID="17" presetClass="entr" presetSubtype="10" fill="hold" nodeType="withEffect">
                                  <p:stCondLst>
                                    <p:cond delay="0"/>
                                  </p:stCondLst>
                                  <p:childTnLst>
                                    <p:set>
                                      <p:cBhvr>
                                        <p:cTn id="117" dur="1" fill="hold">
                                          <p:stCondLst>
                                            <p:cond delay="0"/>
                                          </p:stCondLst>
                                        </p:cTn>
                                        <p:tgtEl>
                                          <p:spTgt spid="24581">
                                            <p:txEl>
                                              <p:pRg st="9" end="9"/>
                                            </p:txEl>
                                          </p:spTgt>
                                        </p:tgtEl>
                                        <p:attrNameLst>
                                          <p:attrName>style.visibility</p:attrName>
                                        </p:attrNameLst>
                                      </p:cBhvr>
                                      <p:to>
                                        <p:strVal val="visible"/>
                                      </p:to>
                                    </p:set>
                                    <p:anim calcmode="lin" valueType="num">
                                      <p:cBhvr>
                                        <p:cTn id="118" dur="1000" fill="hold"/>
                                        <p:tgtEl>
                                          <p:spTgt spid="24581">
                                            <p:txEl>
                                              <p:pRg st="9" end="9"/>
                                            </p:txEl>
                                          </p:spTgt>
                                        </p:tgtEl>
                                        <p:attrNameLst>
                                          <p:attrName>ppt_w</p:attrName>
                                        </p:attrNameLst>
                                      </p:cBhvr>
                                      <p:tavLst>
                                        <p:tav tm="0">
                                          <p:val>
                                            <p:fltVal val="0"/>
                                          </p:val>
                                        </p:tav>
                                        <p:tav tm="100000">
                                          <p:val>
                                            <p:strVal val="#ppt_w"/>
                                          </p:val>
                                        </p:tav>
                                      </p:tavLst>
                                    </p:anim>
                                    <p:anim calcmode="lin" valueType="num">
                                      <p:cBhvr>
                                        <p:cTn id="119" dur="1000" fill="hold"/>
                                        <p:tgtEl>
                                          <p:spTgt spid="24581">
                                            <p:txEl>
                                              <p:pRg st="9" end="9"/>
                                            </p:txEl>
                                          </p:spTgt>
                                        </p:tgtEl>
                                        <p:attrNameLst>
                                          <p:attrName>ppt_h</p:attrName>
                                        </p:attrNameLst>
                                      </p:cBhvr>
                                      <p:tavLst>
                                        <p:tav tm="0">
                                          <p:val>
                                            <p:strVal val="#ppt_h"/>
                                          </p:val>
                                        </p:tav>
                                        <p:tav tm="100000">
                                          <p:val>
                                            <p:strVal val="#ppt_h"/>
                                          </p:val>
                                        </p:tav>
                                      </p:tavLst>
                                    </p:anim>
                                  </p:childTnLst>
                                </p:cTn>
                              </p:par>
                              <p:par>
                                <p:cTn id="120" presetID="17" presetClass="entr" presetSubtype="10" fill="hold" nodeType="withEffect">
                                  <p:stCondLst>
                                    <p:cond delay="0"/>
                                  </p:stCondLst>
                                  <p:childTnLst>
                                    <p:set>
                                      <p:cBhvr>
                                        <p:cTn id="121" dur="1" fill="hold">
                                          <p:stCondLst>
                                            <p:cond delay="0"/>
                                          </p:stCondLst>
                                        </p:cTn>
                                        <p:tgtEl>
                                          <p:spTgt spid="24581">
                                            <p:txEl>
                                              <p:pRg st="10" end="10"/>
                                            </p:txEl>
                                          </p:spTgt>
                                        </p:tgtEl>
                                        <p:attrNameLst>
                                          <p:attrName>style.visibility</p:attrName>
                                        </p:attrNameLst>
                                      </p:cBhvr>
                                      <p:to>
                                        <p:strVal val="visible"/>
                                      </p:to>
                                    </p:set>
                                    <p:anim calcmode="lin" valueType="num">
                                      <p:cBhvr>
                                        <p:cTn id="122" dur="1000" fill="hold"/>
                                        <p:tgtEl>
                                          <p:spTgt spid="24581">
                                            <p:txEl>
                                              <p:pRg st="10" end="10"/>
                                            </p:txEl>
                                          </p:spTgt>
                                        </p:tgtEl>
                                        <p:attrNameLst>
                                          <p:attrName>ppt_w</p:attrName>
                                        </p:attrNameLst>
                                      </p:cBhvr>
                                      <p:tavLst>
                                        <p:tav tm="0">
                                          <p:val>
                                            <p:fltVal val="0"/>
                                          </p:val>
                                        </p:tav>
                                        <p:tav tm="100000">
                                          <p:val>
                                            <p:strVal val="#ppt_w"/>
                                          </p:val>
                                        </p:tav>
                                      </p:tavLst>
                                    </p:anim>
                                    <p:anim calcmode="lin" valueType="num">
                                      <p:cBhvr>
                                        <p:cTn id="123" dur="1000" fill="hold"/>
                                        <p:tgtEl>
                                          <p:spTgt spid="24581">
                                            <p:txEl>
                                              <p:pRg st="10" end="10"/>
                                            </p:txEl>
                                          </p:spTgt>
                                        </p:tgtEl>
                                        <p:attrNameLst>
                                          <p:attrName>ppt_h</p:attrName>
                                        </p:attrNameLst>
                                      </p:cBhvr>
                                      <p:tavLst>
                                        <p:tav tm="0">
                                          <p:val>
                                            <p:strVal val="#ppt_h"/>
                                          </p:val>
                                        </p:tav>
                                        <p:tav tm="100000">
                                          <p:val>
                                            <p:strVal val="#ppt_h"/>
                                          </p:val>
                                        </p:tav>
                                      </p:tavLst>
                                    </p:anim>
                                  </p:childTnLst>
                                </p:cTn>
                              </p:par>
                              <p:par>
                                <p:cTn id="124" presetID="17" presetClass="entr" presetSubtype="10" fill="hold" nodeType="withEffect">
                                  <p:stCondLst>
                                    <p:cond delay="0"/>
                                  </p:stCondLst>
                                  <p:childTnLst>
                                    <p:set>
                                      <p:cBhvr>
                                        <p:cTn id="125" dur="1" fill="hold">
                                          <p:stCondLst>
                                            <p:cond delay="0"/>
                                          </p:stCondLst>
                                        </p:cTn>
                                        <p:tgtEl>
                                          <p:spTgt spid="24581">
                                            <p:txEl>
                                              <p:pRg st="11" end="11"/>
                                            </p:txEl>
                                          </p:spTgt>
                                        </p:tgtEl>
                                        <p:attrNameLst>
                                          <p:attrName>style.visibility</p:attrName>
                                        </p:attrNameLst>
                                      </p:cBhvr>
                                      <p:to>
                                        <p:strVal val="visible"/>
                                      </p:to>
                                    </p:set>
                                    <p:anim calcmode="lin" valueType="num">
                                      <p:cBhvr>
                                        <p:cTn id="126" dur="1000" fill="hold"/>
                                        <p:tgtEl>
                                          <p:spTgt spid="24581">
                                            <p:txEl>
                                              <p:pRg st="11" end="11"/>
                                            </p:txEl>
                                          </p:spTgt>
                                        </p:tgtEl>
                                        <p:attrNameLst>
                                          <p:attrName>ppt_w</p:attrName>
                                        </p:attrNameLst>
                                      </p:cBhvr>
                                      <p:tavLst>
                                        <p:tav tm="0">
                                          <p:val>
                                            <p:fltVal val="0"/>
                                          </p:val>
                                        </p:tav>
                                        <p:tav tm="100000">
                                          <p:val>
                                            <p:strVal val="#ppt_w"/>
                                          </p:val>
                                        </p:tav>
                                      </p:tavLst>
                                    </p:anim>
                                    <p:anim calcmode="lin" valueType="num">
                                      <p:cBhvr>
                                        <p:cTn id="127" dur="1000" fill="hold"/>
                                        <p:tgtEl>
                                          <p:spTgt spid="24581">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0861" y="476672"/>
            <a:ext cx="8229600" cy="723900"/>
          </a:xfrm>
        </p:spPr>
        <p:txBody>
          <a:bodyPr>
            <a:normAutofit fontScale="90000"/>
          </a:bodyPr>
          <a:lstStyle/>
          <a:p>
            <a:pPr algn="ctr" eaLnBrk="1" hangingPunct="1">
              <a:defRPr/>
            </a:pPr>
            <a:r>
              <a:rPr lang="ru-RU" sz="1400" dirty="0" smtClean="0">
                <a:solidFill>
                  <a:srgbClr val="CC3399"/>
                </a:solidFill>
                <a:cs typeface="Times New Roman" pitchFamily="18" charset="0"/>
              </a:rPr>
              <a:t/>
            </a:r>
            <a:br>
              <a:rPr lang="ru-RU" sz="1400" dirty="0" smtClean="0">
                <a:solidFill>
                  <a:srgbClr val="CC3399"/>
                </a:solidFill>
                <a:cs typeface="Times New Roman" pitchFamily="18" charset="0"/>
              </a:rPr>
            </a:br>
            <a:r>
              <a:rPr lang="ru-RU" sz="3100" b="1" dirty="0" smtClean="0">
                <a:solidFill>
                  <a:srgbClr val="CC3399"/>
                </a:solidFill>
                <a:cs typeface="Times New Roman" pitchFamily="18" charset="0"/>
              </a:rPr>
              <a:t>Рисование ладошкой</a:t>
            </a:r>
            <a:br>
              <a:rPr lang="ru-RU" sz="3100" b="1" dirty="0" smtClean="0">
                <a:solidFill>
                  <a:srgbClr val="CC3399"/>
                </a:solidFill>
                <a:cs typeface="Times New Roman" pitchFamily="18" charset="0"/>
              </a:rPr>
            </a:br>
            <a:endParaRPr lang="ru-RU" sz="3100" b="1" dirty="0" smtClean="0">
              <a:solidFill>
                <a:srgbClr val="CC3399"/>
              </a:solidFill>
              <a:cs typeface="Times New Roman" pitchFamily="18" charset="0"/>
            </a:endParaRPr>
          </a:p>
        </p:txBody>
      </p:sp>
      <p:pic>
        <p:nvPicPr>
          <p:cNvPr id="21509" name="Picture 5" descr="G:\Фото Для презентации\Изображение 009.jpg"/>
          <p:cNvPicPr>
            <a:picLocks noGrp="1" noChangeAspect="1" noChangeArrowheads="1"/>
          </p:cNvPicPr>
          <p:nvPr>
            <p:ph sz="half" idx="1"/>
          </p:nvPr>
        </p:nvPicPr>
        <p:blipFill rotWithShape="1">
          <a:blip r:embed="rId3"/>
          <a:srcRect r="36208"/>
          <a:stretch/>
        </p:blipFill>
        <p:spPr>
          <a:xfrm>
            <a:off x="315913" y="1125538"/>
            <a:ext cx="2370137" cy="2159000"/>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5072063" y="1357313"/>
            <a:ext cx="3857625" cy="5286375"/>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endParaRPr lang="ru-RU" sz="1800" dirty="0" smtClean="0">
              <a:solidFill>
                <a:schemeClr val="bg1"/>
              </a:solidFill>
              <a:cs typeface="Times New Roman" pitchFamily="18" charset="0"/>
            </a:endParaRP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Средства выразительности:</a:t>
            </a:r>
            <a:r>
              <a:rPr lang="ru-RU" sz="1800" b="1" dirty="0" smtClean="0">
                <a:solidFill>
                  <a:srgbClr val="FFFF00"/>
                </a:solidFill>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1800" b="1" dirty="0" smtClean="0">
                <a:cs typeface="Times New Roman" pitchFamily="18" charset="0"/>
              </a:rPr>
              <a:t> </a:t>
            </a:r>
            <a:r>
              <a:rPr lang="ru-RU" sz="1800" dirty="0" smtClean="0">
                <a:solidFill>
                  <a:schemeClr val="bg1"/>
                </a:solidFill>
                <a:cs typeface="Times New Roman" pitchFamily="18" charset="0"/>
              </a:rPr>
              <a:t>пятно, цвет, фантастический силуэт.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Материалы: </a:t>
            </a:r>
            <a:r>
              <a:rPr lang="ru-RU" sz="1800" dirty="0" smtClean="0">
                <a:solidFill>
                  <a:schemeClr val="bg1"/>
                </a:solidFill>
                <a:cs typeface="Times New Roman" pitchFamily="18" charset="0"/>
              </a:rPr>
              <a:t>широкие блюдечки с гуашью, кисть, плотная бумага любого цвета, листы большого формата, салфетки.</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cs typeface="Times New Roman" pitchFamily="18" charset="0"/>
              </a:rPr>
              <a:t> </a:t>
            </a:r>
            <a:r>
              <a:rPr lang="ru-RU" sz="1800" b="1" i="1" dirty="0" smtClean="0">
                <a:solidFill>
                  <a:srgbClr val="FFFF00"/>
                </a:solidFill>
                <a:cs typeface="Times New Roman" pitchFamily="18" charset="0"/>
              </a:rPr>
              <a:t>Способ получения изображения: </a:t>
            </a:r>
            <a:r>
              <a:rPr lang="ru-RU" sz="1800" dirty="0" smtClean="0">
                <a:solidFill>
                  <a:schemeClr val="bg1"/>
                </a:solidFill>
                <a:cs typeface="Times New Roman" pitchFamily="18" charset="0"/>
              </a:rPr>
              <a:t>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pPr marL="0" indent="0" eaLnBrk="1" fontAlgn="auto" hangingPunct="1">
              <a:spcBef>
                <a:spcPts val="0"/>
              </a:spcBef>
              <a:spcAft>
                <a:spcPts val="0"/>
              </a:spcAft>
              <a:buClr>
                <a:schemeClr val="accent3"/>
              </a:buClr>
              <a:buFont typeface="Wingdings 2"/>
              <a:buChar char=""/>
              <a:defRPr/>
            </a:pPr>
            <a:endParaRPr lang="ru-RU" sz="1800" dirty="0"/>
          </a:p>
        </p:txBody>
      </p:sp>
      <p:sp>
        <p:nvSpPr>
          <p:cNvPr id="7" name="Номер слайда 6"/>
          <p:cNvSpPr>
            <a:spLocks noGrp="1"/>
          </p:cNvSpPr>
          <p:nvPr>
            <p:ph type="sldNum" sz="quarter" idx="12"/>
          </p:nvPr>
        </p:nvSpPr>
        <p:spPr/>
        <p:txBody>
          <a:bodyPr/>
          <a:lstStyle/>
          <a:p>
            <a:pPr>
              <a:defRPr/>
            </a:pPr>
            <a:fld id="{22041771-D258-4E18-BB69-1E4A21FE0464}" type="slidenum">
              <a:rPr lang="ru-RU" smtClean="0"/>
              <a:pPr>
                <a:defRPr/>
              </a:pPr>
              <a:t>6</a:t>
            </a:fld>
            <a:endParaRPr lang="ru-RU"/>
          </a:p>
        </p:txBody>
      </p:sp>
      <p:pic>
        <p:nvPicPr>
          <p:cNvPr id="21507" name="Picture 3" descr="G:\Фото Для презентации\Изображение 096.jpg"/>
          <p:cNvPicPr>
            <a:picLocks noChangeAspect="1" noChangeArrowheads="1"/>
          </p:cNvPicPr>
          <p:nvPr/>
        </p:nvPicPr>
        <p:blipFill>
          <a:blip r:embed="rId4"/>
          <a:srcRect/>
          <a:stretch>
            <a:fillRect/>
          </a:stretch>
        </p:blipFill>
        <p:spPr bwMode="auto">
          <a:xfrm>
            <a:off x="2484438" y="2924175"/>
            <a:ext cx="2573337" cy="1716088"/>
          </a:xfrm>
          <a:prstGeom prst="rect">
            <a:avLst/>
          </a:prstGeom>
          <a:ln>
            <a:noFill/>
          </a:ln>
          <a:effectLst>
            <a:outerShdw blurRad="292100" dist="139700" dir="2700000" algn="tl" rotWithShape="0">
              <a:srgbClr val="333333">
                <a:alpha val="65000"/>
              </a:srgbClr>
            </a:outerShdw>
          </a:effectLst>
        </p:spPr>
      </p:pic>
      <p:pic>
        <p:nvPicPr>
          <p:cNvPr id="21508" name="Picture 4" descr="G:\Фото Для презентации\Изображение 097.jpg"/>
          <p:cNvPicPr>
            <a:picLocks noChangeAspect="1" noChangeArrowheads="1"/>
          </p:cNvPicPr>
          <p:nvPr/>
        </p:nvPicPr>
        <p:blipFill>
          <a:blip r:embed="rId5">
            <a:lum bright="16000" contrast="6000"/>
          </a:blip>
          <a:srcRect/>
          <a:stretch>
            <a:fillRect/>
          </a:stretch>
        </p:blipFill>
        <p:spPr bwMode="auto">
          <a:xfrm>
            <a:off x="315913" y="4656138"/>
            <a:ext cx="2671762" cy="1890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5"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000"/>
                            </p:stCondLst>
                            <p:childTnLst>
                              <p:par>
                                <p:cTn id="17" presetID="15"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3000"/>
                            </p:stCondLst>
                            <p:childTnLst>
                              <p:par>
                                <p:cTn id="24" presetID="15"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4000"/>
                            </p:stCondLst>
                            <p:childTnLst>
                              <p:par>
                                <p:cTn id="31" presetID="15" presetClass="entr" presetSubtype="0" fill="hold" grpId="0"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5000"/>
                            </p:stCondLst>
                            <p:childTnLst>
                              <p:par>
                                <p:cTn id="38" presetID="35" presetClass="entr" presetSubtype="0" fill="hold" nodeType="afterEffect">
                                  <p:stCondLst>
                                    <p:cond delay="0"/>
                                  </p:stCondLst>
                                  <p:childTnLst>
                                    <p:set>
                                      <p:cBhvr>
                                        <p:cTn id="39" dur="1" fill="hold">
                                          <p:stCondLst>
                                            <p:cond delay="0"/>
                                          </p:stCondLst>
                                        </p:cTn>
                                        <p:tgtEl>
                                          <p:spTgt spid="21509"/>
                                        </p:tgtEl>
                                        <p:attrNameLst>
                                          <p:attrName>style.visibility</p:attrName>
                                        </p:attrNameLst>
                                      </p:cBhvr>
                                      <p:to>
                                        <p:strVal val="visible"/>
                                      </p:to>
                                    </p:set>
                                    <p:animEffect transition="in" filter="fade">
                                      <p:cBhvr>
                                        <p:cTn id="40" dur="2000"/>
                                        <p:tgtEl>
                                          <p:spTgt spid="21509"/>
                                        </p:tgtEl>
                                      </p:cBhvr>
                                    </p:animEffect>
                                    <p:anim calcmode="lin" valueType="num">
                                      <p:cBhvr>
                                        <p:cTn id="41" dur="2000" fill="hold"/>
                                        <p:tgtEl>
                                          <p:spTgt spid="21509"/>
                                        </p:tgtEl>
                                        <p:attrNameLst>
                                          <p:attrName>style.rotation</p:attrName>
                                        </p:attrNameLst>
                                      </p:cBhvr>
                                      <p:tavLst>
                                        <p:tav tm="0">
                                          <p:val>
                                            <p:fltVal val="720"/>
                                          </p:val>
                                        </p:tav>
                                        <p:tav tm="100000">
                                          <p:val>
                                            <p:fltVal val="0"/>
                                          </p:val>
                                        </p:tav>
                                      </p:tavLst>
                                    </p:anim>
                                    <p:anim calcmode="lin" valueType="num">
                                      <p:cBhvr>
                                        <p:cTn id="42" dur="2000" fill="hold"/>
                                        <p:tgtEl>
                                          <p:spTgt spid="21509"/>
                                        </p:tgtEl>
                                        <p:attrNameLst>
                                          <p:attrName>ppt_h</p:attrName>
                                        </p:attrNameLst>
                                      </p:cBhvr>
                                      <p:tavLst>
                                        <p:tav tm="0">
                                          <p:val>
                                            <p:fltVal val="0"/>
                                          </p:val>
                                        </p:tav>
                                        <p:tav tm="100000">
                                          <p:val>
                                            <p:strVal val="#ppt_h"/>
                                          </p:val>
                                        </p:tav>
                                      </p:tavLst>
                                    </p:anim>
                                    <p:anim calcmode="lin" valueType="num">
                                      <p:cBhvr>
                                        <p:cTn id="43" dur="2000" fill="hold"/>
                                        <p:tgtEl>
                                          <p:spTgt spid="21509"/>
                                        </p:tgtEl>
                                        <p:attrNameLst>
                                          <p:attrName>ppt_w</p:attrName>
                                        </p:attrNameLst>
                                      </p:cBhvr>
                                      <p:tavLst>
                                        <p:tav tm="0">
                                          <p:val>
                                            <p:fltVal val="0"/>
                                          </p:val>
                                        </p:tav>
                                        <p:tav tm="100000">
                                          <p:val>
                                            <p:strVal val="#ppt_w"/>
                                          </p:val>
                                        </p:tav>
                                      </p:tavLst>
                                    </p:anim>
                                  </p:childTnLst>
                                </p:cTn>
                              </p:par>
                            </p:childTnLst>
                          </p:cTn>
                        </p:par>
                        <p:par>
                          <p:cTn id="44" fill="hold" nodeType="afterGroup">
                            <p:stCondLst>
                              <p:cond delay="7000"/>
                            </p:stCondLst>
                            <p:childTnLst>
                              <p:par>
                                <p:cTn id="45" presetID="47" presetClass="entr" presetSubtype="0" fill="hold" nodeType="after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anim calcmode="lin" valueType="num">
                                      <p:cBhvr>
                                        <p:cTn id="48" dur="2000" fill="hold"/>
                                        <p:tgtEl>
                                          <p:spTgt spid="21507"/>
                                        </p:tgtEl>
                                        <p:attrNameLst>
                                          <p:attrName>ppt_x</p:attrName>
                                        </p:attrNameLst>
                                      </p:cBhvr>
                                      <p:tavLst>
                                        <p:tav tm="0">
                                          <p:val>
                                            <p:strVal val="#ppt_x"/>
                                          </p:val>
                                        </p:tav>
                                        <p:tav tm="100000">
                                          <p:val>
                                            <p:strVal val="#ppt_x"/>
                                          </p:val>
                                        </p:tav>
                                      </p:tavLst>
                                    </p:anim>
                                    <p:anim calcmode="lin" valueType="num">
                                      <p:cBhvr>
                                        <p:cTn id="49" dur="2000" fill="hold"/>
                                        <p:tgtEl>
                                          <p:spTgt spid="21507"/>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9000"/>
                            </p:stCondLst>
                            <p:childTnLst>
                              <p:par>
                                <p:cTn id="51" presetID="42" presetClass="entr" presetSubtype="0" fill="hold" nodeType="afterEffect">
                                  <p:stCondLst>
                                    <p:cond delay="0"/>
                                  </p:stCondLst>
                                  <p:childTnLst>
                                    <p:set>
                                      <p:cBhvr>
                                        <p:cTn id="52" dur="1" fill="hold">
                                          <p:stCondLst>
                                            <p:cond delay="0"/>
                                          </p:stCondLst>
                                        </p:cTn>
                                        <p:tgtEl>
                                          <p:spTgt spid="21508"/>
                                        </p:tgtEl>
                                        <p:attrNameLst>
                                          <p:attrName>style.visibility</p:attrName>
                                        </p:attrNameLst>
                                      </p:cBhvr>
                                      <p:to>
                                        <p:strVal val="visible"/>
                                      </p:to>
                                    </p:set>
                                    <p:animEffect transition="in" filter="fade">
                                      <p:cBhvr>
                                        <p:cTn id="53" dur="2000"/>
                                        <p:tgtEl>
                                          <p:spTgt spid="21508"/>
                                        </p:tgtEl>
                                      </p:cBhvr>
                                    </p:animEffect>
                                    <p:anim calcmode="lin" valueType="num">
                                      <p:cBhvr>
                                        <p:cTn id="54" dur="2000" fill="hold"/>
                                        <p:tgtEl>
                                          <p:spTgt spid="21508"/>
                                        </p:tgtEl>
                                        <p:attrNameLst>
                                          <p:attrName>ppt_x</p:attrName>
                                        </p:attrNameLst>
                                      </p:cBhvr>
                                      <p:tavLst>
                                        <p:tav tm="0">
                                          <p:val>
                                            <p:strVal val="#ppt_x"/>
                                          </p:val>
                                        </p:tav>
                                        <p:tav tm="100000">
                                          <p:val>
                                            <p:strVal val="#ppt_x"/>
                                          </p:val>
                                        </p:tav>
                                      </p:tavLst>
                                    </p:anim>
                                    <p:anim calcmode="lin" valueType="num">
                                      <p:cBhvr>
                                        <p:cTn id="55" dur="2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B0BEEDE-BF87-4CE0-84D2-0B9CDE671B8B}" type="slidenum">
              <a:rPr lang="ru-RU" smtClean="0"/>
              <a:pPr>
                <a:defRPr/>
              </a:pPr>
              <a:t>7</a:t>
            </a:fld>
            <a:endParaRPr lang="ru-RU"/>
          </a:p>
        </p:txBody>
      </p:sp>
      <p:pic>
        <p:nvPicPr>
          <p:cNvPr id="4" name="Рисунок 3" descr="IMG_20150225_093906"/>
          <p:cNvPicPr/>
          <p:nvPr/>
        </p:nvPicPr>
        <p:blipFill>
          <a:blip r:embed="rId2" cstate="print">
            <a:lum/>
            <a:extLst>
              <a:ext uri="{28A0092B-C50C-407E-A947-70E740481C1C}">
                <a14:useLocalDpi xmlns:a14="http://schemas.microsoft.com/office/drawing/2010/main" val="0"/>
              </a:ext>
            </a:extLst>
          </a:blip>
          <a:stretch>
            <a:fillRect/>
          </a:stretch>
        </p:blipFill>
        <p:spPr>
          <a:xfrm>
            <a:off x="971600" y="692696"/>
            <a:ext cx="7056784" cy="5328592"/>
          </a:xfrm>
          <a:prstGeom prst="roundRect">
            <a:avLst>
              <a:gd name="adj" fmla="val 4167"/>
            </a:avLst>
          </a:prstGeom>
          <a:solidFill>
            <a:srgbClr val="FFFFFF"/>
          </a:solidFill>
          <a:ln w="76200" cap="sq">
            <a:solidFill>
              <a:srgbClr val="2DE5C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890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
            <a:ext cx="8229600" cy="1000125"/>
          </a:xfrm>
        </p:spPr>
        <p:txBody>
          <a:bodyPr>
            <a:normAutofit fontScale="90000"/>
          </a:bodyPr>
          <a:lstStyle/>
          <a:p>
            <a:pPr algn="ctr" eaLnBrk="1" fontAlgn="auto" hangingPunct="1">
              <a:spcAft>
                <a:spcPts val="0"/>
              </a:spcAft>
              <a:defRPr/>
            </a:pPr>
            <a:r>
              <a:rPr lang="ru-RU" b="1" dirty="0" smtClean="0">
                <a:solidFill>
                  <a:srgbClr val="CC3399"/>
                </a:solidFill>
              </a:rPr>
              <a:t/>
            </a:r>
            <a:br>
              <a:rPr lang="ru-RU" b="1" dirty="0" smtClean="0">
                <a:solidFill>
                  <a:srgbClr val="CC3399"/>
                </a:solidFill>
              </a:rPr>
            </a:br>
            <a:r>
              <a:rPr lang="ru-RU" b="1" dirty="0" smtClean="0">
                <a:solidFill>
                  <a:srgbClr val="CC3399"/>
                </a:solidFill>
              </a:rPr>
              <a:t/>
            </a:r>
            <a:br>
              <a:rPr lang="ru-RU" b="1" dirty="0" smtClean="0">
                <a:solidFill>
                  <a:srgbClr val="CC3399"/>
                </a:solidFill>
              </a:rPr>
            </a:br>
            <a:r>
              <a:rPr lang="ru-RU" b="1" dirty="0" smtClean="0">
                <a:solidFill>
                  <a:srgbClr val="CC3399"/>
                </a:solidFill>
              </a:rPr>
              <a:t/>
            </a:r>
            <a:br>
              <a:rPr lang="ru-RU" b="1" dirty="0" smtClean="0">
                <a:solidFill>
                  <a:srgbClr val="CC3399"/>
                </a:solidFill>
              </a:rPr>
            </a:br>
            <a:r>
              <a:rPr lang="ru-RU" b="1" dirty="0" smtClean="0">
                <a:solidFill>
                  <a:srgbClr val="CC3399"/>
                </a:solidFill>
              </a:rPr>
              <a:t/>
            </a:r>
            <a:br>
              <a:rPr lang="ru-RU" b="1" dirty="0" smtClean="0">
                <a:solidFill>
                  <a:srgbClr val="CC3399"/>
                </a:solidFill>
              </a:rPr>
            </a:br>
            <a:r>
              <a:rPr lang="ru-RU" b="1" dirty="0" smtClean="0">
                <a:solidFill>
                  <a:srgbClr val="CC3399"/>
                </a:solidFill>
              </a:rPr>
              <a:t/>
            </a:r>
            <a:br>
              <a:rPr lang="ru-RU" b="1" dirty="0" smtClean="0">
                <a:solidFill>
                  <a:srgbClr val="CC3399"/>
                </a:solidFill>
              </a:rPr>
            </a:br>
            <a:r>
              <a:rPr lang="ru-RU" sz="3100" b="1" dirty="0" smtClean="0">
                <a:solidFill>
                  <a:srgbClr val="CC3399"/>
                </a:solidFill>
                <a:cs typeface="Times New Roman" pitchFamily="18" charset="0"/>
              </a:rPr>
              <a:t>Рисование пальчиками</a:t>
            </a:r>
            <a:br>
              <a:rPr lang="ru-RU" sz="3100" b="1" dirty="0" smtClean="0">
                <a:solidFill>
                  <a:srgbClr val="CC3399"/>
                </a:solidFill>
                <a:cs typeface="Times New Roman" pitchFamily="18" charset="0"/>
              </a:rPr>
            </a:br>
            <a:endParaRPr lang="ru-RU" sz="3100" b="1" dirty="0">
              <a:solidFill>
                <a:srgbClr val="CC3399"/>
              </a:solidFill>
              <a:cs typeface="Times New Roman" pitchFamily="18" charset="0"/>
            </a:endParaRPr>
          </a:p>
        </p:txBody>
      </p:sp>
      <p:sp>
        <p:nvSpPr>
          <p:cNvPr id="4" name="Содержимое 3"/>
          <p:cNvSpPr>
            <a:spLocks noGrp="1"/>
          </p:cNvSpPr>
          <p:nvPr>
            <p:ph sz="half" idx="1"/>
          </p:nvPr>
        </p:nvSpPr>
        <p:spPr>
          <a:xfrm>
            <a:off x="4643438" y="1214438"/>
            <a:ext cx="3929062" cy="4721225"/>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endParaRPr lang="ru-RU" sz="1800" dirty="0" smtClean="0">
              <a:solidFill>
                <a:schemeClr val="bg1"/>
              </a:solidFill>
              <a:cs typeface="Times New Roman" pitchFamily="18" charset="0"/>
            </a:endParaRP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cs typeface="Times New Roman" pitchFamily="18" charset="0"/>
              </a:rPr>
              <a:t>пятно, точка, короткая линия, цвет.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Материалы: </a:t>
            </a:r>
            <a:r>
              <a:rPr lang="ru-RU" sz="1800" dirty="0" smtClean="0">
                <a:solidFill>
                  <a:schemeClr val="bg1"/>
                </a:solidFill>
                <a:cs typeface="Times New Roman" pitchFamily="18" charset="0"/>
              </a:rPr>
              <a:t>мисочки с гуашью, плотная бумага любого цвета, небольшие листы, салфетки.</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cs typeface="Times New Roman" pitchFamily="18" charset="0"/>
              </a:rPr>
              <a:t>Способ получения изображения: </a:t>
            </a:r>
            <a:r>
              <a:rPr lang="ru-RU" sz="1800" dirty="0" smtClean="0">
                <a:solidFill>
                  <a:schemeClr val="bg1"/>
                </a:solidFill>
                <a:cs typeface="Times New Roman" pitchFamily="18"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a:p>
            <a:pPr marL="274320" indent="-274320" eaLnBrk="1" fontAlgn="auto" hangingPunct="1">
              <a:spcAft>
                <a:spcPts val="0"/>
              </a:spcAft>
              <a:buClr>
                <a:schemeClr val="accent3"/>
              </a:buClr>
              <a:buFont typeface="Wingdings 2"/>
              <a:buChar char=""/>
              <a:defRPr/>
            </a:pPr>
            <a:endParaRPr lang="ru-RU" dirty="0">
              <a:cs typeface="Times New Roman" pitchFamily="18" charset="0"/>
            </a:endParaRPr>
          </a:p>
        </p:txBody>
      </p:sp>
      <p:sp>
        <p:nvSpPr>
          <p:cNvPr id="6" name="Номер слайда 5"/>
          <p:cNvSpPr>
            <a:spLocks noGrp="1"/>
          </p:cNvSpPr>
          <p:nvPr>
            <p:ph type="sldNum" sz="quarter" idx="12"/>
          </p:nvPr>
        </p:nvSpPr>
        <p:spPr/>
        <p:txBody>
          <a:bodyPr/>
          <a:lstStyle/>
          <a:p>
            <a:pPr>
              <a:defRPr/>
            </a:pPr>
            <a:fld id="{8B36FEAF-3AEE-47D6-943B-3152F1D767F1}" type="slidenum">
              <a:rPr lang="ru-RU" smtClean="0"/>
              <a:pPr>
                <a:defRPr/>
              </a:pPr>
              <a:t>8</a:t>
            </a:fld>
            <a:endParaRPr lang="ru-RU"/>
          </a:p>
        </p:txBody>
      </p:sp>
      <p:pic>
        <p:nvPicPr>
          <p:cNvPr id="22531" name="Picture 3" descr="G:\Фото Для презентации\Изображение 099.jpg"/>
          <p:cNvPicPr>
            <a:picLocks noChangeAspect="1" noChangeArrowheads="1"/>
          </p:cNvPicPr>
          <p:nvPr/>
        </p:nvPicPr>
        <p:blipFill rotWithShape="1">
          <a:blip r:embed="rId2"/>
          <a:srcRect t="240" r="32513" b="1"/>
          <a:stretch/>
        </p:blipFill>
        <p:spPr bwMode="auto">
          <a:xfrm>
            <a:off x="654050" y="1085850"/>
            <a:ext cx="2089150" cy="2316163"/>
          </a:xfrm>
          <a:prstGeom prst="rect">
            <a:avLst/>
          </a:prstGeom>
          <a:ln>
            <a:noFill/>
          </a:ln>
          <a:effectLst>
            <a:outerShdw blurRad="292100" dist="139700" dir="2700000" algn="tl" rotWithShape="0">
              <a:srgbClr val="333333">
                <a:alpha val="65000"/>
              </a:srgbClr>
            </a:outerShdw>
          </a:effectLst>
        </p:spPr>
      </p:pic>
      <p:pic>
        <p:nvPicPr>
          <p:cNvPr id="15365" name="Рисунок 6" descr="C:\Documents and Settings\Admin\Мои документы\Мои результаты сканировани\2011-02 (фев)\сканирование0013.jpg"/>
          <p:cNvPicPr>
            <a:picLocks noChangeAspect="1" noChangeArrowheads="1"/>
          </p:cNvPicPr>
          <p:nvPr/>
        </p:nvPicPr>
        <p:blipFill>
          <a:blip r:embed="rId3"/>
          <a:srcRect/>
          <a:stretch>
            <a:fillRect/>
          </a:stretch>
        </p:blipFill>
        <p:spPr bwMode="auto">
          <a:xfrm>
            <a:off x="2243138" y="3663950"/>
            <a:ext cx="2071687" cy="2527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4" presetClass="entr" presetSubtype="0" accel="10000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4">
                                            <p:txEl>
                                              <p:pRg st="1" end="1"/>
                                            </p:txEl>
                                          </p:spTgt>
                                        </p:tgtEl>
                                      </p:cBhvr>
                                    </p:animEffect>
                                  </p:childTnLst>
                                </p:cTn>
                              </p:par>
                            </p:childTnLst>
                          </p:cTn>
                        </p:par>
                        <p:par>
                          <p:cTn id="17" fill="hold" nodeType="afterGroup">
                            <p:stCondLst>
                              <p:cond delay="2000"/>
                            </p:stCondLst>
                            <p:childTnLst>
                              <p:par>
                                <p:cTn id="18" presetID="54" presetClass="entr" presetSubtype="0" accel="10000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1"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2"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4">
                                            <p:txEl>
                                              <p:pRg st="2" end="2"/>
                                            </p:txEl>
                                          </p:spTgt>
                                        </p:tgtEl>
                                      </p:cBhvr>
                                    </p:animEffect>
                                  </p:childTnLst>
                                </p:cTn>
                              </p:par>
                            </p:childTnLst>
                          </p:cTn>
                        </p:par>
                        <p:par>
                          <p:cTn id="25" fill="hold" nodeType="afterGroup">
                            <p:stCondLst>
                              <p:cond delay="3000"/>
                            </p:stCondLst>
                            <p:childTnLst>
                              <p:par>
                                <p:cTn id="26" presetID="54" presetClass="entr" presetSubtype="0" accel="10000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4">
                                            <p:txEl>
                                              <p:pRg st="3" end="3"/>
                                            </p:txEl>
                                          </p:spTgt>
                                        </p:tgtEl>
                                      </p:cBhvr>
                                    </p:animEffect>
                                  </p:childTnLst>
                                </p:cTn>
                              </p:par>
                            </p:childTnLst>
                          </p:cTn>
                        </p:par>
                        <p:par>
                          <p:cTn id="33" fill="hold" nodeType="afterGroup">
                            <p:stCondLst>
                              <p:cond delay="4000"/>
                            </p:stCondLst>
                            <p:childTnLst>
                              <p:par>
                                <p:cTn id="34" presetID="54" presetClass="entr" presetSubtype="0" accel="10000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10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3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8"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0" dur="1000"/>
                                        <p:tgtEl>
                                          <p:spTgt spid="4">
                                            <p:txEl>
                                              <p:pRg st="4" end="4"/>
                                            </p:txEl>
                                          </p:spTgt>
                                        </p:tgtEl>
                                      </p:cBhvr>
                                    </p:animEffect>
                                  </p:childTnLst>
                                </p:cTn>
                              </p:par>
                            </p:childTnLst>
                          </p:cTn>
                        </p:par>
                        <p:par>
                          <p:cTn id="41" fill="hold" nodeType="afterGroup">
                            <p:stCondLst>
                              <p:cond delay="5000"/>
                            </p:stCondLst>
                            <p:childTnLst>
                              <p:par>
                                <p:cTn id="42" presetID="15" presetClass="entr" presetSubtype="0" fill="hold" nodeType="afterEffect">
                                  <p:stCondLst>
                                    <p:cond delay="0"/>
                                  </p:stCondLst>
                                  <p:childTnLst>
                                    <p:set>
                                      <p:cBhvr>
                                        <p:cTn id="43" dur="1" fill="hold">
                                          <p:stCondLst>
                                            <p:cond delay="0"/>
                                          </p:stCondLst>
                                        </p:cTn>
                                        <p:tgtEl>
                                          <p:spTgt spid="22531"/>
                                        </p:tgtEl>
                                        <p:attrNameLst>
                                          <p:attrName>style.visibility</p:attrName>
                                        </p:attrNameLst>
                                      </p:cBhvr>
                                      <p:to>
                                        <p:strVal val="visible"/>
                                      </p:to>
                                    </p:set>
                                    <p:anim calcmode="lin" valueType="num">
                                      <p:cBhvr>
                                        <p:cTn id="44" dur="1000" fill="hold"/>
                                        <p:tgtEl>
                                          <p:spTgt spid="22531"/>
                                        </p:tgtEl>
                                        <p:attrNameLst>
                                          <p:attrName>ppt_w</p:attrName>
                                        </p:attrNameLst>
                                      </p:cBhvr>
                                      <p:tavLst>
                                        <p:tav tm="0">
                                          <p:val>
                                            <p:fltVal val="0"/>
                                          </p:val>
                                        </p:tav>
                                        <p:tav tm="100000">
                                          <p:val>
                                            <p:strVal val="#ppt_w"/>
                                          </p:val>
                                        </p:tav>
                                      </p:tavLst>
                                    </p:anim>
                                    <p:anim calcmode="lin" valueType="num">
                                      <p:cBhvr>
                                        <p:cTn id="45" dur="1000" fill="hold"/>
                                        <p:tgtEl>
                                          <p:spTgt spid="22531"/>
                                        </p:tgtEl>
                                        <p:attrNameLst>
                                          <p:attrName>ppt_h</p:attrName>
                                        </p:attrNameLst>
                                      </p:cBhvr>
                                      <p:tavLst>
                                        <p:tav tm="0">
                                          <p:val>
                                            <p:fltVal val="0"/>
                                          </p:val>
                                        </p:tav>
                                        <p:tav tm="100000">
                                          <p:val>
                                            <p:strVal val="#ppt_h"/>
                                          </p:val>
                                        </p:tav>
                                      </p:tavLst>
                                    </p:anim>
                                    <p:anim calcmode="lin" valueType="num">
                                      <p:cBhvr>
                                        <p:cTn id="46" dur="1000" fill="hold"/>
                                        <p:tgtEl>
                                          <p:spTgt spid="2253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2531"/>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6000"/>
                            </p:stCondLst>
                            <p:childTnLst>
                              <p:par>
                                <p:cTn id="49" presetID="42" presetClass="entr" presetSubtype="0" fill="hold" nodeType="afterEffect">
                                  <p:stCondLst>
                                    <p:cond delay="0"/>
                                  </p:stCondLst>
                                  <p:childTnLst>
                                    <p:set>
                                      <p:cBhvr>
                                        <p:cTn id="50" dur="1" fill="hold">
                                          <p:stCondLst>
                                            <p:cond delay="0"/>
                                          </p:stCondLst>
                                        </p:cTn>
                                        <p:tgtEl>
                                          <p:spTgt spid="15365"/>
                                        </p:tgtEl>
                                        <p:attrNameLst>
                                          <p:attrName>style.visibility</p:attrName>
                                        </p:attrNameLst>
                                      </p:cBhvr>
                                      <p:to>
                                        <p:strVal val="visible"/>
                                      </p:to>
                                    </p:set>
                                    <p:animEffect transition="in" filter="fade">
                                      <p:cBhvr>
                                        <p:cTn id="51" dur="1000"/>
                                        <p:tgtEl>
                                          <p:spTgt spid="15365"/>
                                        </p:tgtEl>
                                      </p:cBhvr>
                                    </p:animEffect>
                                    <p:anim calcmode="lin" valueType="num">
                                      <p:cBhvr>
                                        <p:cTn id="52" dur="1000" fill="hold"/>
                                        <p:tgtEl>
                                          <p:spTgt spid="15365"/>
                                        </p:tgtEl>
                                        <p:attrNameLst>
                                          <p:attrName>ppt_x</p:attrName>
                                        </p:attrNameLst>
                                      </p:cBhvr>
                                      <p:tavLst>
                                        <p:tav tm="0">
                                          <p:val>
                                            <p:strVal val="#ppt_x"/>
                                          </p:val>
                                        </p:tav>
                                        <p:tav tm="100000">
                                          <p:val>
                                            <p:strVal val="#ppt_x"/>
                                          </p:val>
                                        </p:tav>
                                      </p:tavLst>
                                    </p:anim>
                                    <p:anim calcmode="lin" valueType="num">
                                      <p:cBhvr>
                                        <p:cTn id="53"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a:grad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63" y="428625"/>
            <a:ext cx="8229600" cy="1143000"/>
          </a:xfrm>
        </p:spPr>
        <p:txBody>
          <a:bodyPr/>
          <a:lstStyle/>
          <a:p>
            <a:pPr algn="ctr" eaLnBrk="1" hangingPunct="1"/>
            <a:r>
              <a:rPr lang="ru-RU" sz="2800" b="1" smtClean="0">
                <a:solidFill>
                  <a:srgbClr val="CC3399"/>
                </a:solidFill>
                <a:cs typeface="Times New Roman" pitchFamily="18" charset="0"/>
              </a:rPr>
              <a:t>Оттиск поролоном</a:t>
            </a:r>
            <a:br>
              <a:rPr lang="ru-RU" sz="2800" b="1" smtClean="0">
                <a:solidFill>
                  <a:srgbClr val="CC3399"/>
                </a:solidFill>
                <a:cs typeface="Times New Roman" pitchFamily="18" charset="0"/>
              </a:rPr>
            </a:br>
            <a:endParaRPr lang="ru-RU" sz="2800" b="1" smtClean="0">
              <a:solidFill>
                <a:srgbClr val="CC3399"/>
              </a:solidFill>
              <a:cs typeface="Times New Roman" pitchFamily="18" charset="0"/>
            </a:endParaRPr>
          </a:p>
        </p:txBody>
      </p:sp>
      <p:pic>
        <p:nvPicPr>
          <p:cNvPr id="23554" name="Picture 2" descr="G:\Фото Для презентации\Изображение 005.jpg"/>
          <p:cNvPicPr>
            <a:picLocks noGrp="1" noChangeAspect="1" noChangeArrowheads="1"/>
          </p:cNvPicPr>
          <p:nvPr>
            <p:ph sz="half" idx="1"/>
          </p:nvPr>
        </p:nvPicPr>
        <p:blipFill rotWithShape="1">
          <a:blip r:embed="rId2"/>
          <a:srcRect r="15972"/>
          <a:stretch/>
        </p:blipFill>
        <p:spPr>
          <a:xfrm>
            <a:off x="1370013" y="1341438"/>
            <a:ext cx="2576512" cy="2300287"/>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714875" y="1714500"/>
            <a:ext cx="4038600" cy="4857750"/>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endParaRPr lang="ru-RU" sz="1800" dirty="0" smtClean="0">
              <a:solidFill>
                <a:schemeClr val="bg1"/>
              </a:solidFill>
            </a:endParaRP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Средства выразительности</a:t>
            </a:r>
            <a:r>
              <a:rPr lang="ru-RU" sz="1800" dirty="0" smtClean="0">
                <a:solidFill>
                  <a:srgbClr val="FFFF00"/>
                </a:solidFill>
              </a:rPr>
              <a:t>: </a:t>
            </a:r>
          </a:p>
          <a:p>
            <a:pPr marL="0" indent="0" eaLnBrk="1" fontAlgn="auto" hangingPunct="1">
              <a:spcBef>
                <a:spcPts val="0"/>
              </a:spcBef>
              <a:spcAft>
                <a:spcPts val="0"/>
              </a:spcAft>
              <a:buClr>
                <a:schemeClr val="accent3"/>
              </a:buClr>
              <a:buFont typeface="Wingdings 2" pitchFamily="18" charset="2"/>
              <a:buNone/>
              <a:defRPr/>
            </a:pPr>
            <a:r>
              <a:rPr lang="ru-RU" sz="1800" dirty="0" smtClean="0">
                <a:solidFill>
                  <a:schemeClr val="bg1"/>
                </a:solidFill>
              </a:rPr>
              <a:t>пятно, фактура, цвет.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Материалы:</a:t>
            </a:r>
            <a:r>
              <a:rPr lang="ru-RU" sz="1800" dirty="0" smtClean="0">
                <a:solidFill>
                  <a:srgbClr val="FFFF00"/>
                </a:solidFill>
              </a:rPr>
              <a:t> </a:t>
            </a:r>
            <a:r>
              <a:rPr lang="ru-RU" sz="1800" dirty="0" smtClean="0">
                <a:solidFill>
                  <a:schemeClr val="bg1"/>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rPr>
              <a:t>Способ   получения   изображения:   </a:t>
            </a:r>
            <a:r>
              <a:rPr lang="ru-RU" sz="1800" dirty="0" smtClean="0">
                <a:solidFill>
                  <a:schemeClr val="bg1"/>
                </a:solidFill>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marL="0" indent="0" eaLnBrk="1" fontAlgn="auto" hangingPunct="1">
              <a:spcBef>
                <a:spcPts val="0"/>
              </a:spcBef>
              <a:spcAft>
                <a:spcPts val="0"/>
              </a:spcAft>
              <a:buClr>
                <a:schemeClr val="accent3"/>
              </a:buClr>
              <a:buFont typeface="Wingdings 2"/>
              <a:buChar char=""/>
              <a:defRPr/>
            </a:pPr>
            <a:endParaRPr lang="ru-RU" sz="1800" dirty="0">
              <a:solidFill>
                <a:schemeClr val="tx1">
                  <a:lumMod val="75000"/>
                </a:schemeClr>
              </a:solidFill>
            </a:endParaRPr>
          </a:p>
        </p:txBody>
      </p:sp>
      <p:sp>
        <p:nvSpPr>
          <p:cNvPr id="6" name="Номер слайда 5"/>
          <p:cNvSpPr>
            <a:spLocks noGrp="1"/>
          </p:cNvSpPr>
          <p:nvPr>
            <p:ph type="sldNum" sz="quarter" idx="12"/>
          </p:nvPr>
        </p:nvSpPr>
        <p:spPr/>
        <p:txBody>
          <a:bodyPr/>
          <a:lstStyle/>
          <a:p>
            <a:pPr>
              <a:defRPr/>
            </a:pPr>
            <a:fld id="{7BEF0B6D-238F-4E11-BF9B-447665FE720D}" type="slidenum">
              <a:rPr lang="ru-RU" smtClean="0"/>
              <a:pPr>
                <a:defRPr/>
              </a:pPr>
              <a:t>9</a:t>
            </a:fld>
            <a:endParaRPr lang="ru-RU"/>
          </a:p>
        </p:txBody>
      </p:sp>
      <p:pic>
        <p:nvPicPr>
          <p:cNvPr id="17413" name="Picture 5"/>
          <p:cNvPicPr>
            <a:picLocks noChangeAspect="1" noChangeArrowheads="1"/>
          </p:cNvPicPr>
          <p:nvPr/>
        </p:nvPicPr>
        <p:blipFill>
          <a:blip r:embed="rId3"/>
          <a:srcRect/>
          <a:stretch>
            <a:fillRect/>
          </a:stretch>
        </p:blipFill>
        <p:spPr bwMode="auto">
          <a:xfrm>
            <a:off x="971550" y="4000500"/>
            <a:ext cx="3373438" cy="2351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Scale>
                                      <p:cBhvr>
                                        <p:cTn id="12"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1" end="1"/>
                                            </p:txEl>
                                          </p:spTgt>
                                        </p:tgtEl>
                                        <p:attrNameLst>
                                          <p:attrName>ppt_x</p:attrName>
                                          <p:attrName>ppt_y</p:attrName>
                                        </p:attrNameLst>
                                      </p:cBhvr>
                                    </p:animMotion>
                                    <p:animEffect transition="in" filter="fade">
                                      <p:cBhvr>
                                        <p:cTn id="14" dur="1000"/>
                                        <p:tgtEl>
                                          <p:spTgt spid="4">
                                            <p:txEl>
                                              <p:pRg st="1" end="1"/>
                                            </p:txEl>
                                          </p:spTgt>
                                        </p:tgtEl>
                                      </p:cBhvr>
                                    </p:animEffect>
                                  </p:childTnLst>
                                </p:cTn>
                              </p:par>
                            </p:childTnLst>
                          </p:cTn>
                        </p:par>
                        <p:par>
                          <p:cTn id="15" fill="hold" nodeType="afterGroup">
                            <p:stCondLst>
                              <p:cond delay="2000"/>
                            </p:stCondLst>
                            <p:childTnLst>
                              <p:par>
                                <p:cTn id="16" presetID="52"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Scale>
                                      <p:cBhvr>
                                        <p:cTn id="18"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xEl>
                                              <p:pRg st="2" end="2"/>
                                            </p:txEl>
                                          </p:spTgt>
                                        </p:tgtEl>
                                        <p:attrNameLst>
                                          <p:attrName>ppt_x</p:attrName>
                                          <p:attrName>ppt_y</p:attrName>
                                        </p:attrNameLst>
                                      </p:cBhvr>
                                    </p:animMotion>
                                    <p:animEffect transition="in" filter="fade">
                                      <p:cBhvr>
                                        <p:cTn id="20" dur="1000"/>
                                        <p:tgtEl>
                                          <p:spTgt spid="4">
                                            <p:txEl>
                                              <p:pRg st="2" end="2"/>
                                            </p:txEl>
                                          </p:spTgt>
                                        </p:tgtEl>
                                      </p:cBhvr>
                                    </p:animEffect>
                                  </p:childTnLst>
                                </p:cTn>
                              </p:par>
                            </p:childTnLst>
                          </p:cTn>
                        </p:par>
                        <p:par>
                          <p:cTn id="21" fill="hold" nodeType="afterGroup">
                            <p:stCondLst>
                              <p:cond delay="3000"/>
                            </p:stCondLst>
                            <p:childTnLst>
                              <p:par>
                                <p:cTn id="22" presetID="52" presetClass="entr" presetSubtype="0"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Scale>
                                      <p:cBhvr>
                                        <p:cTn id="24"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3" end="3"/>
                                            </p:txEl>
                                          </p:spTgt>
                                        </p:tgtEl>
                                        <p:attrNameLst>
                                          <p:attrName>ppt_x</p:attrName>
                                          <p:attrName>ppt_y</p:attrName>
                                        </p:attrNameLst>
                                      </p:cBhvr>
                                    </p:animMotion>
                                    <p:animEffect transition="in" filter="fade">
                                      <p:cBhvr>
                                        <p:cTn id="26" dur="1000"/>
                                        <p:tgtEl>
                                          <p:spTgt spid="4">
                                            <p:txEl>
                                              <p:pRg st="3" end="3"/>
                                            </p:txEl>
                                          </p:spTgt>
                                        </p:tgtEl>
                                      </p:cBhvr>
                                    </p:animEffect>
                                  </p:childTnLst>
                                </p:cTn>
                              </p:par>
                            </p:childTnLst>
                          </p:cTn>
                        </p:par>
                        <p:par>
                          <p:cTn id="27" fill="hold" nodeType="afterGroup">
                            <p:stCondLst>
                              <p:cond delay="4000"/>
                            </p:stCondLst>
                            <p:childTnLst>
                              <p:par>
                                <p:cTn id="28" presetID="52"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Scale>
                                      <p:cBhvr>
                                        <p:cTn id="30"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xEl>
                                              <p:pRg st="4" end="4"/>
                                            </p:txEl>
                                          </p:spTgt>
                                        </p:tgtEl>
                                        <p:attrNameLst>
                                          <p:attrName>ppt_x</p:attrName>
                                          <p:attrName>ppt_y</p:attrName>
                                        </p:attrNameLst>
                                      </p:cBhvr>
                                    </p:animMotion>
                                    <p:animEffect transition="in" filter="fade">
                                      <p:cBhvr>
                                        <p:cTn id="32" dur="1000"/>
                                        <p:tgtEl>
                                          <p:spTgt spid="4">
                                            <p:txEl>
                                              <p:pRg st="4" end="4"/>
                                            </p:txEl>
                                          </p:spTgt>
                                        </p:tgtEl>
                                      </p:cBhvr>
                                    </p:animEffect>
                                  </p:childTnLst>
                                </p:cTn>
                              </p:par>
                            </p:childTnLst>
                          </p:cTn>
                        </p:par>
                        <p:par>
                          <p:cTn id="33" fill="hold" nodeType="afterGroup">
                            <p:stCondLst>
                              <p:cond delay="5000"/>
                            </p:stCondLst>
                            <p:childTnLst>
                              <p:par>
                                <p:cTn id="34" presetID="52" presetClass="entr" presetSubtype="0" fill="hold" nodeType="afterEffect">
                                  <p:stCondLst>
                                    <p:cond delay="0"/>
                                  </p:stCondLst>
                                  <p:childTnLst>
                                    <p:set>
                                      <p:cBhvr>
                                        <p:cTn id="35" dur="1" fill="hold">
                                          <p:stCondLst>
                                            <p:cond delay="0"/>
                                          </p:stCondLst>
                                        </p:cTn>
                                        <p:tgtEl>
                                          <p:spTgt spid="23554"/>
                                        </p:tgtEl>
                                        <p:attrNameLst>
                                          <p:attrName>style.visibility</p:attrName>
                                        </p:attrNameLst>
                                      </p:cBhvr>
                                      <p:to>
                                        <p:strVal val="visible"/>
                                      </p:to>
                                    </p:set>
                                    <p:animScale>
                                      <p:cBhvr>
                                        <p:cTn id="36"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3554"/>
                                        </p:tgtEl>
                                        <p:attrNameLst>
                                          <p:attrName>ppt_x</p:attrName>
                                          <p:attrName>ppt_y</p:attrName>
                                        </p:attrNameLst>
                                      </p:cBhvr>
                                    </p:animMotion>
                                    <p:animEffect transition="in" filter="fade">
                                      <p:cBhvr>
                                        <p:cTn id="38" dur="1000"/>
                                        <p:tgtEl>
                                          <p:spTgt spid="23554"/>
                                        </p:tgtEl>
                                      </p:cBhvr>
                                    </p:animEffect>
                                  </p:childTnLst>
                                </p:cTn>
                              </p:par>
                            </p:childTnLst>
                          </p:cTn>
                        </p:par>
                        <p:par>
                          <p:cTn id="39" fill="hold" nodeType="afterGroup">
                            <p:stCondLst>
                              <p:cond delay="6000"/>
                            </p:stCondLst>
                            <p:childTnLst>
                              <p:par>
                                <p:cTn id="40" presetID="20" presetClass="entr" presetSubtype="0" fill="hold" nodeType="afterEffect">
                                  <p:stCondLst>
                                    <p:cond delay="0"/>
                                  </p:stCondLst>
                                  <p:childTnLst>
                                    <p:set>
                                      <p:cBhvr>
                                        <p:cTn id="41" dur="1" fill="hold">
                                          <p:stCondLst>
                                            <p:cond delay="0"/>
                                          </p:stCondLst>
                                        </p:cTn>
                                        <p:tgtEl>
                                          <p:spTgt spid="17413"/>
                                        </p:tgtEl>
                                        <p:attrNameLst>
                                          <p:attrName>style.visibility</p:attrName>
                                        </p:attrNameLst>
                                      </p:cBhvr>
                                      <p:to>
                                        <p:strVal val="visible"/>
                                      </p:to>
                                    </p:set>
                                    <p:animEffect transition="in" filter="wedge">
                                      <p:cBhvr>
                                        <p:cTn id="42"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3225</TotalTime>
  <Words>1027</Words>
  <Application>Microsoft Office PowerPoint</Application>
  <PresentationFormat>Экран (4:3)</PresentationFormat>
  <Paragraphs>161</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Презентация PowerPoint</vt:lpstr>
      <vt:lpstr>Презентация PowerPoint</vt:lpstr>
      <vt:lpstr>Нетрадиционные техники  рисования</vt:lpstr>
      <vt:lpstr>Проведение занятий с использованием нетрадиционных техник :</vt:lpstr>
      <vt:lpstr>Презентация PowerPoint</vt:lpstr>
      <vt:lpstr> Рисование ладошкой </vt:lpstr>
      <vt:lpstr>Презентация PowerPoint</vt:lpstr>
      <vt:lpstr>     Рисование пальчиками </vt:lpstr>
      <vt:lpstr>Оттиск поролоном </vt:lpstr>
      <vt:lpstr> Оттиск мятой бумагой </vt:lpstr>
      <vt:lpstr>        Отпечатки листьев  </vt:lpstr>
      <vt:lpstr>Восковые карандаши + акварель </vt:lpstr>
      <vt:lpstr>Презентация PowerPoint</vt:lpstr>
      <vt:lpstr>    Монотипия предметная </vt:lpstr>
      <vt:lpstr>Презентация PowerPoint</vt:lpstr>
      <vt:lpstr> Рисование чаем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Рекомендации педагогам</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ТВОРЧЕСКИХ СПОСОБНОСТЕЙ ДОШКОЛЬНИКОВ НА ЗАНЯТИЯХ НЕТРАДИЦИОННОГО РИСОВАНИЯ Выпускная квалификационная работа</dc:title>
  <dc:creator>Admin</dc:creator>
  <cp:lastModifiedBy>Феникс</cp:lastModifiedBy>
  <cp:revision>297</cp:revision>
  <dcterms:created xsi:type="dcterms:W3CDTF">2011-03-14T14:54:21Z</dcterms:created>
  <dcterms:modified xsi:type="dcterms:W3CDTF">2018-05-20T08:56:26Z</dcterms:modified>
</cp:coreProperties>
</file>