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58" r:id="rId5"/>
    <p:sldId id="268" r:id="rId6"/>
    <p:sldId id="260" r:id="rId7"/>
    <p:sldId id="261" r:id="rId8"/>
    <p:sldId id="269" r:id="rId9"/>
    <p:sldId id="262" r:id="rId10"/>
    <p:sldId id="263" r:id="rId11"/>
    <p:sldId id="264" r:id="rId12"/>
    <p:sldId id="265" r:id="rId13"/>
    <p:sldId id="266" r:id="rId14"/>
    <p:sldId id="267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BE74-72EF-43EA-9508-450ED12AF686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F0EA-66C4-44DC-B6F0-6DACCD44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0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BE74-72EF-43EA-9508-450ED12AF686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F0EA-66C4-44DC-B6F0-6DACCD44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BE74-72EF-43EA-9508-450ED12AF686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F0EA-66C4-44DC-B6F0-6DACCD44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BE74-72EF-43EA-9508-450ED12AF686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F0EA-66C4-44DC-B6F0-6DACCD44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8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BE74-72EF-43EA-9508-450ED12AF686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F0EA-66C4-44DC-B6F0-6DACCD44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BE74-72EF-43EA-9508-450ED12AF686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F0EA-66C4-44DC-B6F0-6DACCD44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BE74-72EF-43EA-9508-450ED12AF686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F0EA-66C4-44DC-B6F0-6DACCD44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85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BE74-72EF-43EA-9508-450ED12AF686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F0EA-66C4-44DC-B6F0-6DACCD44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93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BE74-72EF-43EA-9508-450ED12AF686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F0EA-66C4-44DC-B6F0-6DACCD44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BE74-72EF-43EA-9508-450ED12AF686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F0EA-66C4-44DC-B6F0-6DACCD44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BE74-72EF-43EA-9508-450ED12AF686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F0EA-66C4-44DC-B6F0-6DACCD44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53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2BE74-72EF-43EA-9508-450ED12AF686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DF0EA-66C4-44DC-B6F0-6DACCD44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8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8710" y="309715"/>
            <a:ext cx="11218115" cy="4262285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муниципальное казенное дошкольное образовательное учреждение детский сад общеразвивающего вида «Ленок» поселка Юбилейный </a:t>
            </a:r>
            <a:r>
              <a:rPr lang="ru-RU" sz="1800" dirty="0" err="1"/>
              <a:t>Котельничского</a:t>
            </a:r>
            <a:r>
              <a:rPr lang="ru-RU" sz="1800" dirty="0"/>
              <a:t> района Кировской области /МКДОУ д/с «Ленок» п. </a:t>
            </a:r>
            <a:r>
              <a:rPr lang="ru-RU" sz="1800" dirty="0" smtClean="0"/>
              <a:t>Юбилейный/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dirty="0" smtClean="0">
                <a:solidFill>
                  <a:srgbClr val="7030A0"/>
                </a:solidFill>
              </a:rPr>
              <a:t>«</a:t>
            </a:r>
            <a:r>
              <a:rPr lang="ru-RU" sz="9800" u="sng" dirty="0" smtClean="0">
                <a:solidFill>
                  <a:srgbClr val="7030A0"/>
                </a:solidFill>
              </a:rPr>
              <a:t>Сказка в гостях </a:t>
            </a:r>
            <a:br>
              <a:rPr lang="ru-RU" sz="9800" u="sng" dirty="0" smtClean="0">
                <a:solidFill>
                  <a:srgbClr val="7030A0"/>
                </a:solidFill>
              </a:rPr>
            </a:br>
            <a:r>
              <a:rPr lang="ru-RU" sz="7200" u="sng" dirty="0" smtClean="0">
                <a:solidFill>
                  <a:srgbClr val="7030A0"/>
                </a:solidFill>
              </a:rPr>
              <a:t>у младшей группы </a:t>
            </a:r>
            <a:br>
              <a:rPr lang="ru-RU" sz="7200" u="sng" dirty="0" smtClean="0">
                <a:solidFill>
                  <a:srgbClr val="7030A0"/>
                </a:solidFill>
              </a:rPr>
            </a:br>
            <a:r>
              <a:rPr lang="ru-RU" sz="7200" u="sng" dirty="0" smtClean="0">
                <a:solidFill>
                  <a:srgbClr val="7030A0"/>
                </a:solidFill>
              </a:rPr>
              <a:t>«Колокольчик»</a:t>
            </a:r>
            <a:endParaRPr lang="ru-RU" sz="7200" u="sng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6634" y="4337638"/>
            <a:ext cx="10902926" cy="1655762"/>
          </a:xfrm>
        </p:spPr>
        <p:txBody>
          <a:bodyPr>
            <a:normAutofit fontScale="92500" lnSpcReduction="20000"/>
          </a:bodyPr>
          <a:lstStyle/>
          <a:p>
            <a:pPr algn="r"/>
            <a:endParaRPr lang="ru-RU" sz="2800" dirty="0" smtClean="0"/>
          </a:p>
          <a:p>
            <a:pPr algn="r"/>
            <a:endParaRPr lang="ru-RU" sz="2800" dirty="0"/>
          </a:p>
          <a:p>
            <a:pPr algn="r"/>
            <a:r>
              <a:rPr lang="ru-RU" sz="2800" dirty="0" smtClean="0"/>
              <a:t>Лопатина Татьяна Николаевна,</a:t>
            </a:r>
          </a:p>
          <a:p>
            <a:pPr algn="r"/>
            <a:r>
              <a:rPr lang="ru-RU" sz="2800" dirty="0" smtClean="0"/>
              <a:t>воспитатель</a:t>
            </a:r>
          </a:p>
        </p:txBody>
      </p:sp>
      <p:pic>
        <p:nvPicPr>
          <p:cNvPr id="4" name="Detskie_Pesni_-_spokojnye_melodii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34" y="599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glitter pattern="hexagon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083" y="482902"/>
            <a:ext cx="5265942" cy="40233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Сказка для ребенка – это маленькая жизнь, полная ярких красок, чудес.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47" y="482902"/>
            <a:ext cx="4039644" cy="53861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5" y="2054268"/>
            <a:ext cx="3461881" cy="4615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4"/>
          <a:stretch/>
        </p:blipFill>
        <p:spPr>
          <a:xfrm>
            <a:off x="3280447" y="1528177"/>
            <a:ext cx="4477600" cy="48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9" y="375780"/>
            <a:ext cx="4404725" cy="5872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91" y="2365680"/>
            <a:ext cx="3369240" cy="4492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4098">
            <a:off x="4305100" y="2039063"/>
            <a:ext cx="3369240" cy="44923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02259" y="261863"/>
            <a:ext cx="6644534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Удивляется народ:</a:t>
            </a:r>
          </a:p>
          <a:p>
            <a:pPr marL="0" indent="0">
              <a:buNone/>
            </a:pPr>
            <a:r>
              <a:rPr lang="ru-RU" sz="2800" dirty="0" smtClean="0"/>
              <a:t>Что за чудо- огород</a:t>
            </a:r>
            <a:r>
              <a:rPr lang="en-US" sz="2800" dirty="0" smtClean="0"/>
              <a:t>?</a:t>
            </a:r>
            <a:endParaRPr lang="ru-RU" sz="2800" dirty="0" smtClean="0"/>
          </a:p>
          <a:p>
            <a:pPr marL="0" indent="0">
              <a:buNone/>
            </a:pPr>
            <a:r>
              <a:rPr lang="ru-RU" dirty="0" smtClean="0"/>
              <a:t>Ах, какая красота!</a:t>
            </a:r>
          </a:p>
          <a:p>
            <a:pPr marL="0" indent="0">
              <a:buNone/>
            </a:pPr>
            <a:r>
              <a:rPr lang="ru-RU" sz="2800" dirty="0" smtClean="0"/>
              <a:t>Сказка в гости к нам пришла!!!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5561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627" y="15751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Для чего нужны нам сказки</a:t>
            </a:r>
            <a:r>
              <a:rPr lang="en-US" sz="3200" dirty="0" smtClean="0"/>
              <a:t>?</a:t>
            </a:r>
            <a:endParaRPr lang="en-US" sz="3200" dirty="0"/>
          </a:p>
          <a:p>
            <a:pPr marL="0" indent="0">
              <a:buNone/>
            </a:pPr>
            <a:r>
              <a:rPr lang="ru-RU" sz="3200" dirty="0" smtClean="0"/>
              <a:t>Что в них ищет человек</a:t>
            </a:r>
            <a:r>
              <a:rPr lang="en-US" sz="3200" dirty="0" smtClean="0"/>
              <a:t>?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Может быть добро и ласку!</a:t>
            </a:r>
          </a:p>
          <a:p>
            <a:pPr marL="0" indent="0">
              <a:buNone/>
            </a:pPr>
            <a:r>
              <a:rPr lang="ru-RU" sz="3200" dirty="0" smtClean="0"/>
              <a:t>Может быть вчерашний снег.</a:t>
            </a:r>
          </a:p>
          <a:p>
            <a:pPr marL="0" indent="0">
              <a:buNone/>
            </a:pPr>
            <a:r>
              <a:rPr lang="ru-RU" sz="3200" dirty="0" smtClean="0"/>
              <a:t>В сказке радость побеждает,</a:t>
            </a:r>
          </a:p>
          <a:p>
            <a:pPr marL="0" indent="0">
              <a:buNone/>
            </a:pPr>
            <a:r>
              <a:rPr lang="ru-RU" sz="3200" dirty="0" smtClean="0"/>
              <a:t>Сказка учит нас любить…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4441" r="9401" b="12104"/>
          <a:stretch/>
        </p:blipFill>
        <p:spPr>
          <a:xfrm rot="624719">
            <a:off x="5647655" y="1834941"/>
            <a:ext cx="3632205" cy="47013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5"/>
          <a:stretch/>
        </p:blipFill>
        <p:spPr>
          <a:xfrm>
            <a:off x="8706634" y="0"/>
            <a:ext cx="3485366" cy="395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16280" y="287479"/>
            <a:ext cx="6448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Для развития интереса детей к русским народным сказкам, используем разные виды  театра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24" y="175365"/>
            <a:ext cx="3457184" cy="46095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10767"/>
          <a:stretch/>
        </p:blipFill>
        <p:spPr>
          <a:xfrm>
            <a:off x="4919127" y="3551903"/>
            <a:ext cx="4288989" cy="3093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6" y="1733574"/>
            <a:ext cx="4848878" cy="36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8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40496" y="385132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4000" dirty="0" smtClean="0"/>
              <a:t>Не бойся сказки, бойся лжи. </a:t>
            </a:r>
          </a:p>
          <a:p>
            <a:pPr marL="0" indent="0" algn="r">
              <a:buNone/>
            </a:pPr>
            <a:r>
              <a:rPr lang="ru-RU" sz="4000" dirty="0" smtClean="0"/>
              <a:t>А сказка, сказка не обманет.</a:t>
            </a:r>
          </a:p>
          <a:p>
            <a:pPr marL="0" indent="0" algn="r">
              <a:buNone/>
            </a:pPr>
            <a:r>
              <a:rPr lang="ru-RU" sz="4000" dirty="0" smtClean="0"/>
              <a:t> Ребенку сказку расскажи –</a:t>
            </a:r>
          </a:p>
          <a:p>
            <a:pPr marL="0" indent="0" algn="r">
              <a:buNone/>
            </a:pPr>
            <a:r>
              <a:rPr lang="ru-RU" sz="4000" dirty="0" smtClean="0"/>
              <a:t> На свете правды больше станет.</a:t>
            </a:r>
          </a:p>
          <a:p>
            <a:pPr marL="0" indent="0" algn="r">
              <a:buNone/>
            </a:pPr>
            <a:r>
              <a:rPr lang="ru-RU" dirty="0" smtClean="0"/>
              <a:t>В. Берестов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7" t="13171" b="15915"/>
          <a:stretch/>
        </p:blipFill>
        <p:spPr>
          <a:xfrm>
            <a:off x="7492180" y="3549769"/>
            <a:ext cx="4513007" cy="3204991"/>
          </a:xfrm>
          <a:prstGeom prst="rect">
            <a:avLst/>
          </a:prstGeom>
        </p:spPr>
      </p:pic>
      <p:pic>
        <p:nvPicPr>
          <p:cNvPr id="1026" name="Picture 2" descr="https://static.my-shop.ru/product/f2/255/25440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30" y="3074008"/>
            <a:ext cx="7089731" cy="368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56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airplane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1" b="3656"/>
          <a:stretch/>
        </p:blipFill>
        <p:spPr>
          <a:xfrm>
            <a:off x="1524000" y="1327354"/>
            <a:ext cx="9144000" cy="514718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5974"/>
            <a:ext cx="10515600" cy="5940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dirty="0" smtClean="0"/>
              <a:t>     </a:t>
            </a:r>
            <a:r>
              <a:rPr lang="ru-RU" sz="7200" dirty="0" smtClean="0">
                <a:solidFill>
                  <a:srgbClr val="00B050"/>
                </a:solidFill>
              </a:rPr>
              <a:t>Спасибо за </a:t>
            </a:r>
            <a:r>
              <a:rPr lang="ru-RU" sz="7200" dirty="0" smtClean="0">
                <a:solidFill>
                  <a:srgbClr val="00B050"/>
                </a:solidFill>
              </a:rPr>
              <a:t>внимание!</a:t>
            </a:r>
          </a:p>
          <a:p>
            <a:pPr marL="0" indent="0">
              <a:buNone/>
            </a:pPr>
            <a:r>
              <a:rPr lang="ru-RU" sz="3200" dirty="0" smtClean="0"/>
              <a:t>          Автор: Лопатина Татьяна Николаевна, воспитатель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12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14:window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b="1" dirty="0" smtClean="0">
                <a:solidFill>
                  <a:srgbClr val="002060"/>
                </a:solidFill>
              </a:rPr>
              <a:t>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395" y="1737360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/>
              <a:t>Создание </a:t>
            </a:r>
            <a:r>
              <a:rPr lang="ru-RU" sz="2400" dirty="0"/>
              <a:t>условий для знакомства со сказками и их активного использования в деятельности детей младшего дошкольного </a:t>
            </a:r>
            <a:r>
              <a:rPr lang="ru-RU" sz="2400" dirty="0" smtClean="0"/>
              <a:t>возраста</a:t>
            </a:r>
            <a:r>
              <a:rPr lang="ru-RU" sz="2400" dirty="0"/>
              <a:t>;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/>
              <a:t>Способствовать развитию умения общаться со сверстниками в детском коллективе;</a:t>
            </a:r>
          </a:p>
          <a:p>
            <a:pPr marL="0" indent="0">
              <a:buNone/>
            </a:pPr>
            <a:r>
              <a:rPr lang="ru-RU" sz="2400" b="1" u="sng" dirty="0">
                <a:latin typeface="+mj-lt"/>
              </a:rPr>
              <a:t> </a:t>
            </a:r>
            <a:r>
              <a:rPr lang="ru-RU" sz="2400" b="1" u="sng" dirty="0" smtClean="0">
                <a:latin typeface="+mj-lt"/>
              </a:rPr>
              <a:t>   </a:t>
            </a:r>
            <a:r>
              <a:rPr lang="ru-RU" sz="4400" b="1" u="sng" dirty="0" smtClean="0">
                <a:solidFill>
                  <a:srgbClr val="002060"/>
                </a:solidFill>
                <a:latin typeface="+mj-lt"/>
              </a:rPr>
              <a:t>Задачи</a:t>
            </a:r>
            <a:r>
              <a:rPr lang="ru-RU" sz="4400" b="1" u="sng" dirty="0" smtClean="0">
                <a:solidFill>
                  <a:srgbClr val="002060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/>
              <a:t> Обогащать и расширять словарный запас детей;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/>
              <a:t> Развивать образное мышление, фантазию, творческие способности;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/>
              <a:t>Закреплять и систематизировать знания детей о сказках.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4262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3000">
        <p:dissolve/>
      </p:transition>
    </mc:Choice>
    <mc:Fallback xmlns="">
      <p:transition spd="slow" advClick="0" advTm="1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2435" y="1845734"/>
            <a:ext cx="6851510" cy="4023360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«Через сказку, фантазию, игру, через неповторимое детское творчество – верная дорога к сердцу ребенка. Сказка, фантазия – это ключик, с помощью которого можно открыть эти истоки, и они забьют животворными ключами»</a:t>
            </a:r>
          </a:p>
          <a:p>
            <a:pPr algn="r"/>
            <a:r>
              <a:rPr lang="ru-RU" sz="2800" dirty="0" smtClean="0"/>
              <a:t>В. Сухомлинский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65" y="513567"/>
            <a:ext cx="4317270" cy="57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0">
        <p14:honeycomb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6074"/>
            <a:ext cx="7114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Пополнение предметно-пространственной среды 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9223" r="13194" b="15307"/>
          <a:stretch/>
        </p:blipFill>
        <p:spPr>
          <a:xfrm rot="911181">
            <a:off x="8470963" y="2238765"/>
            <a:ext cx="3508899" cy="3812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4" y="3042604"/>
            <a:ext cx="4434213" cy="3325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t="27258" r="224" b="16088"/>
          <a:stretch/>
        </p:blipFill>
        <p:spPr>
          <a:xfrm>
            <a:off x="8158618" y="137786"/>
            <a:ext cx="3757807" cy="283863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5400000">
            <a:off x="3916186" y="2602569"/>
            <a:ext cx="4979324" cy="3732415"/>
          </a:xfrm>
        </p:spPr>
      </p:pic>
    </p:spTree>
    <p:extLst>
      <p:ext uri="{BB962C8B-B14F-4D97-AF65-F5344CB8AC3E}">
        <p14:creationId xmlns:p14="http://schemas.microsoft.com/office/powerpoint/2010/main" val="27855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7000">
        <p14:glitter pattern="hexagon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5"/>
          <a:stretch/>
        </p:blipFill>
        <p:spPr>
          <a:xfrm>
            <a:off x="8316516" y="0"/>
            <a:ext cx="3875484" cy="4107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58" y="3016251"/>
            <a:ext cx="4434214" cy="332566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82"/>
            <a:ext cx="3595109" cy="479347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29" y="117285"/>
            <a:ext cx="4584583" cy="34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16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 r="6544" b="18721"/>
          <a:stretch/>
        </p:blipFill>
        <p:spPr>
          <a:xfrm rot="20159741">
            <a:off x="6321768" y="1069122"/>
            <a:ext cx="5045435" cy="45753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091" r="1212" b="20000"/>
          <a:stretch/>
        </p:blipFill>
        <p:spPr>
          <a:xfrm rot="898081">
            <a:off x="561407" y="1733730"/>
            <a:ext cx="5416711" cy="437988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517208">
            <a:off x="1097280" y="1845734"/>
            <a:ext cx="4840057" cy="402336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66447" y="240716"/>
            <a:ext cx="5713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Работа с родителями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7000">
        <p14:honeycomb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288666" y="191472"/>
            <a:ext cx="350128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7"/>
            <a:r>
              <a:rPr lang="ru-RU" sz="2600" dirty="0" smtClean="0"/>
              <a:t>.</a:t>
            </a:r>
            <a:endParaRPr lang="ru-RU" sz="2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01928" y="5384816"/>
            <a:ext cx="48817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Играем в сказку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0"/>
          <a:stretch/>
        </p:blipFill>
        <p:spPr>
          <a:xfrm>
            <a:off x="3316825" y="0"/>
            <a:ext cx="4834785" cy="50971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6999">
            <a:off x="299659" y="1380853"/>
            <a:ext cx="3388516" cy="451802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641">
            <a:off x="8174463" y="553498"/>
            <a:ext cx="3576696" cy="4768929"/>
          </a:xfrm>
        </p:spPr>
      </p:pic>
    </p:spTree>
    <p:extLst>
      <p:ext uri="{BB962C8B-B14F-4D97-AF65-F5344CB8AC3E}">
        <p14:creationId xmlns:p14="http://schemas.microsoft.com/office/powerpoint/2010/main" val="33703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" y="125260"/>
            <a:ext cx="3710836" cy="49477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266" y="1064712"/>
            <a:ext cx="4344966" cy="57932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67" y="588723"/>
            <a:ext cx="3945699" cy="526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8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6920" y="4484318"/>
            <a:ext cx="5418759" cy="1816274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/>
              <a:t>Сказка помогает ребенку раскрывать мир чувств, переживаний, различных эмоциональных состояний.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56" y="413358"/>
            <a:ext cx="4701958" cy="6269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88" y="0"/>
            <a:ext cx="3081403" cy="41085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7"/>
          <a:stretch/>
        </p:blipFill>
        <p:spPr>
          <a:xfrm rot="988405">
            <a:off x="8257537" y="410817"/>
            <a:ext cx="3457184" cy="38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280</Words>
  <Application>Microsoft Office PowerPoint</Application>
  <PresentationFormat>Широкоэкранный</PresentationFormat>
  <Paragraphs>39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Тема Office</vt:lpstr>
      <vt:lpstr>муниципальное казенное дошкольное образовательное учреждение детский сад общеразвивающего вида «Ленок» поселка Юбилейный Котельничского района Кировской области /МКДОУ д/с «Ленок» п. Юбилейный/  «Сказка в гостях  у младшей группы  «Колокольчик»</vt:lpstr>
      <vt:lpstr>Цель: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сказки как средство развития речи детей дошкольного возраста.</dc:title>
  <dc:creator>Dom</dc:creator>
  <cp:lastModifiedBy>User</cp:lastModifiedBy>
  <cp:revision>34</cp:revision>
  <dcterms:created xsi:type="dcterms:W3CDTF">2021-03-28T14:14:00Z</dcterms:created>
  <dcterms:modified xsi:type="dcterms:W3CDTF">2021-04-16T07:56:37Z</dcterms:modified>
</cp:coreProperties>
</file>