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  <p:sldId id="318" r:id="rId3"/>
    <p:sldId id="302" r:id="rId4"/>
    <p:sldId id="292" r:id="rId5"/>
    <p:sldId id="304" r:id="rId6"/>
    <p:sldId id="305" r:id="rId7"/>
    <p:sldId id="306" r:id="rId8"/>
    <p:sldId id="280" r:id="rId9"/>
    <p:sldId id="281" r:id="rId10"/>
    <p:sldId id="282" r:id="rId11"/>
    <p:sldId id="283" r:id="rId12"/>
    <p:sldId id="284" r:id="rId13"/>
    <p:sldId id="285" r:id="rId14"/>
    <p:sldId id="307" r:id="rId15"/>
    <p:sldId id="317" r:id="rId16"/>
    <p:sldId id="308" r:id="rId17"/>
    <p:sldId id="309" r:id="rId18"/>
    <p:sldId id="310" r:id="rId19"/>
    <p:sldId id="271" r:id="rId20"/>
    <p:sldId id="273" r:id="rId21"/>
    <p:sldId id="298" r:id="rId22"/>
    <p:sldId id="313" r:id="rId23"/>
    <p:sldId id="300" r:id="rId24"/>
    <p:sldId id="269" r:id="rId25"/>
    <p:sldId id="274" r:id="rId26"/>
    <p:sldId id="314" r:id="rId27"/>
    <p:sldId id="316" r:id="rId28"/>
    <p:sldId id="289" r:id="rId29"/>
    <p:sldId id="290" r:id="rId30"/>
    <p:sldId id="312" r:id="rId31"/>
    <p:sldId id="296" r:id="rId32"/>
    <p:sldId id="311" r:id="rId33"/>
    <p:sldId id="315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265-70F1-41CB-AE67-DA6031C8EBE9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FA69-3DEC-490B-A7B5-AC858E109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1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265-70F1-41CB-AE67-DA6031C8EBE9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FA69-3DEC-490B-A7B5-AC858E109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0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265-70F1-41CB-AE67-DA6031C8EBE9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FA69-3DEC-490B-A7B5-AC858E109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054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DC2F0-C29B-45DE-9B09-1E81C21CC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2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265-70F1-41CB-AE67-DA6031C8EBE9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FA69-3DEC-490B-A7B5-AC858E109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7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265-70F1-41CB-AE67-DA6031C8EBE9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FA69-3DEC-490B-A7B5-AC858E109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5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265-70F1-41CB-AE67-DA6031C8EBE9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FA69-3DEC-490B-A7B5-AC858E109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3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265-70F1-41CB-AE67-DA6031C8EBE9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FA69-3DEC-490B-A7B5-AC858E109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4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265-70F1-41CB-AE67-DA6031C8EBE9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FA69-3DEC-490B-A7B5-AC858E109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5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265-70F1-41CB-AE67-DA6031C8EBE9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FA69-3DEC-490B-A7B5-AC858E109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265-70F1-41CB-AE67-DA6031C8EBE9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FA69-3DEC-490B-A7B5-AC858E109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9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265-70F1-41CB-AE67-DA6031C8EBE9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FA69-3DEC-490B-A7B5-AC858E109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1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11265-70F1-41CB-AE67-DA6031C8EBE9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FA69-3DEC-490B-A7B5-AC858E109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0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hool-box.ru/images/stories/shablony_prezentaziy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463"/>
            <a:ext cx="9145588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2565400"/>
            <a:ext cx="25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i="1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077" name="Прямоугольник 1"/>
          <p:cNvSpPr>
            <a:spLocks noChangeArrowheads="1"/>
          </p:cNvSpPr>
          <p:nvPr/>
        </p:nvSpPr>
        <p:spPr bwMode="auto">
          <a:xfrm>
            <a:off x="425450" y="2349500"/>
            <a:ext cx="7993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FF"/>
                </a:solidFill>
              </a:rPr>
              <a:t>Четырёхугольники</a:t>
            </a:r>
            <a:endParaRPr lang="ru-RU" sz="54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3553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Лента лицом вниз 10"/>
          <p:cNvSpPr/>
          <p:nvPr/>
        </p:nvSpPr>
        <p:spPr>
          <a:xfrm>
            <a:off x="2417763" y="3357562"/>
            <a:ext cx="3876675" cy="71438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smtClean="0"/>
              <a:t>проверка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2275" y="1500174"/>
            <a:ext cx="5327650" cy="1785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Квадрат –это четырехугольник, в котором диагонали взаимно перпендикулярны и точкой пересечения делятся пополам.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46263" y="4244975"/>
            <a:ext cx="5327650" cy="210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нет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3175" y="214290"/>
            <a:ext cx="371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Верно ли, что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8466170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Лента лицом вниз 10"/>
          <p:cNvSpPr/>
          <p:nvPr/>
        </p:nvSpPr>
        <p:spPr>
          <a:xfrm>
            <a:off x="2417763" y="3357562"/>
            <a:ext cx="3876675" cy="78581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/>
              <a:t>проверка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4480" y="1142984"/>
            <a:ext cx="5327650" cy="210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Прямоугольник – это четырехугольник, в котором два угла прямые и две стороны равны.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46263" y="4244975"/>
            <a:ext cx="5327650" cy="210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нет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71737" y="142852"/>
            <a:ext cx="4857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Верно ли, что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8885524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Лента лицом вниз 10"/>
          <p:cNvSpPr/>
          <p:nvPr/>
        </p:nvSpPr>
        <p:spPr>
          <a:xfrm>
            <a:off x="2417763" y="3500438"/>
            <a:ext cx="3876675" cy="64294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/>
              <a:t>проверка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2275" y="1571612"/>
            <a:ext cx="5327650" cy="1714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Ромб – это четырехугольник, в котором диагонали взаимно перпендикулярны и точкой пересечения делятся пополам.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46263" y="4244975"/>
            <a:ext cx="5327650" cy="210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да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357166"/>
            <a:ext cx="50006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Верно ли, что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7419000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Лента лицом вниз 10"/>
          <p:cNvSpPr/>
          <p:nvPr/>
        </p:nvSpPr>
        <p:spPr>
          <a:xfrm>
            <a:off x="2417763" y="3357562"/>
            <a:ext cx="3876675" cy="71438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/>
              <a:t>проверка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2275" y="1214422"/>
            <a:ext cx="5327650" cy="18573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Квадрат – это параллелограмм, у которого все углы прямые.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46263" y="4244975"/>
            <a:ext cx="5327650" cy="210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нет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357166"/>
            <a:ext cx="54292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Верно ли, что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816128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57166"/>
            <a:ext cx="7772400" cy="585791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15200" b="1" dirty="0" smtClean="0">
                <a:solidFill>
                  <a:schemeClr val="accent5"/>
                </a:solidFill>
              </a:rPr>
              <a:t>Ответы к тесту:                                                                                                                                                                           </a:t>
            </a:r>
            <a:r>
              <a:rPr lang="ru-RU" sz="9600" u="sng" dirty="0" smtClean="0">
                <a:solidFill>
                  <a:schemeClr val="tx1"/>
                </a:solidFill>
              </a:rPr>
              <a:t>Вариант 1:     </a:t>
            </a:r>
          </a:p>
          <a:p>
            <a:pPr algn="ctr"/>
            <a:r>
              <a:rPr lang="ru-RU" sz="10900" b="1" i="1" dirty="0" smtClean="0">
                <a:solidFill>
                  <a:schemeClr val="tx1"/>
                </a:solidFill>
              </a:rPr>
              <a:t>1-в); 2-г);  3-б);  4-б)</a:t>
            </a:r>
            <a:endParaRPr lang="ru-RU" sz="10900" b="1" dirty="0" smtClean="0">
              <a:solidFill>
                <a:schemeClr val="tx1"/>
              </a:solidFill>
            </a:endParaRPr>
          </a:p>
          <a:p>
            <a:endParaRPr lang="ru-RU" sz="44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9600" u="sng" dirty="0" smtClean="0">
                <a:solidFill>
                  <a:schemeClr val="tx1"/>
                </a:solidFill>
              </a:rPr>
              <a:t>Вариант 2:  </a:t>
            </a:r>
          </a:p>
          <a:p>
            <a:pPr algn="ctr"/>
            <a:r>
              <a:rPr lang="ru-RU" sz="9300" i="1" dirty="0" smtClean="0">
                <a:solidFill>
                  <a:schemeClr val="tx1"/>
                </a:solidFill>
              </a:rPr>
              <a:t> </a:t>
            </a:r>
            <a:r>
              <a:rPr lang="ru-RU" sz="10900" b="1" dirty="0" smtClean="0">
                <a:solidFill>
                  <a:schemeClr val="tx1"/>
                </a:solidFill>
              </a:rPr>
              <a:t>1-в);  2-а);  3-а);  4-в)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Критерии оценивания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0 </a:t>
            </a:r>
            <a:r>
              <a:rPr lang="ru-RU" sz="5400" dirty="0" smtClean="0"/>
              <a:t>ошибок – оценка </a:t>
            </a:r>
            <a:r>
              <a:rPr lang="ru-RU" sz="5400" dirty="0" smtClean="0">
                <a:solidFill>
                  <a:srgbClr val="FF0000"/>
                </a:solidFill>
              </a:rPr>
              <a:t>«5»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1</a:t>
            </a:r>
            <a:r>
              <a:rPr lang="ru-RU" sz="5400" dirty="0" smtClean="0"/>
              <a:t> ошибка - оценка </a:t>
            </a:r>
            <a:r>
              <a:rPr lang="ru-RU" sz="5400" dirty="0" smtClean="0">
                <a:solidFill>
                  <a:srgbClr val="FF0000"/>
                </a:solidFill>
              </a:rPr>
              <a:t>«4»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2</a:t>
            </a:r>
            <a:r>
              <a:rPr lang="ru-RU" sz="5400" dirty="0" smtClean="0"/>
              <a:t> ошибки - оценка </a:t>
            </a:r>
            <a:r>
              <a:rPr lang="ru-RU" sz="5400" dirty="0" smtClean="0">
                <a:solidFill>
                  <a:srgbClr val="FF0000"/>
                </a:solidFill>
              </a:rPr>
              <a:t>«3»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3-4 </a:t>
            </a:r>
            <a:r>
              <a:rPr lang="ru-RU" sz="5400" dirty="0" smtClean="0"/>
              <a:t>ошибки - оценка </a:t>
            </a:r>
            <a:r>
              <a:rPr lang="ru-RU" sz="5400" dirty="0" smtClean="0">
                <a:solidFill>
                  <a:srgbClr val="FF0000"/>
                </a:solidFill>
              </a:rPr>
              <a:t>«2»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9768"/>
          </a:xfrm>
        </p:spPr>
        <p:txBody>
          <a:bodyPr/>
          <a:lstStyle/>
          <a:p>
            <a:r>
              <a:rPr lang="tt-RU" dirty="0" smtClean="0"/>
              <a:t>Задача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/>
              </a:rPr>
              <a:t>Дано:  </a:t>
            </a:r>
            <a:r>
              <a:rPr lang="ru-RU" dirty="0">
                <a:effectLst/>
              </a:rPr>
              <a:t>ABCD – параллелограмм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Найт</a:t>
            </a:r>
            <a:r>
              <a:rPr lang="ru-RU" dirty="0">
                <a:effectLst/>
              </a:rPr>
              <a:t>и</a:t>
            </a:r>
            <a:r>
              <a:rPr lang="ru-RU" dirty="0" smtClean="0">
                <a:effectLst/>
              </a:rPr>
              <a:t>:  Углы параллелограмма</a:t>
            </a:r>
            <a:endParaRPr lang="ru-RU" dirty="0">
              <a:effectLst/>
            </a:endParaRPr>
          </a:p>
          <a:p>
            <a:pPr marL="0" indent="0">
              <a:buNone/>
            </a:pPr>
            <a:endParaRPr lang="ru-RU" dirty="0">
              <a:effectLst/>
              <a:hlinkClick r:id="rId2" action="ppaction://hlinksldjump"/>
            </a:endParaRPr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2131708" y="2468454"/>
            <a:ext cx="5786478" cy="3932479"/>
            <a:chOff x="500034" y="857232"/>
            <a:chExt cx="5786478" cy="3932479"/>
          </a:xfrm>
        </p:grpSpPr>
        <p:sp>
          <p:nvSpPr>
            <p:cNvPr id="5" name="Параллелограмм 4"/>
            <p:cNvSpPr/>
            <p:nvPr/>
          </p:nvSpPr>
          <p:spPr>
            <a:xfrm rot="20682910">
              <a:off x="577493" y="1701026"/>
              <a:ext cx="5643602" cy="2428892"/>
            </a:xfrm>
            <a:prstGeom prst="parallelogram">
              <a:avLst>
                <a:gd name="adj" fmla="val 72855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38100"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000100" y="1000108"/>
              <a:ext cx="4786346" cy="378621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Дуга 6"/>
            <p:cNvSpPr/>
            <p:nvPr/>
          </p:nvSpPr>
          <p:spPr>
            <a:xfrm rot="11211949">
              <a:off x="4194749" y="1051484"/>
              <a:ext cx="914400" cy="914400"/>
            </a:xfrm>
            <a:prstGeom prst="arc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Дуга 7"/>
            <p:cNvSpPr/>
            <p:nvPr/>
          </p:nvSpPr>
          <p:spPr>
            <a:xfrm rot="20845559">
              <a:off x="1068856" y="3862657"/>
              <a:ext cx="781572" cy="717763"/>
            </a:xfrm>
            <a:prstGeom prst="arc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Дуга 8"/>
            <p:cNvSpPr/>
            <p:nvPr/>
          </p:nvSpPr>
          <p:spPr>
            <a:xfrm rot="20570807">
              <a:off x="1117983" y="3677636"/>
              <a:ext cx="857256" cy="928694"/>
            </a:xfrm>
            <a:prstGeom prst="arc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71604" y="3143248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en-US" sz="36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°</a:t>
              </a:r>
              <a:endPara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1387509">
              <a:off x="3578914" y="1590801"/>
              <a:ext cx="1062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°</a:t>
              </a:r>
              <a:endPara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57752" y="3500438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57884" y="857232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71604" y="1500174"/>
              <a:ext cx="3905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034" y="4143380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9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03784"/>
          </a:xfrm>
        </p:spPr>
        <p:txBody>
          <a:bodyPr/>
          <a:lstStyle/>
          <a:p>
            <a:r>
              <a:rPr lang="ru-RU" dirty="0" smtClean="0"/>
              <a:t>Задача</a:t>
            </a:r>
            <a:r>
              <a:rPr lang="tt-RU" dirty="0" smtClean="0"/>
              <a:t> №2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5192"/>
          </a:xfrm>
        </p:spPr>
        <p:txBody>
          <a:bodyPr/>
          <a:lstStyle/>
          <a:p>
            <a:pPr marL="0" indent="0">
              <a:buNone/>
            </a:pPr>
            <a:r>
              <a:rPr lang="tt-RU" dirty="0" smtClean="0"/>
              <a:t>Дано:  АВСМ – трапе</a:t>
            </a:r>
            <a:r>
              <a:rPr lang="ru-RU" dirty="0" smtClean="0"/>
              <a:t>ц</a:t>
            </a:r>
            <a:r>
              <a:rPr lang="tt-RU" dirty="0" smtClean="0"/>
              <a:t>ия,  АМ=7см</a:t>
            </a:r>
          </a:p>
          <a:p>
            <a:pPr marL="0" indent="0">
              <a:buNone/>
            </a:pPr>
            <a:r>
              <a:rPr lang="tt-RU" dirty="0" smtClean="0"/>
              <a:t>Найти: СМ-?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19" y="2780928"/>
            <a:ext cx="5889625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03784"/>
          </a:xfrm>
        </p:spPr>
        <p:txBody>
          <a:bodyPr/>
          <a:lstStyle/>
          <a:p>
            <a:r>
              <a:rPr lang="ru-RU" dirty="0" smtClean="0"/>
              <a:t>Задача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11216"/>
          </a:xfrm>
        </p:spPr>
        <p:txBody>
          <a:bodyPr/>
          <a:lstStyle/>
          <a:p>
            <a:pPr marL="0" indent="0">
              <a:buNone/>
            </a:pPr>
            <a:r>
              <a:rPr lang="tt-RU" dirty="0" smtClean="0"/>
              <a:t>Дано:  </a:t>
            </a:r>
            <a:r>
              <a:rPr lang="en-US" dirty="0" smtClean="0"/>
              <a:t>ABCD - </a:t>
            </a:r>
            <a:r>
              <a:rPr lang="ru-RU" dirty="0" smtClean="0"/>
              <a:t>ромб</a:t>
            </a:r>
            <a:endParaRPr lang="tt-RU" dirty="0" smtClean="0"/>
          </a:p>
          <a:p>
            <a:pPr marL="0" indent="0">
              <a:buNone/>
            </a:pPr>
            <a:r>
              <a:rPr lang="tt-RU" dirty="0" smtClean="0"/>
              <a:t>Найти: &lt;</a:t>
            </a:r>
            <a:r>
              <a:rPr lang="en-US" dirty="0" smtClean="0"/>
              <a:t>ABC</a:t>
            </a:r>
            <a:r>
              <a:rPr lang="ru-RU" dirty="0" smtClean="0"/>
              <a:t> - ?</a:t>
            </a:r>
            <a:endParaRPr lang="tt-RU" dirty="0" smtClean="0"/>
          </a:p>
          <a:p>
            <a:pPr marL="0" indent="0">
              <a:buNone/>
            </a:pPr>
            <a:r>
              <a:rPr lang="tt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4029075" cy="56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7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№4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Решение задач ОГЭ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9928" y="1340768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Задание 16. </a:t>
            </a:r>
          </a:p>
          <a:p>
            <a:r>
              <a:rPr lang="ru-RU" sz="2800" b="1" dirty="0" smtClean="0"/>
              <a:t>Диагональ</a:t>
            </a:r>
            <a:r>
              <a:rPr lang="ru-RU" sz="2800" b="1" dirty="0"/>
              <a:t> </a:t>
            </a:r>
            <a:r>
              <a:rPr lang="ru-RU" sz="2800" b="1" i="1" dirty="0"/>
              <a:t>BD</a:t>
            </a:r>
            <a:r>
              <a:rPr lang="ru-RU" sz="2800" b="1" dirty="0"/>
              <a:t> </a:t>
            </a:r>
            <a:r>
              <a:rPr lang="ru-RU" sz="2400" b="1" dirty="0" smtClean="0"/>
              <a:t>параллелограмма</a:t>
            </a:r>
            <a:r>
              <a:rPr lang="ru-RU" sz="2800" b="1" dirty="0"/>
              <a:t> </a:t>
            </a:r>
            <a:r>
              <a:rPr lang="ru-RU" sz="2800" b="1" i="1" dirty="0"/>
              <a:t>ABCD</a:t>
            </a:r>
            <a:r>
              <a:rPr lang="ru-RU" sz="2800" b="1" dirty="0"/>
              <a:t> </a:t>
            </a:r>
            <a:r>
              <a:rPr lang="ru-RU" sz="2800" b="1" dirty="0" smtClean="0"/>
              <a:t>образует </a:t>
            </a:r>
            <a:r>
              <a:rPr lang="ru-RU" sz="2800" b="1" dirty="0"/>
              <a:t>с его </a:t>
            </a:r>
            <a:r>
              <a:rPr lang="ru-RU" sz="2800" b="1" dirty="0" smtClean="0"/>
              <a:t>сторонами </a:t>
            </a:r>
            <a:r>
              <a:rPr lang="ru-RU" sz="2800" b="1" dirty="0"/>
              <a:t>углы, </a:t>
            </a:r>
            <a:r>
              <a:rPr lang="ru-RU" sz="2800" b="1" dirty="0" smtClean="0"/>
              <a:t>равные </a:t>
            </a:r>
            <a:r>
              <a:rPr lang="ru-RU" sz="2800" b="1" dirty="0"/>
              <a:t>65° и 50°. </a:t>
            </a:r>
            <a:r>
              <a:rPr lang="ru-RU" sz="2800" b="1" dirty="0" smtClean="0"/>
              <a:t>Найдите меньший </a:t>
            </a:r>
            <a:r>
              <a:rPr lang="ru-RU" sz="2800" b="1" dirty="0"/>
              <a:t>угол параллелограмма.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4615770" cy="250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7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04" y="928670"/>
            <a:ext cx="83082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№5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Решение задач ОГЭ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9928" y="134076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Задание 16.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66497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Найдите </a:t>
            </a:r>
            <a:r>
              <a:rPr lang="ru-RU" sz="2800" b="1" dirty="0" smtClean="0"/>
              <a:t>величину острого </a:t>
            </a:r>
            <a:r>
              <a:rPr lang="ru-RU" sz="2800" b="1" dirty="0"/>
              <a:t>угла </a:t>
            </a:r>
            <a:r>
              <a:rPr lang="ru-RU" sz="2800" b="1" dirty="0" smtClean="0"/>
              <a:t>параллелограмма</a:t>
            </a:r>
            <a:r>
              <a:rPr lang="ru-RU" sz="2800" b="1" dirty="0"/>
              <a:t> </a:t>
            </a:r>
            <a:r>
              <a:rPr lang="ru-RU" sz="2800" b="1" i="1" dirty="0"/>
              <a:t>ABCD</a:t>
            </a:r>
            <a:r>
              <a:rPr lang="ru-RU" sz="2800" b="1" dirty="0"/>
              <a:t>, если </a:t>
            </a:r>
            <a:r>
              <a:rPr lang="ru-RU" sz="2800" b="1" dirty="0" smtClean="0"/>
              <a:t>биссектриса </a:t>
            </a:r>
            <a:r>
              <a:rPr lang="ru-RU" sz="2800" b="1" dirty="0"/>
              <a:t>угла </a:t>
            </a:r>
            <a:r>
              <a:rPr lang="ru-RU" sz="2800" b="1" i="1" dirty="0"/>
              <a:t>A</a:t>
            </a:r>
            <a:r>
              <a:rPr lang="ru-RU" sz="2800" b="1" dirty="0"/>
              <a:t> </a:t>
            </a:r>
            <a:r>
              <a:rPr lang="ru-RU" sz="2800" b="1" dirty="0" smtClean="0"/>
              <a:t>образует </a:t>
            </a:r>
            <a:r>
              <a:rPr lang="ru-RU" sz="2800" b="1" dirty="0"/>
              <a:t>со </a:t>
            </a:r>
            <a:r>
              <a:rPr lang="ru-RU" sz="2800" b="1" dirty="0" smtClean="0"/>
              <a:t>стороной</a:t>
            </a:r>
            <a:r>
              <a:rPr lang="ru-RU" sz="2800" b="1" dirty="0"/>
              <a:t> </a:t>
            </a:r>
            <a:r>
              <a:rPr lang="ru-RU" sz="2800" b="1" i="1" dirty="0"/>
              <a:t>BC</a:t>
            </a:r>
            <a:r>
              <a:rPr lang="ru-RU" sz="2800" b="1" dirty="0"/>
              <a:t> угол, </a:t>
            </a:r>
            <a:r>
              <a:rPr lang="ru-RU" sz="2800" b="1" dirty="0" smtClean="0"/>
              <a:t>равный </a:t>
            </a:r>
            <a:r>
              <a:rPr lang="ru-RU" sz="2800" b="1" dirty="0"/>
              <a:t>15°. Ответ дайте в градусах.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01008"/>
            <a:ext cx="4540324" cy="280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64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942" y="-72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№6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Решение </a:t>
            </a:r>
            <a:r>
              <a:rPr lang="ru-RU" b="1" dirty="0">
                <a:solidFill>
                  <a:srgbClr val="FF0000"/>
                </a:solidFill>
              </a:rPr>
              <a:t>задач ОГЭ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Найдите угол </a:t>
            </a:r>
            <a:r>
              <a:rPr lang="ru-RU" sz="2800" b="1" i="1" dirty="0"/>
              <a:t>АDС</a:t>
            </a:r>
            <a:r>
              <a:rPr lang="ru-RU" sz="2800" b="1" dirty="0"/>
              <a:t> </a:t>
            </a:r>
            <a:r>
              <a:rPr lang="ru-RU" sz="2800" b="1" dirty="0" smtClean="0"/>
              <a:t>равнобедренной трапеции</a:t>
            </a:r>
            <a:r>
              <a:rPr lang="ru-RU" sz="2800" b="1" dirty="0"/>
              <a:t> </a:t>
            </a:r>
            <a:r>
              <a:rPr lang="ru-RU" sz="2800" b="1" i="1" dirty="0"/>
              <a:t>ABCD</a:t>
            </a:r>
            <a:r>
              <a:rPr lang="ru-RU" sz="2800" b="1" dirty="0"/>
              <a:t>, если </a:t>
            </a:r>
            <a:r>
              <a:rPr lang="ru-RU" sz="2800" b="1" dirty="0" smtClean="0"/>
              <a:t>диагональ</a:t>
            </a:r>
            <a:r>
              <a:rPr lang="ru-RU" sz="2800" b="1" dirty="0"/>
              <a:t> </a:t>
            </a:r>
            <a:r>
              <a:rPr lang="ru-RU" sz="2800" b="1" i="1" dirty="0"/>
              <a:t>АС</a:t>
            </a:r>
            <a:r>
              <a:rPr lang="ru-RU" sz="2800" b="1" dirty="0"/>
              <a:t> </a:t>
            </a:r>
            <a:r>
              <a:rPr lang="ru-RU" sz="2800" b="1" dirty="0" smtClean="0"/>
              <a:t>образует </a:t>
            </a:r>
            <a:r>
              <a:rPr lang="ru-RU" sz="2800" b="1" dirty="0"/>
              <a:t>с </a:t>
            </a:r>
            <a:r>
              <a:rPr lang="ru-RU" sz="2800" b="1" dirty="0" smtClean="0"/>
              <a:t>основанием</a:t>
            </a:r>
            <a:r>
              <a:rPr lang="ru-RU" sz="2800" b="1" dirty="0"/>
              <a:t> </a:t>
            </a:r>
            <a:r>
              <a:rPr lang="ru-RU" sz="2800" b="1" i="1" dirty="0"/>
              <a:t>ВС</a:t>
            </a:r>
            <a:r>
              <a:rPr lang="ru-RU" sz="2800" b="1" dirty="0"/>
              <a:t> и </a:t>
            </a:r>
            <a:r>
              <a:rPr lang="ru-RU" sz="2800" b="1" dirty="0" smtClean="0"/>
              <a:t>боковой стороной</a:t>
            </a:r>
            <a:r>
              <a:rPr lang="ru-RU" sz="2800" b="1" dirty="0"/>
              <a:t> </a:t>
            </a:r>
            <a:r>
              <a:rPr lang="ru-RU" sz="2800" b="1" i="1" dirty="0"/>
              <a:t>АВ</a:t>
            </a:r>
            <a:r>
              <a:rPr lang="ru-RU" sz="2800" b="1" dirty="0"/>
              <a:t> углы, </a:t>
            </a:r>
            <a:r>
              <a:rPr lang="ru-RU" sz="2800" b="1" dirty="0" smtClean="0"/>
              <a:t>равные </a:t>
            </a:r>
            <a:r>
              <a:rPr lang="ru-RU" sz="2800" b="1" dirty="0"/>
              <a:t>30° и 50° соответственно.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78" y="3212976"/>
            <a:ext cx="5194851" cy="255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5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7170738" algn="l"/>
              </a:tabLst>
            </a:pPr>
            <a:r>
              <a:rPr lang="ru-RU" sz="3100" b="1" dirty="0" smtClean="0"/>
              <a:t>. 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err="1" smtClean="0">
                <a:solidFill>
                  <a:srgbClr val="FF0000"/>
                </a:solidFill>
              </a:rPr>
              <a:t>Физминутка</a:t>
            </a:r>
            <a:r>
              <a:rPr lang="ru-RU" sz="3100" b="1" dirty="0" smtClean="0">
                <a:solidFill>
                  <a:srgbClr val="FF0000"/>
                </a:solidFill>
              </a:rPr>
              <a:t> для глаз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- Не поворачивая головы, обведите взглядом стену класса по периметру по часовой стрелке, классную доску по периметру против часовой стрелки, треугольник, изображенный на стенде по часовой стрелке и равный ему треугольник против часовой стрелки. Поверните голову налево и посмотрите на линию горизонта, а теперь на кончик своего носа. Закройте глаза, сосчитайте до 5, откройте глаза  …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Галка\Desktop\img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1789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725144"/>
            <a:ext cx="7484368" cy="1506091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ru-RU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Детям  10-12 лет можно находиться за компьютером не более 1 часа в сутки!</a:t>
            </a:r>
            <a:br>
              <a:rPr lang="ru-RU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13-16 лет – не более  2 часов!!!</a:t>
            </a:r>
            <a:endParaRPr lang="ru-RU" sz="28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5894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№7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Решение задач ОГЭ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3994" y="1464822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Задание 16. (у доски)</a:t>
            </a:r>
          </a:p>
          <a:p>
            <a:r>
              <a:rPr lang="ru-RU" sz="2800" b="1" dirty="0" smtClean="0"/>
              <a:t>В параллелограмме</a:t>
            </a:r>
            <a:r>
              <a:rPr lang="ru-RU" sz="2800" b="1" dirty="0"/>
              <a:t> </a:t>
            </a:r>
            <a:r>
              <a:rPr lang="ru-RU" sz="2800" b="1" i="1" dirty="0"/>
              <a:t>ABCD</a:t>
            </a:r>
            <a:r>
              <a:rPr lang="ru-RU" sz="2800" b="1" dirty="0"/>
              <a:t> </a:t>
            </a:r>
            <a:r>
              <a:rPr lang="ru-RU" sz="2800" b="1" dirty="0" smtClean="0"/>
              <a:t>диагональ</a:t>
            </a:r>
            <a:r>
              <a:rPr lang="ru-RU" sz="2800" b="1" dirty="0"/>
              <a:t> </a:t>
            </a:r>
            <a:r>
              <a:rPr lang="ru-RU" sz="2800" b="1" i="1" dirty="0"/>
              <a:t>AC</a:t>
            </a:r>
            <a:r>
              <a:rPr lang="ru-RU" sz="2800" b="1" dirty="0"/>
              <a:t> в 2 раза </a:t>
            </a:r>
            <a:r>
              <a:rPr lang="ru-RU" sz="2800" b="1" dirty="0" smtClean="0"/>
              <a:t>больше стороны</a:t>
            </a:r>
            <a:r>
              <a:rPr lang="ru-RU" sz="2800" b="1" dirty="0"/>
              <a:t> </a:t>
            </a:r>
            <a:r>
              <a:rPr lang="ru-RU" sz="2800" b="1" i="1" dirty="0"/>
              <a:t>AB</a:t>
            </a:r>
            <a:r>
              <a:rPr lang="ru-RU" sz="2800" b="1" dirty="0"/>
              <a:t> и ∠</a:t>
            </a:r>
            <a:r>
              <a:rPr lang="ru-RU" sz="2800" b="1" i="1" dirty="0"/>
              <a:t>ACD</a:t>
            </a:r>
            <a:r>
              <a:rPr lang="ru-RU" sz="2800" b="1" dirty="0"/>
              <a:t> = 104°. </a:t>
            </a:r>
            <a:r>
              <a:rPr lang="ru-RU" sz="2800" b="1" dirty="0" smtClean="0"/>
              <a:t>Найдите </a:t>
            </a:r>
            <a:r>
              <a:rPr lang="ru-RU" sz="2800" b="1" dirty="0"/>
              <a:t>угол между </a:t>
            </a:r>
            <a:r>
              <a:rPr lang="ru-RU" sz="2800" b="1" dirty="0" smtClean="0"/>
              <a:t>диагоналями </a:t>
            </a:r>
            <a:r>
              <a:rPr lang="ru-RU" sz="2800" b="1" dirty="0"/>
              <a:t>параллелограмма. Ответ дайте в градусах.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6716760" cy="2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2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№8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Решение </a:t>
            </a:r>
            <a:r>
              <a:rPr lang="ru-RU" b="1" dirty="0">
                <a:solidFill>
                  <a:srgbClr val="FF0000"/>
                </a:solidFill>
              </a:rPr>
              <a:t>задач ОГЭ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Задание 16. (у доски)</a:t>
            </a:r>
          </a:p>
          <a:p>
            <a:r>
              <a:rPr lang="ru-RU" sz="2800" b="1" dirty="0" smtClean="0"/>
              <a:t>Сторона </a:t>
            </a:r>
            <a:r>
              <a:rPr lang="ru-RU" sz="2800" b="1" dirty="0"/>
              <a:t>ромба равна 34, а </a:t>
            </a:r>
            <a:r>
              <a:rPr lang="ru-RU" sz="2800" b="1" dirty="0" smtClean="0"/>
              <a:t>острый </a:t>
            </a:r>
            <a:r>
              <a:rPr lang="ru-RU" sz="2800" b="1" dirty="0"/>
              <a:t>угол равен 60° . </a:t>
            </a:r>
            <a:r>
              <a:rPr lang="ru-RU" sz="2800" b="1" dirty="0" smtClean="0"/>
              <a:t>Высота </a:t>
            </a:r>
            <a:r>
              <a:rPr lang="ru-RU" sz="2800" b="1" dirty="0"/>
              <a:t>ромба, </a:t>
            </a:r>
            <a:r>
              <a:rPr lang="ru-RU" sz="2800" b="1" dirty="0" smtClean="0"/>
              <a:t>опущенная </a:t>
            </a:r>
            <a:r>
              <a:rPr lang="ru-RU" sz="2800" b="1" dirty="0"/>
              <a:t>из </a:t>
            </a:r>
            <a:r>
              <a:rPr lang="ru-RU" sz="2800" b="1" dirty="0" smtClean="0"/>
              <a:t>вершины тупого </a:t>
            </a:r>
            <a:r>
              <a:rPr lang="ru-RU" sz="2800" b="1" dirty="0"/>
              <a:t>угла, делит </a:t>
            </a:r>
            <a:r>
              <a:rPr lang="ru-RU" sz="2800" b="1" dirty="0" smtClean="0"/>
              <a:t>сторону </a:t>
            </a:r>
            <a:r>
              <a:rPr lang="ru-RU" sz="2800" b="1" dirty="0"/>
              <a:t>на два </a:t>
            </a:r>
            <a:r>
              <a:rPr lang="ru-RU" sz="2800" b="1" dirty="0" smtClean="0"/>
              <a:t>отрезка</a:t>
            </a:r>
            <a:r>
              <a:rPr lang="ru-RU" sz="2800" b="1" dirty="0"/>
              <a:t>. </a:t>
            </a:r>
            <a:r>
              <a:rPr lang="ru-RU" sz="2800" b="1" dirty="0" smtClean="0"/>
              <a:t>Каковы </a:t>
            </a:r>
            <a:r>
              <a:rPr lang="ru-RU" sz="2800" b="1" dirty="0"/>
              <a:t>длины этих </a:t>
            </a:r>
            <a:r>
              <a:rPr lang="ru-RU" sz="2800" b="1" dirty="0" smtClean="0"/>
              <a:t>отрезков</a:t>
            </a:r>
            <a:r>
              <a:rPr lang="ru-RU" sz="2800" b="1" dirty="0"/>
              <a:t>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786190"/>
            <a:ext cx="4013552" cy="256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5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Ответы к самостоятельной работе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0188" cy="925514"/>
          </a:xfrm>
        </p:spPr>
        <p:txBody>
          <a:bodyPr>
            <a:normAutofit fontScale="62500" lnSpcReduction="20000"/>
          </a:bodyPr>
          <a:lstStyle/>
          <a:p>
            <a:endParaRPr lang="ru-RU" sz="4800" dirty="0" smtClean="0"/>
          </a:p>
          <a:p>
            <a:pPr algn="ctr"/>
            <a:r>
              <a:rPr lang="ru-RU" sz="4500" u="sng" dirty="0" smtClean="0"/>
              <a:t>Вариант 1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№1.  </a:t>
            </a:r>
            <a:r>
              <a:rPr lang="ru-RU" sz="5400" dirty="0" smtClean="0"/>
              <a:t>45</a:t>
            </a: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№2.  </a:t>
            </a:r>
            <a:r>
              <a:rPr lang="ru-RU" sz="5400" dirty="0" smtClean="0"/>
              <a:t>120</a:t>
            </a: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№3.  </a:t>
            </a:r>
            <a:r>
              <a:rPr lang="ru-RU" sz="5400" dirty="0" smtClean="0"/>
              <a:t>80,5</a:t>
            </a: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№4.  </a:t>
            </a:r>
            <a:r>
              <a:rPr lang="ru-RU" sz="5400" dirty="0" smtClean="0"/>
              <a:t>16</a:t>
            </a:r>
            <a:endParaRPr lang="ru-RU" sz="5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889015"/>
          </a:xfrm>
        </p:spPr>
        <p:txBody>
          <a:bodyPr>
            <a:normAutofit fontScale="70000" lnSpcReduction="20000"/>
          </a:bodyPr>
          <a:lstStyle/>
          <a:p>
            <a:endParaRPr lang="ru-RU" sz="3200" dirty="0" smtClean="0"/>
          </a:p>
          <a:p>
            <a:pPr algn="ctr"/>
            <a:r>
              <a:rPr lang="ru-RU" sz="4200" u="sng" dirty="0" smtClean="0"/>
              <a:t>Вариант 2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№1.  </a:t>
            </a:r>
            <a:r>
              <a:rPr lang="ru-RU" sz="5400" dirty="0" smtClean="0"/>
              <a:t>125</a:t>
            </a: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№2.  </a:t>
            </a:r>
            <a:r>
              <a:rPr lang="ru-RU" sz="5400" dirty="0" smtClean="0"/>
              <a:t>60</a:t>
            </a: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№3.  </a:t>
            </a:r>
            <a:r>
              <a:rPr lang="ru-RU" sz="5400" dirty="0" smtClean="0"/>
              <a:t>79,5</a:t>
            </a:r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№4.  </a:t>
            </a:r>
            <a:r>
              <a:rPr lang="ru-RU" sz="5400" dirty="0" smtClean="0"/>
              <a:t>7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Критерии оценивания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0 </a:t>
            </a:r>
            <a:r>
              <a:rPr lang="ru-RU" sz="5400" dirty="0" smtClean="0"/>
              <a:t>ошибок – оценка </a:t>
            </a:r>
            <a:r>
              <a:rPr lang="ru-RU" sz="5400" dirty="0" smtClean="0">
                <a:solidFill>
                  <a:srgbClr val="FF0000"/>
                </a:solidFill>
              </a:rPr>
              <a:t>«5»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1</a:t>
            </a:r>
            <a:r>
              <a:rPr lang="ru-RU" sz="5400" dirty="0" smtClean="0"/>
              <a:t> ошибка - оценка </a:t>
            </a:r>
            <a:r>
              <a:rPr lang="ru-RU" sz="5400" dirty="0" smtClean="0">
                <a:solidFill>
                  <a:srgbClr val="FF0000"/>
                </a:solidFill>
              </a:rPr>
              <a:t>«4»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2</a:t>
            </a:r>
            <a:r>
              <a:rPr lang="ru-RU" sz="5400" dirty="0" smtClean="0"/>
              <a:t> ошибки - оценка </a:t>
            </a:r>
            <a:r>
              <a:rPr lang="ru-RU" sz="5400" dirty="0" smtClean="0">
                <a:solidFill>
                  <a:srgbClr val="FF0000"/>
                </a:solidFill>
              </a:rPr>
              <a:t>«3»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3-4 </a:t>
            </a:r>
            <a:r>
              <a:rPr lang="ru-RU" sz="5400" dirty="0" smtClean="0"/>
              <a:t>ошибки - оценка </a:t>
            </a:r>
            <a:r>
              <a:rPr lang="ru-RU" sz="5400" dirty="0" smtClean="0">
                <a:solidFill>
                  <a:srgbClr val="FF0000"/>
                </a:solidFill>
              </a:rPr>
              <a:t>«2»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Интересные факты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 юго-восточной провинции Китая растут деревья, имеющие квадратное сечение. 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098" name="Picture 2" descr="C:\Users\Галка\Desktop\img_11034498_38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92507"/>
            <a:ext cx="4536504" cy="48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Интересные факты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Галка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14" y="1357298"/>
            <a:ext cx="6942851" cy="52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6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548680"/>
            <a:ext cx="7010400" cy="151216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Цели урока: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b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790700"/>
            <a:ext cx="7848600" cy="4762500"/>
          </a:xfrm>
        </p:spPr>
        <p:txBody>
          <a:bodyPr/>
          <a:lstStyle/>
          <a:p>
            <a:pPr algn="just"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Систематизировать 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обобщить знания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четырёхугольниках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их свойствах и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признаках</a:t>
            </a:r>
          </a:p>
          <a:p>
            <a:pPr marL="514350" indent="-514350" algn="just">
              <a:buAutoNum type="arabicPeriod"/>
              <a:defRPr/>
            </a:pP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Развивать умения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применять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имеющиеся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знания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решении задач</a:t>
            </a:r>
          </a:p>
          <a:p>
            <a:pPr algn="just">
              <a:defRPr/>
            </a:pP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Воспитывать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самостоятельность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мышления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волю, упорство в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достижении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цели</a:t>
            </a: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 descr="https://s.fishki.net/upload/users/2015/07/20/545926/505144563d71c0e2bd703d0683c250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9027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365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</a:rPr>
              <a:t>Мне всё понятно.</a:t>
            </a:r>
          </a:p>
          <a:p>
            <a:pPr eaLnBrk="1" hangingPunct="1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</a:rPr>
              <a:t>УРА!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00356" name="TextBox 3"/>
          <p:cNvSpPr txBox="1">
            <a:spLocks noChangeArrowheads="1"/>
          </p:cNvSpPr>
          <p:nvPr/>
        </p:nvSpPr>
        <p:spPr bwMode="auto">
          <a:xfrm>
            <a:off x="285720" y="3143248"/>
            <a:ext cx="3657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</a:rPr>
              <a:t>Не всё ещё понятно. Мне надо поработать.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00357" name="Рисунок 4" descr="MCj04338180000%5b1%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4" y="3929066"/>
            <a:ext cx="2155478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TextBox 5"/>
          <p:cNvSpPr txBox="1">
            <a:spLocks noChangeArrowheads="1"/>
          </p:cNvSpPr>
          <p:nvPr/>
        </p:nvSpPr>
        <p:spPr bwMode="auto">
          <a:xfrm>
            <a:off x="4888348" y="1049410"/>
            <a:ext cx="396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Я ничего не понял. Придётся заниматься дополнительно.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 descr="https://banner2.kisspng.com/20180322/ete/kisspng-smiley-emoticon-sadness-clip-art-cry-cliparts-5ab403ff9e2172.8647112415217469436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5086" y="3714752"/>
            <a:ext cx="3214708" cy="1928825"/>
          </a:xfrm>
          <a:prstGeom prst="rect">
            <a:avLst/>
          </a:prstGeom>
          <a:noFill/>
        </p:spPr>
      </p:pic>
      <p:pic>
        <p:nvPicPr>
          <p:cNvPr id="8" name="Picture 2" descr="http://orig10.deviantart.net/c2e2/f/2015/162/3/2/happy_emoji_by_cjc728-d8wupq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714356"/>
            <a:ext cx="3357586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782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6" grpId="0"/>
      <p:bldP spid="1003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676700"/>
            <a:ext cx="87868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286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было хорошо у нас – улыбнись и покажи ромб.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286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было скучно вам – покажи параллелограмм.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286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ждешь таких уроков – хлопни.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286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больше ничего не хочешь - топни.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      Ð¯ Ð¶ÐµÐ»Ð°Ñ ÑÐµÐ³Ð¾Ð´Ð½Ñ ÑÐµÐ±Ðµ Ð´Ð¾Ð±ÑÐ°  Ð¢Ñ Ð¶ÐµÐ»Ð°ÐµÑÑ ÑÐµÐ³Ð¾Ð´Ð½Ñ Ð¼Ð½Ðµ Ð´Ð¾Ð±ÑÐ°  ÐÑ Ð¶ÐµÐ»Ð°ÐµÐ¼ ÑÐµÐ³Ð¾Ð´Ð½Ñ Ð²ÑÐµÐ¼ Ð´Ð¾Ð±ÑÐ°!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539750" y="620712"/>
            <a:ext cx="8208963" cy="452279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урок !</a:t>
            </a:r>
          </a:p>
        </p:txBody>
      </p:sp>
    </p:spTree>
    <p:extLst>
      <p:ext uri="{BB962C8B-B14F-4D97-AF65-F5344CB8AC3E}">
        <p14:creationId xmlns:p14="http://schemas.microsoft.com/office/powerpoint/2010/main" val="19787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357158" y="571480"/>
            <a:ext cx="68516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</a:rPr>
              <a:t>Вы готовы к уроку и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</a:rPr>
              <a:t>считаете, что эту тему усвоили хорошо. Вам всё будет понятно.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428596" y="4286256"/>
            <a:ext cx="6405564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Вы совсем не готовы к уроку и считаете, что  большинство вопросов вам будут непонятны.</a:t>
            </a:r>
          </a:p>
        </p:txBody>
      </p:sp>
      <p:pic>
        <p:nvPicPr>
          <p:cNvPr id="65541" name="Рисунок 4" descr="MCj04338180000%5b1%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357430"/>
            <a:ext cx="1952628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395288" y="2349500"/>
            <a:ext cx="68405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</a:rPr>
              <a:t>Вы недостаточно готовы к данному уроку и тревожитесь, что не все вопросы вам будут понятны.</a:t>
            </a:r>
          </a:p>
        </p:txBody>
      </p:sp>
      <p:pic>
        <p:nvPicPr>
          <p:cNvPr id="10" name="Picture 3" descr="https://banner2.kisspng.com/20180322/ete/kisspng-smiley-emoticon-sadness-clip-art-cry-cliparts-5ab403ff9e2172.8647112415217469436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500569"/>
            <a:ext cx="2786050" cy="1671631"/>
          </a:xfrm>
          <a:prstGeom prst="rect">
            <a:avLst/>
          </a:prstGeom>
          <a:noFill/>
        </p:spPr>
      </p:pic>
      <p:pic>
        <p:nvPicPr>
          <p:cNvPr id="31746" name="Picture 2" descr="http://orig10.deviantart.net/c2e2/f/2015/162/3/2/happy_emoji_by_cjc728-d8wupq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3" y="285728"/>
            <a:ext cx="2857487" cy="1941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6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0" grpId="0"/>
      <p:bldP spid="655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81000"/>
            <a:ext cx="8486804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8080"/>
                </a:solidFill>
              </a:rPr>
              <a:t>         Укажите номера клеток, в которых изображены четырехугольники</a:t>
            </a:r>
            <a:endParaRPr lang="ru-RU" sz="3600" b="1" dirty="0" smtClean="0">
              <a:solidFill>
                <a:srgbClr val="008080"/>
              </a:solidFill>
            </a:endParaRPr>
          </a:p>
        </p:txBody>
      </p:sp>
      <p:graphicFrame>
        <p:nvGraphicFramePr>
          <p:cNvPr id="163904" name="Group 64"/>
          <p:cNvGraphicFramePr>
            <a:graphicFrameLocks noGrp="1"/>
          </p:cNvGraphicFramePr>
          <p:nvPr>
            <p:ph type="tbl" idx="1"/>
          </p:nvPr>
        </p:nvGraphicFramePr>
        <p:xfrm>
          <a:off x="533400" y="1828800"/>
          <a:ext cx="8153400" cy="4267200"/>
        </p:xfrm>
        <a:graphic>
          <a:graphicData uri="http://schemas.openxmlformats.org/drawingml/2006/table">
            <a:tbl>
              <a:tblPr/>
              <a:tblGrid>
                <a:gridCol w="2468563"/>
                <a:gridCol w="2917825"/>
                <a:gridCol w="2767012"/>
              </a:tblGrid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5" name="Oval 23"/>
          <p:cNvSpPr>
            <a:spLocks noChangeArrowheads="1"/>
          </p:cNvSpPr>
          <p:nvPr/>
        </p:nvSpPr>
        <p:spPr bwMode="auto">
          <a:xfrm>
            <a:off x="3962400" y="34290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6" name="AutoShape 24"/>
          <p:cNvSpPr>
            <a:spLocks noChangeArrowheads="1"/>
          </p:cNvSpPr>
          <p:nvPr/>
        </p:nvSpPr>
        <p:spPr bwMode="auto">
          <a:xfrm>
            <a:off x="1066800" y="4876800"/>
            <a:ext cx="1295400" cy="914400"/>
          </a:xfrm>
          <a:custGeom>
            <a:avLst/>
            <a:gdLst>
              <a:gd name="T0" fmla="*/ 1133475 w 21600"/>
              <a:gd name="T1" fmla="*/ 457200 h 21600"/>
              <a:gd name="T2" fmla="*/ 647700 w 21600"/>
              <a:gd name="T3" fmla="*/ 914400 h 21600"/>
              <a:gd name="T4" fmla="*/ 161925 w 21600"/>
              <a:gd name="T5" fmla="*/ 457200 h 21600"/>
              <a:gd name="T6" fmla="*/ 647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AutoShape 25"/>
          <p:cNvSpPr>
            <a:spLocks noChangeArrowheads="1"/>
          </p:cNvSpPr>
          <p:nvPr/>
        </p:nvSpPr>
        <p:spPr bwMode="auto">
          <a:xfrm>
            <a:off x="3810000" y="5029200"/>
            <a:ext cx="13716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8" name="AutoShape 26"/>
          <p:cNvSpPr>
            <a:spLocks noChangeArrowheads="1"/>
          </p:cNvSpPr>
          <p:nvPr/>
        </p:nvSpPr>
        <p:spPr bwMode="auto">
          <a:xfrm>
            <a:off x="3657600" y="2133600"/>
            <a:ext cx="1676400" cy="685800"/>
          </a:xfrm>
          <a:prstGeom prst="parallelogram">
            <a:avLst>
              <a:gd name="adj" fmla="val 61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9" name="AutoShape 27"/>
          <p:cNvSpPr>
            <a:spLocks noChangeArrowheads="1"/>
          </p:cNvSpPr>
          <p:nvPr/>
        </p:nvSpPr>
        <p:spPr bwMode="auto">
          <a:xfrm>
            <a:off x="1219200" y="3505200"/>
            <a:ext cx="1447800" cy="8382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69" name="AutoShape 29"/>
          <p:cNvSpPr>
            <a:spLocks noChangeArrowheads="1"/>
          </p:cNvSpPr>
          <p:nvPr/>
        </p:nvSpPr>
        <p:spPr bwMode="auto">
          <a:xfrm>
            <a:off x="6705600" y="2057400"/>
            <a:ext cx="1295400" cy="990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91" name="AutoShape 30"/>
          <p:cNvSpPr>
            <a:spLocks noChangeArrowheads="1"/>
          </p:cNvSpPr>
          <p:nvPr/>
        </p:nvSpPr>
        <p:spPr bwMode="auto">
          <a:xfrm>
            <a:off x="6629400" y="4800600"/>
            <a:ext cx="1600200" cy="12192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2" name="AutoShape 31"/>
          <p:cNvSpPr>
            <a:spLocks noChangeArrowheads="1"/>
          </p:cNvSpPr>
          <p:nvPr/>
        </p:nvSpPr>
        <p:spPr bwMode="auto">
          <a:xfrm>
            <a:off x="1066800" y="1981200"/>
            <a:ext cx="1295400" cy="10668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3" name="Rectangle 32"/>
          <p:cNvSpPr>
            <a:spLocks noChangeArrowheads="1"/>
          </p:cNvSpPr>
          <p:nvPr/>
        </p:nvSpPr>
        <p:spPr bwMode="auto">
          <a:xfrm>
            <a:off x="6705600" y="35052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008080"/>
                </a:solidFill>
              </a:rPr>
              <a:t>Четырехугольники</a:t>
            </a:r>
          </a:p>
        </p:txBody>
      </p:sp>
      <p:graphicFrame>
        <p:nvGraphicFramePr>
          <p:cNvPr id="170027" name="Group 43"/>
          <p:cNvGraphicFramePr>
            <a:graphicFrameLocks noGrp="1"/>
          </p:cNvGraphicFramePr>
          <p:nvPr>
            <p:ph type="tbl" idx="1"/>
          </p:nvPr>
        </p:nvGraphicFramePr>
        <p:xfrm>
          <a:off x="990600" y="1905000"/>
          <a:ext cx="7543800" cy="4191000"/>
        </p:xfrm>
        <a:graphic>
          <a:graphicData uri="http://schemas.openxmlformats.org/drawingml/2006/table">
            <a:tbl>
              <a:tblPr/>
              <a:tblGrid>
                <a:gridCol w="2338388"/>
                <a:gridCol w="2640012"/>
                <a:gridCol w="2565400"/>
              </a:tblGrid>
              <a:tr h="139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4419600" y="35052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1752600" y="4876800"/>
            <a:ext cx="1295400" cy="914400"/>
          </a:xfrm>
          <a:custGeom>
            <a:avLst/>
            <a:gdLst>
              <a:gd name="T0" fmla="*/ 1133475 w 21600"/>
              <a:gd name="T1" fmla="*/ 457200 h 21600"/>
              <a:gd name="T2" fmla="*/ 647700 w 21600"/>
              <a:gd name="T3" fmla="*/ 914400 h 21600"/>
              <a:gd name="T4" fmla="*/ 161925 w 21600"/>
              <a:gd name="T5" fmla="*/ 457200 h 21600"/>
              <a:gd name="T6" fmla="*/ 647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4114800" y="5029200"/>
            <a:ext cx="13716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4038600" y="2209800"/>
            <a:ext cx="1676400" cy="685800"/>
          </a:xfrm>
          <a:prstGeom prst="parallelogram">
            <a:avLst>
              <a:gd name="adj" fmla="val 61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1676400" y="3581400"/>
            <a:ext cx="1447800" cy="8382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0010" name="AutoShape 26"/>
          <p:cNvSpPr>
            <a:spLocks noChangeArrowheads="1"/>
          </p:cNvSpPr>
          <p:nvPr/>
        </p:nvSpPr>
        <p:spPr bwMode="auto">
          <a:xfrm>
            <a:off x="6705600" y="2057400"/>
            <a:ext cx="1295400" cy="990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6553200" y="4800600"/>
            <a:ext cx="1600200" cy="12192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1524000" y="2057400"/>
            <a:ext cx="1295400" cy="10668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6629400" y="35052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18" name="Line 31"/>
          <p:cNvSpPr>
            <a:spLocks noChangeShapeType="1"/>
          </p:cNvSpPr>
          <p:nvPr/>
        </p:nvSpPr>
        <p:spPr bwMode="auto">
          <a:xfrm flipH="1">
            <a:off x="1295400" y="2057400"/>
            <a:ext cx="15240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9" name="Line 32"/>
          <p:cNvSpPr>
            <a:spLocks noChangeShapeType="1"/>
          </p:cNvSpPr>
          <p:nvPr/>
        </p:nvSpPr>
        <p:spPr bwMode="auto">
          <a:xfrm>
            <a:off x="1524000" y="2057400"/>
            <a:ext cx="15240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0" name="Line 34"/>
          <p:cNvSpPr>
            <a:spLocks noChangeShapeType="1"/>
          </p:cNvSpPr>
          <p:nvPr/>
        </p:nvSpPr>
        <p:spPr bwMode="auto">
          <a:xfrm>
            <a:off x="1524000" y="3581400"/>
            <a:ext cx="1219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1" name="Line 35"/>
          <p:cNvSpPr>
            <a:spLocks noChangeShapeType="1"/>
          </p:cNvSpPr>
          <p:nvPr/>
        </p:nvSpPr>
        <p:spPr bwMode="auto">
          <a:xfrm flipH="1">
            <a:off x="1371600" y="3505200"/>
            <a:ext cx="13716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2" name="Line 36"/>
          <p:cNvSpPr>
            <a:spLocks noChangeShapeType="1"/>
          </p:cNvSpPr>
          <p:nvPr/>
        </p:nvSpPr>
        <p:spPr bwMode="auto">
          <a:xfrm flipH="1">
            <a:off x="4038600" y="3429000"/>
            <a:ext cx="15240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3" name="Line 37"/>
          <p:cNvSpPr>
            <a:spLocks noChangeShapeType="1"/>
          </p:cNvSpPr>
          <p:nvPr/>
        </p:nvSpPr>
        <p:spPr bwMode="auto">
          <a:xfrm>
            <a:off x="4343400" y="3505200"/>
            <a:ext cx="1600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4" name="Line 38"/>
          <p:cNvSpPr>
            <a:spLocks noChangeShapeType="1"/>
          </p:cNvSpPr>
          <p:nvPr/>
        </p:nvSpPr>
        <p:spPr bwMode="auto">
          <a:xfrm flipH="1">
            <a:off x="3962400" y="4800600"/>
            <a:ext cx="16764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5" name="Line 39"/>
          <p:cNvSpPr>
            <a:spLocks noChangeShapeType="1"/>
          </p:cNvSpPr>
          <p:nvPr/>
        </p:nvSpPr>
        <p:spPr bwMode="auto">
          <a:xfrm>
            <a:off x="4191000" y="4876800"/>
            <a:ext cx="16764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6" name="Line 40"/>
          <p:cNvSpPr>
            <a:spLocks noChangeShapeType="1"/>
          </p:cNvSpPr>
          <p:nvPr/>
        </p:nvSpPr>
        <p:spPr bwMode="auto">
          <a:xfrm>
            <a:off x="6629400" y="2133600"/>
            <a:ext cx="15240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7" name="Line 41"/>
          <p:cNvSpPr>
            <a:spLocks noChangeShapeType="1"/>
          </p:cNvSpPr>
          <p:nvPr/>
        </p:nvSpPr>
        <p:spPr bwMode="auto">
          <a:xfrm flipH="1">
            <a:off x="6477000" y="2057400"/>
            <a:ext cx="13716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008080"/>
                </a:solidFill>
              </a:rPr>
              <a:t>Четырёхугольники</a:t>
            </a:r>
          </a:p>
        </p:txBody>
      </p:sp>
      <p:graphicFrame>
        <p:nvGraphicFramePr>
          <p:cNvPr id="261166" name="Group 4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10087728"/>
              </p:ext>
            </p:extLst>
          </p:nvPr>
        </p:nvGraphicFramePr>
        <p:xfrm>
          <a:off x="533400" y="1295400"/>
          <a:ext cx="8312150" cy="5181600"/>
        </p:xfrm>
        <a:graphic>
          <a:graphicData uri="http://schemas.openxmlformats.org/drawingml/2006/table">
            <a:tbl>
              <a:tblPr/>
              <a:tblGrid>
                <a:gridCol w="4156075"/>
                <a:gridCol w="4156075"/>
              </a:tblGrid>
              <a:tr h="172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параллелограмм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ромб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трапеция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квадрат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прямоугольник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Другие четырехугольники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7F9"/>
                    </a:solidFill>
                  </a:tcPr>
                </a:tc>
              </a:tr>
            </a:tbl>
          </a:graphicData>
        </a:graphic>
      </p:graphicFrame>
      <p:sp>
        <p:nvSpPr>
          <p:cNvPr id="15377" name="Line 22"/>
          <p:cNvSpPr>
            <a:spLocks noChangeShapeType="1"/>
          </p:cNvSpPr>
          <p:nvPr/>
        </p:nvSpPr>
        <p:spPr bwMode="auto">
          <a:xfrm flipV="1">
            <a:off x="5105400" y="5410200"/>
            <a:ext cx="152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8" name="Line 23"/>
          <p:cNvSpPr>
            <a:spLocks noChangeShapeType="1"/>
          </p:cNvSpPr>
          <p:nvPr/>
        </p:nvSpPr>
        <p:spPr bwMode="auto">
          <a:xfrm>
            <a:off x="5105400" y="6096000"/>
            <a:ext cx="3352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9" name="Line 24"/>
          <p:cNvSpPr>
            <a:spLocks noChangeShapeType="1"/>
          </p:cNvSpPr>
          <p:nvPr/>
        </p:nvSpPr>
        <p:spPr bwMode="auto">
          <a:xfrm flipH="1">
            <a:off x="5257800" y="5181600"/>
            <a:ext cx="1066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0" name="Line 25"/>
          <p:cNvSpPr>
            <a:spLocks noChangeShapeType="1"/>
          </p:cNvSpPr>
          <p:nvPr/>
        </p:nvSpPr>
        <p:spPr bwMode="auto">
          <a:xfrm>
            <a:off x="6324600" y="5181600"/>
            <a:ext cx="2133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1" name="Line 26"/>
          <p:cNvSpPr>
            <a:spLocks noChangeShapeType="1"/>
          </p:cNvSpPr>
          <p:nvPr/>
        </p:nvSpPr>
        <p:spPr bwMode="auto">
          <a:xfrm>
            <a:off x="5257800" y="541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1147" name="AutoShape 27"/>
          <p:cNvSpPr>
            <a:spLocks noChangeArrowheads="1"/>
          </p:cNvSpPr>
          <p:nvPr/>
        </p:nvSpPr>
        <p:spPr bwMode="auto">
          <a:xfrm>
            <a:off x="1143000" y="1752600"/>
            <a:ext cx="2971800" cy="1066800"/>
          </a:xfrm>
          <a:prstGeom prst="parallelogram">
            <a:avLst>
              <a:gd name="adj" fmla="val 696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ru-RU" altLang="ru-RU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261148" name="AutoShape 28"/>
          <p:cNvSpPr>
            <a:spLocks noChangeArrowheads="1"/>
          </p:cNvSpPr>
          <p:nvPr/>
        </p:nvSpPr>
        <p:spPr bwMode="auto">
          <a:xfrm rot="10800000">
            <a:off x="1295400" y="3505200"/>
            <a:ext cx="2743200" cy="990600"/>
          </a:xfrm>
          <a:custGeom>
            <a:avLst/>
            <a:gdLst>
              <a:gd name="T0" fmla="*/ 2400300 w 21600"/>
              <a:gd name="T1" fmla="*/ 495300 h 21600"/>
              <a:gd name="T2" fmla="*/ 1371600 w 21600"/>
              <a:gd name="T3" fmla="*/ 990600 h 21600"/>
              <a:gd name="T4" fmla="*/ 342900 w 21600"/>
              <a:gd name="T5" fmla="*/ 495300 h 21600"/>
              <a:gd name="T6" fmla="*/ 1371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1149" name="Rectangle 29"/>
          <p:cNvSpPr>
            <a:spLocks noChangeArrowheads="1"/>
          </p:cNvSpPr>
          <p:nvPr/>
        </p:nvSpPr>
        <p:spPr bwMode="auto">
          <a:xfrm>
            <a:off x="1371600" y="5181600"/>
            <a:ext cx="25146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1152" name="AutoShape 32"/>
          <p:cNvSpPr>
            <a:spLocks noChangeArrowheads="1"/>
          </p:cNvSpPr>
          <p:nvPr/>
        </p:nvSpPr>
        <p:spPr bwMode="auto">
          <a:xfrm>
            <a:off x="5791200" y="1676400"/>
            <a:ext cx="1981200" cy="1219200"/>
          </a:xfrm>
          <a:prstGeom prst="diamond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1153" name="Rectangle 33"/>
          <p:cNvSpPr>
            <a:spLocks noChangeArrowheads="1"/>
          </p:cNvSpPr>
          <p:nvPr/>
        </p:nvSpPr>
        <p:spPr bwMode="auto">
          <a:xfrm>
            <a:off x="6172200" y="3429000"/>
            <a:ext cx="1295400" cy="1143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6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6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47" grpId="0" animBg="1"/>
      <p:bldP spid="261148" grpId="0" animBg="1"/>
      <p:bldP spid="261149" grpId="0" animBg="1"/>
      <p:bldP spid="261152" grpId="0" animBg="1"/>
      <p:bldP spid="2611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Лента лицом вниз 10"/>
          <p:cNvSpPr/>
          <p:nvPr/>
        </p:nvSpPr>
        <p:spPr>
          <a:xfrm>
            <a:off x="2417763" y="3098800"/>
            <a:ext cx="3876675" cy="612775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/>
              <a:t>проверка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2275" y="1214422"/>
            <a:ext cx="5327650" cy="17859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Ромб – это четырехугольник, в котором диагонали точкой пересечения делятся пополам и равны. 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46263" y="4244975"/>
            <a:ext cx="5327650" cy="210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нет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43043" y="214290"/>
            <a:ext cx="52149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Верно ли, что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4648462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Лента лицом вниз 10"/>
          <p:cNvSpPr/>
          <p:nvPr/>
        </p:nvSpPr>
        <p:spPr>
          <a:xfrm>
            <a:off x="2417763" y="3429000"/>
            <a:ext cx="3876675" cy="64294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/>
              <a:t>проверка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2275" y="1142984"/>
            <a:ext cx="5327650" cy="200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Прямоугольник – это четырехугольник, в котором противолежащие стороны параллельны, а диагонали равны.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46263" y="4244975"/>
            <a:ext cx="5327650" cy="210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да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57356" y="214290"/>
            <a:ext cx="47149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Верно ли, что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6893082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597</Words>
  <Application>Microsoft Office PowerPoint</Application>
  <PresentationFormat>Экран (4:3)</PresentationFormat>
  <Paragraphs>134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Цели урока:    </vt:lpstr>
      <vt:lpstr>Презентация PowerPoint</vt:lpstr>
      <vt:lpstr>         Укажите номера клеток, в которых изображены четырехугольники</vt:lpstr>
      <vt:lpstr>Четырехугольники</vt:lpstr>
      <vt:lpstr>Четырёхугольники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оценивания</vt:lpstr>
      <vt:lpstr>Задача №1</vt:lpstr>
      <vt:lpstr>Задача №2</vt:lpstr>
      <vt:lpstr>Задача №3</vt:lpstr>
      <vt:lpstr>Задача №4 Решение задач ОГЭ</vt:lpstr>
      <vt:lpstr>Задача №5  Решение задач ОГЭ</vt:lpstr>
      <vt:lpstr>Задача №6  Решение задач ОГЭ</vt:lpstr>
      <vt:lpstr>.            Физминутка для глаз - Не поворачивая головы, обведите взглядом стену класса по периметру по часовой стрелке, классную доску по периметру против часовой стрелки, треугольник, изображенный на стенде по часовой стрелке и равный ему треугольник против часовой стрелки. Поверните голову налево и посмотрите на линию горизонта, а теперь на кончик своего носа. Закройте глаза, сосчитайте до 5, откройте глаза  …   </vt:lpstr>
      <vt:lpstr>Детям  10-12 лет можно находиться за компьютером не более 1 часа в сутки! 13-16 лет – не более  2 часов!!!</vt:lpstr>
      <vt:lpstr>Задача №7  Решение задач ОГЭ</vt:lpstr>
      <vt:lpstr>Задача №8  Решение задач ОГЭ</vt:lpstr>
      <vt:lpstr> Ответы к самостоятельной работе </vt:lpstr>
      <vt:lpstr>Критерии оценивания</vt:lpstr>
      <vt:lpstr>Интересные факты</vt:lpstr>
      <vt:lpstr>Интересные факты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Галка</dc:creator>
  <cp:lastModifiedBy>Людмила</cp:lastModifiedBy>
  <cp:revision>94</cp:revision>
  <dcterms:created xsi:type="dcterms:W3CDTF">2017-11-18T16:08:51Z</dcterms:created>
  <dcterms:modified xsi:type="dcterms:W3CDTF">2021-10-26T16:59:19Z</dcterms:modified>
</cp:coreProperties>
</file>