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5"/>
  </p:notesMasterIdLst>
  <p:sldIdLst>
    <p:sldId id="284" r:id="rId2"/>
    <p:sldId id="268" r:id="rId3"/>
    <p:sldId id="263" r:id="rId4"/>
    <p:sldId id="269" r:id="rId5"/>
    <p:sldId id="261" r:id="rId6"/>
    <p:sldId id="266" r:id="rId7"/>
    <p:sldId id="260" r:id="rId8"/>
    <p:sldId id="270" r:id="rId9"/>
    <p:sldId id="265" r:id="rId10"/>
    <p:sldId id="258" r:id="rId11"/>
    <p:sldId id="264" r:id="rId12"/>
    <p:sldId id="262" r:id="rId13"/>
    <p:sldId id="259" r:id="rId14"/>
    <p:sldId id="257" r:id="rId15"/>
    <p:sldId id="256" r:id="rId16"/>
    <p:sldId id="267" r:id="rId17"/>
    <p:sldId id="282" r:id="rId18"/>
    <p:sldId id="275" r:id="rId19"/>
    <p:sldId id="281" r:id="rId20"/>
    <p:sldId id="280" r:id="rId21"/>
    <p:sldId id="278" r:id="rId22"/>
    <p:sldId id="276" r:id="rId23"/>
    <p:sldId id="283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3CD4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43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/>
    </p:cSldViewPr>
  </p:slideViewPr>
  <p:outlineViewPr>
    <p:cViewPr>
      <p:scale>
        <a:sx n="33" d="100"/>
        <a:sy n="33" d="100"/>
      </p:scale>
      <p:origin x="0" y="-9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774"/>
    </p:cViewPr>
  </p:sorterViewPr>
  <p:notesViewPr>
    <p:cSldViewPr showGuides="1">
      <p:cViewPr varScale="1">
        <p:scale>
          <a:sx n="57" d="100"/>
          <a:sy n="57" d="100"/>
        </p:scale>
        <p:origin x="2832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A20FD1-7EB3-4C6F-8203-6C65F7B906D3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AC48D-C4D5-412B-8530-ECC2BE703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671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AC48D-C4D5-412B-8530-ECC2BE7038D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637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37FB73-E154-4357-8F5A-BB7D0FB49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83249-507E-4687-AE93-4C0D1555F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C00F7-9DB3-4E96-9805-5CCC53E6FD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29988-8B14-4331-B38B-4DA54F4BD4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DBAAE-F8A0-4784-8D30-C1FBDE5026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D9EFC-E0DF-4824-A614-62E759A6DF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67571-5893-4610-91AE-5F892C880B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2998B-65B8-490D-9901-0EF0C69F0D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307D9-A334-4C3F-983E-87D806B53B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B84E2-6953-41BD-8F3A-3F2270C708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A5F11-5C77-4F19-9683-D3C106A259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/>
            </a:lvl1pPr>
          </a:lstStyle>
          <a:p>
            <a:pPr>
              <a:defRPr/>
            </a:pPr>
            <a:fld id="{41CD8A26-B6AC-4697-90EA-54A12A86EF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560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3561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23563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64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65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66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67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68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69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70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71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235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5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5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23577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578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579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23581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582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583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584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585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586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587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588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23590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91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23594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23596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597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9" y="331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598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9" y="181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599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600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8" y="896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601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5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602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603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1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sp>
          <p:nvSpPr>
            <p:cNvPr id="23604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5" Type="http://schemas.openxmlformats.org/officeDocument/2006/relationships/image" Target="../media/image20.pn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 bwMode="auto">
          <a:xfrm>
            <a:off x="6096000" y="4125532"/>
            <a:ext cx="2481262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s://image.freepik.com/free-vector/_70172-1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7796"/>
            <a:ext cx="2362200" cy="252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214960" y="851848"/>
            <a:ext cx="5641181" cy="3782704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28800" y="1676400"/>
            <a:ext cx="6400800" cy="2590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rgbClr val="FF0000"/>
                </a:solidFill>
              </a:rPr>
              <a:t>Безопасность </a:t>
            </a:r>
            <a:r>
              <a:rPr lang="ru-RU" sz="4000" b="1" dirty="0" smtClean="0">
                <a:solidFill>
                  <a:srgbClr val="FF0000"/>
                </a:solidFill>
              </a:rPr>
              <a:t>дома</a:t>
            </a:r>
            <a:r>
              <a:rPr lang="ru-RU" sz="4000" b="1" i="1" dirty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4000" b="1" i="1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i="1" dirty="0">
                <a:solidFill>
                  <a:srgbClr val="063CD4"/>
                </a:solidFill>
                <a:latin typeface="Arial Black" pitchFamily="34" charset="0"/>
              </a:rPr>
              <a:t>Советы </a:t>
            </a:r>
            <a:br>
              <a:rPr lang="ru-RU" i="1" dirty="0">
                <a:solidFill>
                  <a:srgbClr val="063CD4"/>
                </a:solidFill>
                <a:latin typeface="Arial Black" pitchFamily="34" charset="0"/>
              </a:rPr>
            </a:br>
            <a:r>
              <a:rPr lang="ru-RU" i="1" dirty="0" smtClean="0">
                <a:solidFill>
                  <a:srgbClr val="063CD4"/>
                </a:solidFill>
                <a:latin typeface="Arial Black" pitchFamily="34" charset="0"/>
              </a:rPr>
              <a:t>Мудрой Совы</a:t>
            </a:r>
            <a:r>
              <a:rPr lang="ru-RU" i="1" dirty="0">
                <a:solidFill>
                  <a:srgbClr val="063CD4"/>
                </a:solidFill>
                <a:latin typeface="Arial Black" pitchFamily="34" charset="0"/>
              </a:rPr>
              <a:t/>
            </a:r>
            <a:br>
              <a:rPr lang="ru-RU" i="1" dirty="0">
                <a:solidFill>
                  <a:srgbClr val="063CD4"/>
                </a:solidFill>
                <a:latin typeface="Arial Black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3190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304800" y="304800"/>
            <a:ext cx="5486400" cy="34448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Arial" charset="0"/>
              </a:rPr>
              <a:t>Если ты газ зажигать не умеешь, </a:t>
            </a:r>
          </a:p>
          <a:p>
            <a:pPr algn="ctr"/>
            <a:r>
              <a:rPr lang="ru-RU" sz="2000">
                <a:latin typeface="Arial" charset="0"/>
              </a:rPr>
              <a:t>Не подходи, иль потом пожалеешь... </a:t>
            </a:r>
          </a:p>
          <a:p>
            <a:pPr algn="ctr"/>
            <a:r>
              <a:rPr lang="ru-RU" sz="2000">
                <a:latin typeface="Arial" charset="0"/>
              </a:rPr>
              <a:t>Очень опасно к плите приближаться: </a:t>
            </a:r>
          </a:p>
          <a:p>
            <a:pPr algn="ctr"/>
            <a:r>
              <a:rPr lang="ru-RU" sz="2000">
                <a:latin typeface="Arial" charset="0"/>
              </a:rPr>
              <a:t>Может она загореться, взорваться... </a:t>
            </a:r>
          </a:p>
          <a:p>
            <a:pPr algn="ctr"/>
            <a:r>
              <a:rPr lang="ru-RU" sz="2000">
                <a:latin typeface="Arial" charset="0"/>
              </a:rPr>
              <a:t>Мама сама всё согреет и сварит,</a:t>
            </a:r>
          </a:p>
          <a:p>
            <a:pPr algn="ctr"/>
            <a:r>
              <a:rPr lang="ru-RU" sz="2000">
                <a:latin typeface="Arial" charset="0"/>
              </a:rPr>
              <a:t> Суп приготовит и чайник поставит. </a:t>
            </a:r>
          </a:p>
          <a:p>
            <a:pPr algn="ctr"/>
            <a:r>
              <a:rPr lang="ru-RU" sz="2000">
                <a:latin typeface="Arial" charset="0"/>
              </a:rPr>
              <a:t>Ты же, малыш, не спеши: </a:t>
            </a:r>
          </a:p>
          <a:p>
            <a:pPr algn="ctr"/>
            <a:r>
              <a:rPr lang="ru-RU" sz="2000">
                <a:latin typeface="Arial" charset="0"/>
              </a:rPr>
              <a:t>подрастешь –</a:t>
            </a:r>
          </a:p>
          <a:p>
            <a:pPr algn="ctr"/>
            <a:r>
              <a:rPr lang="ru-RU" sz="2000">
                <a:latin typeface="Arial" charset="0"/>
              </a:rPr>
              <a:t>Спичкой конфорку ты сам подожжешь!</a:t>
            </a:r>
          </a:p>
          <a:p>
            <a:pPr algn="ctr"/>
            <a:r>
              <a:rPr lang="ru-RU" sz="2000">
                <a:latin typeface="Arial" charset="0"/>
              </a:rPr>
              <a:t/>
            </a:r>
            <a:br>
              <a:rPr lang="ru-RU" sz="2000">
                <a:latin typeface="Arial" charset="0"/>
              </a:rPr>
            </a:br>
            <a:endParaRPr lang="ru-RU" sz="2000">
              <a:latin typeface="Arial" charset="0"/>
            </a:endParaRP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 contrast="-6000"/>
          </a:blip>
          <a:srcRect/>
          <a:stretch>
            <a:fillRect/>
          </a:stretch>
        </p:blipFill>
        <p:spPr bwMode="auto">
          <a:xfrm>
            <a:off x="3505200" y="3416300"/>
            <a:ext cx="499110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"/>
            <a:ext cx="4343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5410200" y="2438400"/>
            <a:ext cx="2667000" cy="37496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Arial" charset="0"/>
              </a:rPr>
              <a:t>Когда в кастрюле кипяток, </a:t>
            </a:r>
          </a:p>
          <a:p>
            <a:r>
              <a:rPr lang="ru-RU" sz="2000">
                <a:latin typeface="Arial" charset="0"/>
              </a:rPr>
              <a:t>Не прикасайся</a:t>
            </a:r>
          </a:p>
          <a:p>
            <a:r>
              <a:rPr lang="ru-RU" sz="2000">
                <a:latin typeface="Arial" charset="0"/>
              </a:rPr>
              <a:t> к ней, дружок, </a:t>
            </a:r>
          </a:p>
          <a:p>
            <a:r>
              <a:rPr lang="ru-RU" sz="2000">
                <a:latin typeface="Arial" charset="0"/>
              </a:rPr>
              <a:t>И очень осторожен будь:</a:t>
            </a:r>
          </a:p>
          <a:p>
            <a:r>
              <a:rPr lang="ru-RU" sz="2000">
                <a:latin typeface="Arial" charset="0"/>
              </a:rPr>
              <a:t> Ее так просто обернуть!</a:t>
            </a:r>
          </a:p>
          <a:p>
            <a:r>
              <a:rPr lang="ru-RU" sz="2000">
                <a:latin typeface="Arial" charset="0"/>
              </a:rPr>
              <a:t>Поверь: кипящая вода</a:t>
            </a:r>
          </a:p>
          <a:p>
            <a:r>
              <a:rPr lang="ru-RU" sz="2000">
                <a:latin typeface="Arial" charset="0"/>
              </a:rPr>
              <a:t> Была опасною всегда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 cstate="print">
            <a:lum bright="-12000" contrast="-6000"/>
          </a:blip>
          <a:srcRect/>
          <a:stretch>
            <a:fillRect/>
          </a:stretch>
        </p:blipFill>
        <p:spPr bwMode="auto">
          <a:xfrm>
            <a:off x="3429000" y="3124200"/>
            <a:ext cx="5210175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609600" y="609600"/>
            <a:ext cx="3886200" cy="25304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Arial" charset="0"/>
              </a:rPr>
              <a:t>В уши, нос нельзя совать</a:t>
            </a:r>
          </a:p>
          <a:p>
            <a:pPr algn="ctr"/>
            <a:r>
              <a:rPr lang="ru-RU" sz="2000">
                <a:latin typeface="Arial" charset="0"/>
              </a:rPr>
              <a:t>Мелкие предметы.</a:t>
            </a:r>
          </a:p>
          <a:p>
            <a:pPr algn="ctr"/>
            <a:r>
              <a:rPr lang="ru-RU" sz="2000">
                <a:latin typeface="Arial" charset="0"/>
              </a:rPr>
              <a:t>Могут там они застрять -</a:t>
            </a:r>
          </a:p>
          <a:p>
            <a:pPr algn="ctr"/>
            <a:r>
              <a:rPr lang="ru-RU" sz="2000">
                <a:latin typeface="Arial" charset="0"/>
              </a:rPr>
              <a:t>Помните про это!</a:t>
            </a:r>
          </a:p>
          <a:p>
            <a:pPr algn="ctr"/>
            <a:r>
              <a:rPr lang="ru-RU" sz="2000">
                <a:latin typeface="Arial" charset="0"/>
              </a:rPr>
              <a:t>И придется вас везти </a:t>
            </a:r>
          </a:p>
          <a:p>
            <a:pPr algn="ctr"/>
            <a:r>
              <a:rPr lang="ru-RU" sz="2000">
                <a:latin typeface="Arial" charset="0"/>
              </a:rPr>
              <a:t>К медикам в больницу!</a:t>
            </a:r>
          </a:p>
          <a:p>
            <a:pPr algn="ctr"/>
            <a:r>
              <a:rPr lang="ru-RU" sz="2000">
                <a:latin typeface="Arial" charset="0"/>
              </a:rPr>
              <a:t> Глупо так себя вести, </a:t>
            </a:r>
          </a:p>
          <a:p>
            <a:pPr algn="ctr"/>
            <a:r>
              <a:rPr lang="ru-RU" sz="2000">
                <a:latin typeface="Arial" charset="0"/>
              </a:rPr>
              <a:t>Просто не годится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 contrast="-6000"/>
          </a:blip>
          <a:srcRect/>
          <a:stretch>
            <a:fillRect/>
          </a:stretch>
        </p:blipFill>
        <p:spPr bwMode="auto">
          <a:xfrm>
            <a:off x="0" y="457200"/>
            <a:ext cx="569595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4191000" y="4572000"/>
            <a:ext cx="388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b="0">
              <a:latin typeface="Arial" charset="0"/>
            </a:endParaRP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3581400" y="3581400"/>
            <a:ext cx="5029200" cy="25304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0">
                <a:latin typeface="Arial" charset="0"/>
              </a:rPr>
              <a:t>Много тюбиков и баночек</a:t>
            </a:r>
          </a:p>
          <a:p>
            <a:pPr algn="ctr"/>
            <a:r>
              <a:rPr lang="ru-RU" sz="2000" b="0">
                <a:latin typeface="Arial" charset="0"/>
              </a:rPr>
              <a:t>Есть в шкафах у наших мамочек.</a:t>
            </a:r>
          </a:p>
          <a:p>
            <a:pPr algn="ctr"/>
            <a:r>
              <a:rPr lang="ru-RU" sz="2000" b="0">
                <a:latin typeface="Arial" charset="0"/>
              </a:rPr>
              <a:t>В них хранятся средства разные,</a:t>
            </a:r>
          </a:p>
          <a:p>
            <a:pPr algn="ctr"/>
            <a:r>
              <a:rPr lang="ru-RU" sz="2000" b="0">
                <a:latin typeface="Arial" charset="0"/>
              </a:rPr>
              <a:t>К сожалению, опасные...</a:t>
            </a:r>
          </a:p>
          <a:p>
            <a:pPr algn="ctr"/>
            <a:r>
              <a:rPr lang="ru-RU" sz="2000" b="0">
                <a:latin typeface="Arial" charset="0"/>
              </a:rPr>
              <a:t>Кремы, пасты и таблеточки </a:t>
            </a:r>
          </a:p>
          <a:p>
            <a:pPr algn="ctr"/>
            <a:r>
              <a:rPr lang="ru-RU" sz="2000" b="0">
                <a:latin typeface="Arial" charset="0"/>
              </a:rPr>
              <a:t>Не берите в руки, деточки: </a:t>
            </a:r>
          </a:p>
          <a:p>
            <a:pPr algn="ctr"/>
            <a:r>
              <a:rPr lang="ru-RU" sz="2000" b="0">
                <a:latin typeface="Arial" charset="0"/>
              </a:rPr>
              <a:t>Эта бытовая химия</a:t>
            </a:r>
          </a:p>
          <a:p>
            <a:pPr algn="ctr"/>
            <a:r>
              <a:rPr lang="ru-RU" sz="2000" b="0">
                <a:latin typeface="Arial" charset="0"/>
              </a:rPr>
              <a:t> -Как отрава очень сильная!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6"/>
          <p:cNvSpPr txBox="1">
            <a:spLocks noChangeArrowheads="1"/>
          </p:cNvSpPr>
          <p:nvPr/>
        </p:nvSpPr>
        <p:spPr bwMode="auto">
          <a:xfrm>
            <a:off x="0" y="533400"/>
            <a:ext cx="4800600" cy="49688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Arial" charset="0"/>
              </a:rPr>
              <a:t>Пилюли и таблетки</a:t>
            </a:r>
          </a:p>
          <a:p>
            <a:pPr algn="ctr"/>
            <a:r>
              <a:rPr lang="ru-RU" sz="2000">
                <a:latin typeface="Arial" charset="0"/>
              </a:rPr>
              <a:t>Нельзя тайком глотать!</a:t>
            </a:r>
          </a:p>
          <a:p>
            <a:pPr algn="ctr"/>
            <a:r>
              <a:rPr lang="ru-RU" sz="2000">
                <a:latin typeface="Arial" charset="0"/>
              </a:rPr>
              <a:t>Об этом наши детки</a:t>
            </a:r>
          </a:p>
          <a:p>
            <a:pPr algn="ctr"/>
            <a:r>
              <a:rPr lang="ru-RU" sz="2000">
                <a:latin typeface="Arial" charset="0"/>
              </a:rPr>
              <a:t>Обязаны узнать.</a:t>
            </a:r>
          </a:p>
          <a:p>
            <a:pPr algn="ctr"/>
            <a:r>
              <a:rPr lang="ru-RU" sz="2000">
                <a:latin typeface="Arial" charset="0"/>
              </a:rPr>
              <a:t>Вот если заболеете, </a:t>
            </a:r>
          </a:p>
          <a:p>
            <a:pPr algn="ctr"/>
            <a:r>
              <a:rPr lang="ru-RU" sz="2000">
                <a:latin typeface="Arial" charset="0"/>
              </a:rPr>
              <a:t>Врача вам позовут, </a:t>
            </a:r>
          </a:p>
          <a:p>
            <a:pPr algn="ctr"/>
            <a:r>
              <a:rPr lang="ru-RU" sz="2000">
                <a:latin typeface="Arial" charset="0"/>
              </a:rPr>
              <a:t>То взрослые таблетку </a:t>
            </a:r>
          </a:p>
          <a:p>
            <a:pPr algn="ctr"/>
            <a:r>
              <a:rPr lang="ru-RU" sz="2000">
                <a:latin typeface="Arial" charset="0"/>
              </a:rPr>
              <a:t>Вам сами принесут.</a:t>
            </a:r>
          </a:p>
          <a:p>
            <a:pPr algn="ctr"/>
            <a:r>
              <a:rPr lang="ru-RU" sz="2000">
                <a:latin typeface="Arial" charset="0"/>
              </a:rPr>
              <a:t>Но если не больны вы,</a:t>
            </a:r>
          </a:p>
          <a:p>
            <a:pPr algn="ctr"/>
            <a:r>
              <a:rPr lang="ru-RU" sz="2000">
                <a:latin typeface="Arial" charset="0"/>
              </a:rPr>
              <a:t>Таблетки есть нельзя:</a:t>
            </a:r>
          </a:p>
          <a:p>
            <a:pPr algn="ctr"/>
            <a:r>
              <a:rPr lang="ru-RU" sz="2000">
                <a:latin typeface="Arial" charset="0"/>
              </a:rPr>
              <a:t>Глотать их без причины</a:t>
            </a:r>
          </a:p>
          <a:p>
            <a:pPr algn="ctr"/>
            <a:r>
              <a:rPr lang="ru-RU" sz="2000">
                <a:latin typeface="Arial" charset="0"/>
              </a:rPr>
              <a:t>Опасно вам, друзья.</a:t>
            </a:r>
          </a:p>
          <a:p>
            <a:pPr algn="ctr"/>
            <a:r>
              <a:rPr lang="ru-RU" sz="2000">
                <a:latin typeface="Arial" charset="0"/>
              </a:rPr>
              <a:t>Ведь отравиться можно: </a:t>
            </a:r>
          </a:p>
          <a:p>
            <a:pPr algn="ctr"/>
            <a:r>
              <a:rPr lang="ru-RU" sz="2000">
                <a:latin typeface="Arial" charset="0"/>
              </a:rPr>
              <a:t>В таких таблетках - вред!!! </a:t>
            </a:r>
          </a:p>
          <a:p>
            <a:pPr algn="ctr"/>
            <a:r>
              <a:rPr lang="ru-RU" sz="2000">
                <a:latin typeface="Arial" charset="0"/>
              </a:rPr>
              <a:t>Так будьте осторожны –</a:t>
            </a:r>
          </a:p>
          <a:p>
            <a:pPr algn="ctr"/>
            <a:r>
              <a:rPr lang="ru-RU" sz="2000">
                <a:latin typeface="Arial" charset="0"/>
              </a:rPr>
              <a:t>Живите много лет!!!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 contrast="-6000"/>
          </a:blip>
          <a:srcRect/>
          <a:stretch>
            <a:fillRect/>
          </a:stretch>
        </p:blipFill>
        <p:spPr bwMode="auto">
          <a:xfrm>
            <a:off x="4191000" y="1371600"/>
            <a:ext cx="4191000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 contrast="-6000"/>
          </a:blip>
          <a:srcRect/>
          <a:stretch>
            <a:fillRect/>
          </a:stretch>
        </p:blipFill>
        <p:spPr bwMode="auto">
          <a:xfrm>
            <a:off x="2667000" y="3352800"/>
            <a:ext cx="5410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304800" y="381000"/>
            <a:ext cx="3124200" cy="31400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Arial" charset="0"/>
              </a:rPr>
              <a:t>Не играйте острыми</a:t>
            </a:r>
          </a:p>
          <a:p>
            <a:pPr algn="ctr"/>
            <a:r>
              <a:rPr lang="ru-RU" sz="2000">
                <a:latin typeface="Arial" charset="0"/>
              </a:rPr>
              <a:t>Вилками, ножами.</a:t>
            </a:r>
          </a:p>
          <a:p>
            <a:pPr algn="ctr"/>
            <a:r>
              <a:rPr lang="ru-RU" sz="2000">
                <a:latin typeface="Arial" charset="0"/>
              </a:rPr>
              <a:t>Ведь такой «игрушкой» просто</a:t>
            </a:r>
          </a:p>
          <a:p>
            <a:pPr algn="ctr"/>
            <a:r>
              <a:rPr lang="ru-RU" sz="2000">
                <a:latin typeface="Arial" charset="0"/>
              </a:rPr>
              <a:t>Что-нибудь поранить.</a:t>
            </a:r>
          </a:p>
          <a:p>
            <a:pPr algn="ctr"/>
            <a:r>
              <a:rPr lang="ru-RU" sz="2000">
                <a:latin typeface="Arial" charset="0"/>
              </a:rPr>
              <a:t>Будет больно, будет грустно,</a:t>
            </a:r>
          </a:p>
          <a:p>
            <a:pPr algn="ctr"/>
            <a:r>
              <a:rPr lang="ru-RU" sz="2000">
                <a:latin typeface="Arial" charset="0"/>
              </a:rPr>
              <a:t>Мама наругает...</a:t>
            </a:r>
          </a:p>
          <a:p>
            <a:pPr algn="ctr"/>
            <a:r>
              <a:rPr lang="ru-RU" sz="2000">
                <a:latin typeface="Arial" charset="0"/>
              </a:rPr>
              <a:t>Неужели вам игрушек</a:t>
            </a:r>
          </a:p>
          <a:p>
            <a:pPr algn="ctr"/>
            <a:r>
              <a:rPr lang="ru-RU" sz="2000">
                <a:latin typeface="Arial" charset="0"/>
              </a:rPr>
              <a:t>В доме не хватает?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 contrast="-6000"/>
          </a:blip>
          <a:srcRect/>
          <a:stretch>
            <a:fillRect/>
          </a:stretch>
        </p:blipFill>
        <p:spPr bwMode="auto">
          <a:xfrm>
            <a:off x="0" y="228600"/>
            <a:ext cx="5181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4419600" y="2971800"/>
            <a:ext cx="4114800" cy="28352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Arial" charset="0"/>
              </a:rPr>
              <a:t>Сынок хотел, как папа, стать</a:t>
            </a:r>
          </a:p>
          <a:p>
            <a:r>
              <a:rPr lang="ru-RU" sz="2000">
                <a:latin typeface="Arial" charset="0"/>
              </a:rPr>
              <a:t>И начал гвоздик забивать;</a:t>
            </a:r>
          </a:p>
          <a:p>
            <a:r>
              <a:rPr lang="ru-RU" sz="2000">
                <a:latin typeface="Arial" charset="0"/>
              </a:rPr>
              <a:t>Попал по пальцу молотком -</a:t>
            </a:r>
          </a:p>
          <a:p>
            <a:r>
              <a:rPr lang="ru-RU" sz="2000">
                <a:latin typeface="Arial" charset="0"/>
              </a:rPr>
              <a:t>На рёв сбежался целый дом...</a:t>
            </a:r>
          </a:p>
          <a:p>
            <a:r>
              <a:rPr lang="ru-RU" sz="2000">
                <a:latin typeface="Arial" charset="0"/>
              </a:rPr>
              <a:t>Малыш, запомни наш совет: </a:t>
            </a:r>
          </a:p>
          <a:p>
            <a:r>
              <a:rPr lang="ru-RU" sz="2000">
                <a:latin typeface="Arial" charset="0"/>
              </a:rPr>
              <a:t>С тобой чтоб не случилось бед, </a:t>
            </a:r>
          </a:p>
          <a:p>
            <a:r>
              <a:rPr lang="ru-RU" sz="2000">
                <a:latin typeface="Arial" charset="0"/>
              </a:rPr>
              <a:t>Еще немного подожди: </a:t>
            </a:r>
          </a:p>
          <a:p>
            <a:r>
              <a:rPr lang="ru-RU" sz="2000">
                <a:latin typeface="Arial" charset="0"/>
              </a:rPr>
              <a:t>Сперва придется подрасти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1828800" y="1143000"/>
            <a:ext cx="6629400" cy="5047536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 dirty="0" smtClean="0">
                <a:solidFill>
                  <a:srgbClr val="063CD4"/>
                </a:solidFill>
              </a:rPr>
              <a:t>Не </a:t>
            </a:r>
            <a:r>
              <a:rPr lang="ru-RU" sz="5400" dirty="0">
                <a:solidFill>
                  <a:srgbClr val="063CD4"/>
                </a:solidFill>
              </a:rPr>
              <a:t>повторяй ошибки маленьких друзей </a:t>
            </a:r>
            <a:r>
              <a:rPr lang="ru-RU" sz="5400" dirty="0" smtClean="0">
                <a:solidFill>
                  <a:srgbClr val="063CD4"/>
                </a:solidFill>
              </a:rPr>
              <a:t>Совы.</a:t>
            </a:r>
          </a:p>
          <a:p>
            <a:pPr algn="ctr">
              <a:spcBef>
                <a:spcPct val="50000"/>
              </a:spcBef>
            </a:pPr>
            <a:r>
              <a:rPr lang="ru-RU" sz="4000" dirty="0" smtClean="0"/>
              <a:t>-Какие советы нарушили зверята?</a:t>
            </a:r>
          </a:p>
          <a:p>
            <a:pPr algn="ctr">
              <a:spcBef>
                <a:spcPct val="50000"/>
              </a:spcBef>
            </a:pPr>
            <a:endParaRPr lang="ru-RU" sz="4000" dirty="0"/>
          </a:p>
        </p:txBody>
      </p:sp>
      <p:pic>
        <p:nvPicPr>
          <p:cNvPr id="3" name="Picture 2" descr="https://image.freepik.com/free-vector/_70172-1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3205"/>
            <a:ext cx="2057400" cy="204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467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4876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56" fill="hold"/>
                                        <p:tgtEl>
                                          <p:spTgt spid="450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5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059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50"/>
            <a:ext cx="7010400" cy="682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3400" y="5181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15" fill="hold"/>
                                        <p:tgtEl>
                                          <p:spTgt spid="512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0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0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/>
          <a:stretch>
            <a:fillRect/>
          </a:stretch>
        </p:blipFill>
        <p:spPr bwMode="auto">
          <a:xfrm>
            <a:off x="0" y="0"/>
            <a:ext cx="3886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4114800" y="990600"/>
            <a:ext cx="3962400" cy="55784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Arial" charset="0"/>
              </a:rPr>
              <a:t>Если квартира твоя высоко</a:t>
            </a:r>
          </a:p>
          <a:p>
            <a:r>
              <a:rPr lang="ru-RU" sz="2000">
                <a:latin typeface="Arial" charset="0"/>
              </a:rPr>
              <a:t>И добираться домой нелегко,</a:t>
            </a:r>
          </a:p>
          <a:p>
            <a:r>
              <a:rPr lang="ru-RU" sz="2000">
                <a:latin typeface="Arial" charset="0"/>
              </a:rPr>
              <a:t>Пользуйся лифтом, </a:t>
            </a:r>
          </a:p>
          <a:p>
            <a:r>
              <a:rPr lang="ru-RU" sz="2000">
                <a:latin typeface="Arial" charset="0"/>
              </a:rPr>
              <a:t>но только учти:</a:t>
            </a:r>
          </a:p>
          <a:p>
            <a:r>
              <a:rPr lang="ru-RU" sz="2000">
                <a:latin typeface="Arial" charset="0"/>
              </a:rPr>
              <a:t>В лифт с незнакомыми </a:t>
            </a:r>
          </a:p>
          <a:p>
            <a:pPr>
              <a:buFontTx/>
              <a:buChar char="-"/>
            </a:pPr>
            <a:r>
              <a:rPr lang="ru-RU" sz="2000">
                <a:latin typeface="Arial" charset="0"/>
              </a:rPr>
              <a:t>не заходи!</a:t>
            </a:r>
          </a:p>
          <a:p>
            <a:pPr>
              <a:buFontTx/>
              <a:buChar char="-"/>
            </a:pPr>
            <a:endParaRPr lang="ru-RU" sz="2000">
              <a:latin typeface="Arial" charset="0"/>
            </a:endParaRPr>
          </a:p>
          <a:p>
            <a:r>
              <a:rPr lang="ru-RU" sz="2000">
                <a:latin typeface="Arial" charset="0"/>
              </a:rPr>
              <a:t>Могут обидеть тебя, напугать...</a:t>
            </a:r>
          </a:p>
          <a:p>
            <a:r>
              <a:rPr lang="ru-RU" sz="2000">
                <a:latin typeface="Arial" charset="0"/>
              </a:rPr>
              <a:t>Можешь серьезно,</a:t>
            </a:r>
          </a:p>
          <a:p>
            <a:r>
              <a:rPr lang="ru-RU" sz="2000">
                <a:latin typeface="Arial" charset="0"/>
              </a:rPr>
              <a:t> мой друг, пострадать...</a:t>
            </a:r>
          </a:p>
          <a:p>
            <a:endParaRPr lang="ru-RU" sz="2000">
              <a:latin typeface="Arial" charset="0"/>
            </a:endParaRPr>
          </a:p>
          <a:p>
            <a:r>
              <a:rPr lang="ru-RU" sz="2000">
                <a:latin typeface="Arial" charset="0"/>
              </a:rPr>
              <a:t>Будь осторожней, </a:t>
            </a:r>
          </a:p>
          <a:p>
            <a:r>
              <a:rPr lang="ru-RU" sz="2000">
                <a:latin typeface="Arial" charset="0"/>
              </a:rPr>
              <a:t>всегда берегись</a:t>
            </a:r>
          </a:p>
          <a:p>
            <a:r>
              <a:rPr lang="ru-RU" sz="2000">
                <a:latin typeface="Arial" charset="0"/>
              </a:rPr>
              <a:t>И с незнакомцами </a:t>
            </a:r>
          </a:p>
          <a:p>
            <a:r>
              <a:rPr lang="ru-RU" sz="2000">
                <a:latin typeface="Arial" charset="0"/>
              </a:rPr>
              <a:t>в лифт не садись!</a:t>
            </a:r>
          </a:p>
          <a:p>
            <a:r>
              <a:rPr lang="ru-RU" sz="2000">
                <a:latin typeface="Arial" charset="0"/>
              </a:rPr>
              <a:t/>
            </a:r>
            <a:br>
              <a:rPr lang="ru-RU" sz="2000">
                <a:latin typeface="Arial" charset="0"/>
              </a:rPr>
            </a:br>
            <a:endParaRPr lang="ru-RU" sz="20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534400" cy="577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9600" y="6019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93" fill="hold"/>
                                        <p:tgtEl>
                                          <p:spTgt spid="501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7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179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" y="0"/>
            <a:ext cx="7537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8200" y="6019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86" fill="hold"/>
                                        <p:tgtEl>
                                          <p:spTgt spid="481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3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131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467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5943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154" fill="hold"/>
                                        <p:tgtEl>
                                          <p:spTgt spid="460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08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val 5"/>
          <p:cNvSpPr>
            <a:spLocks noChangeArrowheads="1"/>
          </p:cNvSpPr>
          <p:nvPr/>
        </p:nvSpPr>
        <p:spPr bwMode="auto">
          <a:xfrm>
            <a:off x="1981200" y="990600"/>
            <a:ext cx="6248400" cy="33528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2286000" y="2057400"/>
            <a:ext cx="5410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 i="1" dirty="0" smtClean="0">
                <a:solidFill>
                  <a:schemeClr val="fol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Берегите себя!</a:t>
            </a:r>
            <a:endParaRPr lang="ru-RU" sz="5400" i="1" dirty="0">
              <a:solidFill>
                <a:schemeClr val="folHlin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85800" y="152400"/>
            <a:ext cx="8001000" cy="6400800"/>
          </a:xfrm>
        </p:spPr>
        <p:txBody>
          <a:bodyPr/>
          <a:lstStyle/>
          <a:p>
            <a:pPr algn="r"/>
            <a:r>
              <a:rPr lang="ru-RU" dirty="0" smtClean="0"/>
              <a:t>       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Разработчик:  </a:t>
            </a: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Доценко Г.П.,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воспитатель МДОУ «Детский сад «Ёлочка» г. Надыма»</a:t>
            </a:r>
            <a:b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ru-RU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6750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 contrast="-6000"/>
          </a:blip>
          <a:srcRect/>
          <a:stretch>
            <a:fillRect/>
          </a:stretch>
        </p:blipFill>
        <p:spPr bwMode="auto">
          <a:xfrm>
            <a:off x="609600" y="304800"/>
            <a:ext cx="4038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4876800" y="1981200"/>
            <a:ext cx="3886200" cy="28352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0">
                <a:latin typeface="Arial" charset="0"/>
              </a:rPr>
              <a:t>Если позвонил звонок,</a:t>
            </a:r>
          </a:p>
          <a:p>
            <a:r>
              <a:rPr lang="ru-RU" sz="2000" b="0">
                <a:latin typeface="Arial" charset="0"/>
              </a:rPr>
              <a:t>Посмотри сперва в глазок,</a:t>
            </a:r>
          </a:p>
          <a:p>
            <a:r>
              <a:rPr lang="ru-RU" sz="2000" b="0">
                <a:latin typeface="Arial" charset="0"/>
              </a:rPr>
              <a:t>В гости кто пришел, узнай,</a:t>
            </a:r>
          </a:p>
          <a:p>
            <a:r>
              <a:rPr lang="ru-RU" sz="2000" b="0">
                <a:latin typeface="Arial" charset="0"/>
              </a:rPr>
              <a:t>Но чужим - не открывай!</a:t>
            </a:r>
          </a:p>
          <a:p>
            <a:r>
              <a:rPr lang="ru-RU" sz="2000" b="0">
                <a:latin typeface="Arial" charset="0"/>
              </a:rPr>
              <a:t>Если нет глазка, тогда:</a:t>
            </a:r>
          </a:p>
          <a:p>
            <a:r>
              <a:rPr lang="ru-RU" sz="2000" b="0">
                <a:latin typeface="Arial" charset="0"/>
              </a:rPr>
              <a:t> «Кто же там?» - спроси всегда,</a:t>
            </a:r>
          </a:p>
          <a:p>
            <a:r>
              <a:rPr lang="ru-RU" sz="2000" b="0">
                <a:latin typeface="Arial" charset="0"/>
              </a:rPr>
              <a:t> А не станут отвечать </a:t>
            </a:r>
          </a:p>
          <a:p>
            <a:r>
              <a:rPr lang="ru-RU" sz="2000" b="0">
                <a:latin typeface="Arial" charset="0"/>
              </a:rPr>
              <a:t>-Дверь не надо открывать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381000" y="228600"/>
            <a:ext cx="5486400" cy="46640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Arial" charset="0"/>
              </a:rPr>
              <a:t>Если телефон звонит,</a:t>
            </a:r>
          </a:p>
          <a:p>
            <a:r>
              <a:rPr lang="ru-RU" sz="2000">
                <a:latin typeface="Arial" charset="0"/>
              </a:rPr>
              <a:t>Кто-то в трубку говорит:</a:t>
            </a:r>
          </a:p>
          <a:p>
            <a:r>
              <a:rPr lang="ru-RU" sz="2000">
                <a:latin typeface="Arial" charset="0"/>
              </a:rPr>
              <a:t>- И куда же я попал?</a:t>
            </a:r>
          </a:p>
          <a:p>
            <a:r>
              <a:rPr lang="ru-RU" sz="2000">
                <a:latin typeface="Arial" charset="0"/>
              </a:rPr>
              <a:t>Номер я какой набрал?</a:t>
            </a:r>
          </a:p>
          <a:p>
            <a:r>
              <a:rPr lang="ru-RU" sz="2000">
                <a:latin typeface="Arial" charset="0"/>
              </a:rPr>
              <a:t>Как тебя зовут, малыш?</a:t>
            </a:r>
          </a:p>
          <a:p>
            <a:endParaRPr lang="ru-RU" sz="2000">
              <a:latin typeface="Arial" charset="0"/>
            </a:endParaRPr>
          </a:p>
          <a:p>
            <a:r>
              <a:rPr lang="ru-RU" sz="2000">
                <a:latin typeface="Arial" charset="0"/>
              </a:rPr>
              <a:t>Дома с кем сейчас сидишь? -</a:t>
            </a:r>
          </a:p>
          <a:p>
            <a:r>
              <a:rPr lang="ru-RU" sz="2000">
                <a:latin typeface="Arial" charset="0"/>
              </a:rPr>
              <a:t>Ничего не отвечай,</a:t>
            </a:r>
          </a:p>
          <a:p>
            <a:r>
              <a:rPr lang="ru-RU" sz="2000">
                <a:latin typeface="Arial" charset="0"/>
              </a:rPr>
              <a:t>Просто маму подзывай!</a:t>
            </a:r>
          </a:p>
          <a:p>
            <a:r>
              <a:rPr lang="ru-RU" sz="2000">
                <a:latin typeface="Arial" charset="0"/>
              </a:rPr>
              <a:t>Если взрослых дома нет, </a:t>
            </a:r>
          </a:p>
          <a:p>
            <a:r>
              <a:rPr lang="ru-RU" sz="2000">
                <a:latin typeface="Arial" charset="0"/>
              </a:rPr>
              <a:t>Не веди ни с кем бесед, </a:t>
            </a:r>
          </a:p>
          <a:p>
            <a:r>
              <a:rPr lang="ru-RU" sz="2000">
                <a:latin typeface="Arial" charset="0"/>
              </a:rPr>
              <a:t>«До свидания!» - скажи,</a:t>
            </a:r>
          </a:p>
          <a:p>
            <a:r>
              <a:rPr lang="ru-RU" sz="2000">
                <a:latin typeface="Arial" charset="0"/>
              </a:rPr>
              <a:t> Быстро трубку положи!</a:t>
            </a:r>
          </a:p>
          <a:p>
            <a:r>
              <a:rPr lang="ru-RU" sz="2000">
                <a:latin typeface="Arial" charset="0"/>
              </a:rPr>
              <a:t/>
            </a:r>
            <a:br>
              <a:rPr lang="ru-RU" sz="2000">
                <a:latin typeface="Arial" charset="0"/>
              </a:rPr>
            </a:br>
            <a:endParaRPr lang="ru-RU" sz="2000">
              <a:latin typeface="Arial" charset="0"/>
            </a:endParaRP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 contrast="-6000"/>
          </a:blip>
          <a:srcRect/>
          <a:stretch>
            <a:fillRect/>
          </a:stretch>
        </p:blipFill>
        <p:spPr bwMode="auto">
          <a:xfrm>
            <a:off x="3962400" y="3048000"/>
            <a:ext cx="502920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3886200" y="1143000"/>
            <a:ext cx="4495800" cy="55784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Arial" charset="0"/>
              </a:rPr>
              <a:t>Друг, по перилам </a:t>
            </a:r>
          </a:p>
          <a:p>
            <a:pPr algn="ctr"/>
            <a:r>
              <a:rPr lang="ru-RU" sz="2000">
                <a:latin typeface="Arial" charset="0"/>
              </a:rPr>
              <a:t>опасно кататься!</a:t>
            </a:r>
          </a:p>
          <a:p>
            <a:pPr algn="ctr"/>
            <a:r>
              <a:rPr lang="ru-RU" sz="2000">
                <a:latin typeface="Arial" charset="0"/>
              </a:rPr>
              <a:t> Можешь качнуться –</a:t>
            </a:r>
          </a:p>
          <a:p>
            <a:pPr algn="ctr"/>
            <a:r>
              <a:rPr lang="ru-RU" sz="2000">
                <a:latin typeface="Arial" charset="0"/>
              </a:rPr>
              <a:t> и не удержаться, </a:t>
            </a:r>
          </a:p>
          <a:p>
            <a:pPr algn="ctr"/>
            <a:r>
              <a:rPr lang="ru-RU" sz="2000">
                <a:latin typeface="Arial" charset="0"/>
              </a:rPr>
              <a:t>Или штанами за болт зацепиться... </a:t>
            </a:r>
          </a:p>
          <a:p>
            <a:pPr algn="ctr"/>
            <a:r>
              <a:rPr lang="ru-RU" sz="2000">
                <a:latin typeface="Arial" charset="0"/>
              </a:rPr>
              <a:t>Больно спиной </a:t>
            </a:r>
          </a:p>
          <a:p>
            <a:pPr algn="ctr"/>
            <a:r>
              <a:rPr lang="ru-RU" sz="2000">
                <a:latin typeface="Arial" charset="0"/>
              </a:rPr>
              <a:t>на ступеньки свалиться!</a:t>
            </a:r>
          </a:p>
          <a:p>
            <a:pPr algn="ctr"/>
            <a:endParaRPr lang="ru-RU" sz="2000">
              <a:latin typeface="Arial" charset="0"/>
            </a:endParaRPr>
          </a:p>
          <a:p>
            <a:pPr algn="ctr"/>
            <a:r>
              <a:rPr lang="ru-RU" sz="2000">
                <a:latin typeface="Arial" charset="0"/>
              </a:rPr>
              <a:t>Или сорвешься в пролет </a:t>
            </a:r>
          </a:p>
          <a:p>
            <a:pPr algn="ctr"/>
            <a:r>
              <a:rPr lang="ru-RU" sz="2000">
                <a:latin typeface="Arial" charset="0"/>
              </a:rPr>
              <a:t>- что тогда?</a:t>
            </a:r>
          </a:p>
          <a:p>
            <a:pPr algn="ctr"/>
            <a:r>
              <a:rPr lang="ru-RU" sz="2000">
                <a:latin typeface="Arial" charset="0"/>
              </a:rPr>
              <a:t>Это уже пострашнее беда!</a:t>
            </a:r>
          </a:p>
          <a:p>
            <a:pPr algn="ctr"/>
            <a:r>
              <a:rPr lang="ru-RU" sz="2000">
                <a:latin typeface="Arial" charset="0"/>
              </a:rPr>
              <a:t>Так что собой не рискуй,</a:t>
            </a:r>
          </a:p>
          <a:p>
            <a:pPr algn="ctr"/>
            <a:r>
              <a:rPr lang="ru-RU" sz="2000">
                <a:latin typeface="Arial" charset="0"/>
              </a:rPr>
              <a:t> не катайся,</a:t>
            </a:r>
          </a:p>
          <a:p>
            <a:pPr algn="ctr"/>
            <a:r>
              <a:rPr lang="ru-RU" sz="2000">
                <a:latin typeface="Arial" charset="0"/>
              </a:rPr>
              <a:t>А по ступенькам спокойно спускайся!</a:t>
            </a:r>
          </a:p>
          <a:p>
            <a:pPr algn="ctr"/>
            <a:r>
              <a:rPr lang="ru-RU" sz="2000">
                <a:latin typeface="Arial" charset="0"/>
              </a:rPr>
              <a:t/>
            </a:r>
            <a:br>
              <a:rPr lang="ru-RU" sz="2000">
                <a:latin typeface="Arial" charset="0"/>
              </a:rPr>
            </a:br>
            <a:endParaRPr lang="ru-RU" sz="2000">
              <a:latin typeface="Arial" charset="0"/>
            </a:endParaRPr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 contrast="-6000"/>
          </a:blip>
          <a:srcRect/>
          <a:stretch>
            <a:fillRect/>
          </a:stretch>
        </p:blipFill>
        <p:spPr bwMode="auto">
          <a:xfrm>
            <a:off x="0" y="228600"/>
            <a:ext cx="4572000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 contrast="-6000"/>
          </a:blip>
          <a:srcRect/>
          <a:stretch>
            <a:fillRect/>
          </a:stretch>
        </p:blipFill>
        <p:spPr bwMode="auto">
          <a:xfrm>
            <a:off x="3238500" y="2667000"/>
            <a:ext cx="53721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2438400" y="4343400"/>
            <a:ext cx="411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b="0">
              <a:latin typeface="Arial" charset="0"/>
            </a:endParaRP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304800" y="304800"/>
            <a:ext cx="3352800" cy="34448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Arial" charset="0"/>
              </a:rPr>
              <a:t>Дверь входную осторожно</a:t>
            </a:r>
          </a:p>
          <a:p>
            <a:r>
              <a:rPr lang="ru-RU" sz="2000">
                <a:latin typeface="Arial" charset="0"/>
              </a:rPr>
              <a:t>Надо закрывать;</a:t>
            </a:r>
          </a:p>
          <a:p>
            <a:r>
              <a:rPr lang="ru-RU" sz="2000">
                <a:latin typeface="Arial" charset="0"/>
              </a:rPr>
              <a:t>А иначе, друг мой, можно</a:t>
            </a:r>
          </a:p>
          <a:p>
            <a:r>
              <a:rPr lang="ru-RU" sz="2000">
                <a:latin typeface="Arial" charset="0"/>
              </a:rPr>
              <a:t>Пальцы там прижать...</a:t>
            </a:r>
          </a:p>
          <a:p>
            <a:r>
              <a:rPr lang="ru-RU" sz="2000">
                <a:latin typeface="Arial" charset="0"/>
              </a:rPr>
              <a:t>Будет больно - и польются Слезы в два ручья;</a:t>
            </a:r>
          </a:p>
          <a:p>
            <a:r>
              <a:rPr lang="ru-RU" sz="2000">
                <a:latin typeface="Arial" charset="0"/>
              </a:rPr>
              <a:t> И тебя жалеть сбегутся</a:t>
            </a:r>
          </a:p>
          <a:p>
            <a:r>
              <a:rPr lang="ru-RU" sz="2000">
                <a:latin typeface="Arial" charset="0"/>
              </a:rPr>
              <a:t> Все твои друзья...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 contrast="-12000"/>
          </a:blip>
          <a:srcRect/>
          <a:stretch>
            <a:fillRect/>
          </a:stretch>
        </p:blipFill>
        <p:spPr bwMode="auto">
          <a:xfrm>
            <a:off x="3200400" y="0"/>
            <a:ext cx="3609975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228600" y="457200"/>
            <a:ext cx="3048000" cy="43592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Arial" charset="0"/>
              </a:rPr>
              <a:t>Захочешь форточку открыть</a:t>
            </a:r>
          </a:p>
          <a:p>
            <a:r>
              <a:rPr lang="ru-RU" sz="2000">
                <a:latin typeface="Arial" charset="0"/>
              </a:rPr>
              <a:t> -Старайся осторожней быть: </a:t>
            </a:r>
          </a:p>
          <a:p>
            <a:r>
              <a:rPr lang="ru-RU" sz="2000">
                <a:latin typeface="Arial" charset="0"/>
              </a:rPr>
              <a:t>На подоконник не вставай И на стекло не нажимай;</a:t>
            </a:r>
          </a:p>
          <a:p>
            <a:r>
              <a:rPr lang="ru-RU" sz="2000">
                <a:latin typeface="Arial" charset="0"/>
              </a:rPr>
              <a:t>А вдруг не выдержит оно?</a:t>
            </a:r>
          </a:p>
          <a:p>
            <a:r>
              <a:rPr lang="ru-RU" sz="2000">
                <a:latin typeface="Arial" charset="0"/>
              </a:rPr>
              <a:t>И расколется окно -</a:t>
            </a:r>
          </a:p>
          <a:p>
            <a:r>
              <a:rPr lang="ru-RU" sz="2000">
                <a:latin typeface="Arial" charset="0"/>
              </a:rPr>
              <a:t>Ты свалиться можешь вниз.</a:t>
            </a:r>
          </a:p>
          <a:p>
            <a:r>
              <a:rPr lang="ru-RU" sz="2000">
                <a:latin typeface="Arial" charset="0"/>
              </a:rPr>
              <a:t>Зачем тебе такой сюрприз?</a:t>
            </a:r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4953000" y="4038600"/>
            <a:ext cx="3581400" cy="22891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" charset="0"/>
              </a:rPr>
              <a:t>На балконе - так и знай!</a:t>
            </a:r>
          </a:p>
          <a:p>
            <a:r>
              <a:rPr lang="ru-RU" dirty="0">
                <a:latin typeface="Arial" charset="0"/>
              </a:rPr>
              <a:t> -Ты на стулья не вставай, </a:t>
            </a:r>
          </a:p>
          <a:p>
            <a:r>
              <a:rPr lang="ru-RU" dirty="0">
                <a:latin typeface="Arial" charset="0"/>
              </a:rPr>
              <a:t>На перила не взбирайся, </a:t>
            </a:r>
          </a:p>
          <a:p>
            <a:r>
              <a:rPr lang="ru-RU" dirty="0">
                <a:latin typeface="Arial" charset="0"/>
              </a:rPr>
              <a:t>Низко не перегибайся </a:t>
            </a:r>
          </a:p>
          <a:p>
            <a:r>
              <a:rPr lang="ru-RU" dirty="0">
                <a:latin typeface="Arial" charset="0"/>
              </a:rPr>
              <a:t>-Это может быть опасно: </a:t>
            </a:r>
          </a:p>
          <a:p>
            <a:r>
              <a:rPr lang="ru-RU" dirty="0">
                <a:latin typeface="Arial" charset="0"/>
              </a:rPr>
              <a:t>Падать сверху так ужасно!!!</a:t>
            </a:r>
          </a:p>
          <a:p>
            <a:r>
              <a:rPr lang="ru-RU" dirty="0">
                <a:latin typeface="Arial" charset="0"/>
              </a:rPr>
              <a:t/>
            </a:r>
            <a:br>
              <a:rPr lang="ru-RU" dirty="0">
                <a:latin typeface="Arial" charset="0"/>
              </a:rPr>
            </a:br>
            <a:endParaRPr lang="ru-RU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 noChangeArrowheads="1"/>
          </p:cNvPicPr>
          <p:nvPr/>
        </p:nvPicPr>
        <p:blipFill>
          <a:blip r:embed="rId2" cstate="print">
            <a:lum bright="-12000" contrast="6000"/>
          </a:blip>
          <a:srcRect/>
          <a:stretch>
            <a:fillRect/>
          </a:stretch>
        </p:blipFill>
        <p:spPr bwMode="auto">
          <a:xfrm>
            <a:off x="533400" y="457200"/>
            <a:ext cx="383857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4572000" y="2590800"/>
            <a:ext cx="3886200" cy="28352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Arial" charset="0"/>
              </a:rPr>
              <a:t>Ты, малыш, запомнить должен:</a:t>
            </a:r>
          </a:p>
          <a:p>
            <a:r>
              <a:rPr lang="ru-RU" sz="2000">
                <a:latin typeface="Arial" charset="0"/>
              </a:rPr>
              <a:t>Будь с розеткой осторожен!</a:t>
            </a:r>
          </a:p>
          <a:p>
            <a:r>
              <a:rPr lang="ru-RU" sz="2000">
                <a:latin typeface="Arial" charset="0"/>
              </a:rPr>
              <a:t>С ней не должен ты играть,</a:t>
            </a:r>
          </a:p>
          <a:p>
            <a:endParaRPr lang="ru-RU" sz="2000">
              <a:latin typeface="Arial" charset="0"/>
            </a:endParaRPr>
          </a:p>
          <a:p>
            <a:r>
              <a:rPr lang="ru-RU" sz="2000">
                <a:latin typeface="Arial" charset="0"/>
              </a:rPr>
              <a:t>Шпильку, гвоздь туда совать -</a:t>
            </a:r>
          </a:p>
          <a:p>
            <a:r>
              <a:rPr lang="ru-RU" sz="2000">
                <a:latin typeface="Arial" charset="0"/>
              </a:rPr>
              <a:t>Дело кончится бедой:</a:t>
            </a:r>
          </a:p>
          <a:p>
            <a:r>
              <a:rPr lang="ru-RU" sz="2000">
                <a:latin typeface="Arial" charset="0"/>
              </a:rPr>
              <a:t>Ток в розетке очень злой!!!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 contrast="-6000"/>
          </a:blip>
          <a:srcRect/>
          <a:stretch>
            <a:fillRect/>
          </a:stretch>
        </p:blipFill>
        <p:spPr bwMode="auto">
          <a:xfrm>
            <a:off x="533400" y="838200"/>
            <a:ext cx="356235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4800600" y="1524000"/>
            <a:ext cx="3810000" cy="40544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Arial" charset="0"/>
              </a:rPr>
              <a:t>Ребята, вам твердят не зря: Играть со спичками нельзя! Огонь опасен, к сожаленью, Для всех людей без исключенья!</a:t>
            </a:r>
          </a:p>
          <a:p>
            <a:endParaRPr lang="ru-RU" sz="2000">
              <a:latin typeface="Arial" charset="0"/>
            </a:endParaRPr>
          </a:p>
          <a:p>
            <a:endParaRPr lang="ru-RU" sz="2000">
              <a:latin typeface="Arial" charset="0"/>
            </a:endParaRPr>
          </a:p>
          <a:p>
            <a:r>
              <a:rPr lang="ru-RU" sz="2000">
                <a:latin typeface="Arial" charset="0"/>
              </a:rPr>
              <a:t>Его так трудно потушить -</a:t>
            </a:r>
          </a:p>
          <a:p>
            <a:r>
              <a:rPr lang="ru-RU" sz="2000">
                <a:latin typeface="Arial" charset="0"/>
              </a:rPr>
              <a:t>Он может всё вокруг спалить!</a:t>
            </a:r>
          </a:p>
          <a:p>
            <a:r>
              <a:rPr lang="ru-RU" sz="2000">
                <a:latin typeface="Arial" charset="0"/>
              </a:rPr>
              <a:t>И вот уже в огне - весь дом...</a:t>
            </a:r>
          </a:p>
          <a:p>
            <a:r>
              <a:rPr lang="ru-RU" sz="2000">
                <a:latin typeface="Arial" charset="0"/>
              </a:rPr>
              <a:t>Опасны шалости с огнем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стель">
  <a:themeElements>
    <a:clrScheme name="Пастель 3">
      <a:dk1>
        <a:srgbClr val="000000"/>
      </a:dk1>
      <a:lt1>
        <a:srgbClr val="FFFFFF"/>
      </a:lt1>
      <a:dk2>
        <a:srgbClr val="000000"/>
      </a:dk2>
      <a:lt2>
        <a:srgbClr val="3399FF"/>
      </a:lt2>
      <a:accent1>
        <a:srgbClr val="CCECFF"/>
      </a:accent1>
      <a:accent2>
        <a:srgbClr val="008080"/>
      </a:accent2>
      <a:accent3>
        <a:srgbClr val="FFFFFF"/>
      </a:accent3>
      <a:accent4>
        <a:srgbClr val="000000"/>
      </a:accent4>
      <a:accent5>
        <a:srgbClr val="E2F4FF"/>
      </a:accent5>
      <a:accent6>
        <a:srgbClr val="007373"/>
      </a:accent6>
      <a:hlink>
        <a:srgbClr val="009999"/>
      </a:hlink>
      <a:folHlink>
        <a:srgbClr val="3366CC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315</TotalTime>
  <Words>750</Words>
  <Application>Microsoft Office PowerPoint</Application>
  <PresentationFormat>Экран (4:3)</PresentationFormat>
  <Paragraphs>159</Paragraphs>
  <Slides>23</Slides>
  <Notes>1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Arial Black</vt:lpstr>
      <vt:lpstr>Calibri</vt:lpstr>
      <vt:lpstr>Comic Sans MS</vt:lpstr>
      <vt:lpstr>Пастель</vt:lpstr>
      <vt:lpstr>Безопасность дома Советы  Мудрой Совы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Разработчик:  Доценко Г.П., воспитатель МДОУ «Детский сад «Ёлочка» г. Надыма»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Януся</dc:creator>
  <cp:lastModifiedBy>Maxim Dotsenko</cp:lastModifiedBy>
  <cp:revision>94</cp:revision>
  <cp:lastPrinted>1601-01-01T00:00:00Z</cp:lastPrinted>
  <dcterms:created xsi:type="dcterms:W3CDTF">1601-01-01T00:00:00Z</dcterms:created>
  <dcterms:modified xsi:type="dcterms:W3CDTF">2021-11-03T15:18:52Z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