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notesMasterIdLst>
    <p:notesMasterId r:id="rId26"/>
  </p:notesMasterIdLst>
  <p:handoutMasterIdLst>
    <p:handoutMasterId r:id="rId27"/>
  </p:handoutMasterIdLst>
  <p:sldIdLst>
    <p:sldId id="256" r:id="rId5"/>
    <p:sldId id="290" r:id="rId6"/>
    <p:sldId id="289" r:id="rId7"/>
    <p:sldId id="295" r:id="rId8"/>
    <p:sldId id="287" r:id="rId9"/>
    <p:sldId id="282" r:id="rId10"/>
    <p:sldId id="270" r:id="rId11"/>
    <p:sldId id="294" r:id="rId12"/>
    <p:sldId id="271" r:id="rId13"/>
    <p:sldId id="291" r:id="rId14"/>
    <p:sldId id="296" r:id="rId15"/>
    <p:sldId id="272" r:id="rId16"/>
    <p:sldId id="297" r:id="rId17"/>
    <p:sldId id="273" r:id="rId18"/>
    <p:sldId id="298" r:id="rId19"/>
    <p:sldId id="266" r:id="rId20"/>
    <p:sldId id="299" r:id="rId21"/>
    <p:sldId id="274" r:id="rId22"/>
    <p:sldId id="300" r:id="rId23"/>
    <p:sldId id="267" r:id="rId24"/>
    <p:sldId id="275" r:id="rId25"/>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996600"/>
    <a:srgbClr val="008000"/>
    <a:srgbClr val="993366"/>
    <a:srgbClr val="800000"/>
    <a:srgbClr val="CC00FF"/>
    <a:srgbClr val="0000FF"/>
    <a:srgbClr val="7C3704"/>
    <a:srgbClr val="FF66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533" autoAdjust="0"/>
  </p:normalViewPr>
  <p:slideViewPr>
    <p:cSldViewPr snapToGrid="0">
      <p:cViewPr varScale="1">
        <p:scale>
          <a:sx n="77" d="100"/>
          <a:sy n="77" d="100"/>
        </p:scale>
        <p:origin x="-918" y="-9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11.06.2017</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F68E2-8283-46B6-8FBF-264D443BE556}" type="datetimeFigureOut">
              <a:rPr lang="ru-RU" smtClean="0"/>
              <a:t>11.06.2017</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6C573-8121-487C-B7E4-735E1C5AD778}" type="slidenum">
              <a:rPr lang="ru-RU" smtClean="0"/>
              <a:t>‹#›</a:t>
            </a:fld>
            <a:endParaRPr lang="ru-RU"/>
          </a:p>
        </p:txBody>
      </p:sp>
    </p:spTree>
    <p:extLst>
      <p:ext uri="{BB962C8B-B14F-4D97-AF65-F5344CB8AC3E}">
        <p14:creationId xmlns:p14="http://schemas.microsoft.com/office/powerpoint/2010/main" val="116497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96C573-8121-487C-B7E4-735E1C5AD778}" type="slidenum">
              <a:rPr lang="ru-RU" smtClean="0"/>
              <a:t>1</a:t>
            </a:fld>
            <a:endParaRPr lang="ru-RU"/>
          </a:p>
        </p:txBody>
      </p:sp>
    </p:spTree>
    <p:extLst>
      <p:ext uri="{BB962C8B-B14F-4D97-AF65-F5344CB8AC3E}">
        <p14:creationId xmlns:p14="http://schemas.microsoft.com/office/powerpoint/2010/main" val="2239330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1286" y="1865122"/>
            <a:ext cx="7004052" cy="819125"/>
          </a:xfrm>
          <a:prstGeom prst="rect">
            <a:avLst/>
          </a:prstGeom>
          <a:ln w="76200">
            <a:noFill/>
          </a:ln>
        </p:spPr>
        <p:txBody>
          <a:bodyPr anchor="ctr"/>
          <a:lstStyle>
            <a:lvl1pPr algn="ctr">
              <a:defRPr sz="4500">
                <a:solidFill>
                  <a:srgbClr val="418E03"/>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7" name="Подзаголовок 2"/>
          <p:cNvSpPr>
            <a:spLocks noGrp="1"/>
          </p:cNvSpPr>
          <p:nvPr>
            <p:ph type="subTitle" idx="1"/>
          </p:nvPr>
        </p:nvSpPr>
        <p:spPr>
          <a:xfrm>
            <a:off x="2662302" y="3810220"/>
            <a:ext cx="4681603" cy="16557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a:buFontTx/>
              <a:buNone/>
              <a:defRPr/>
            </a:lvl1pPr>
          </a:lstStyle>
          <a:p>
            <a:r>
              <a:rPr lang="ru-RU" smtClean="0">
                <a:solidFill>
                  <a:srgbClr val="418E03"/>
                </a:solidFill>
              </a:rPr>
              <a:t>Образец подзаголовка</a:t>
            </a:r>
            <a:endParaRPr lang="ru-RU" dirty="0">
              <a:solidFill>
                <a:srgbClr val="418E03"/>
              </a:solidFill>
            </a:endParaRPr>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опрос9">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289135002"/>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2416478" y="1628383"/>
            <a:ext cx="5073041" cy="2605413"/>
          </a:xfrm>
          <a:prstGeom prst="rect">
            <a:avLst/>
          </a:prstGeom>
          <a:noFill/>
          <a:ln w="38100">
            <a:noFill/>
          </a:ln>
        </p:spPr>
        <p:txBody>
          <a:bodyPr vert="horz" lIns="91440" tIns="45720" rIns="91440" bIns="45720" rtlCol="0" anchor="ctr">
            <a:noAutofit/>
          </a:bodyPr>
          <a:lstStyle>
            <a:lvl1pPr algn="ctr">
              <a:defRPr sz="3600" b="0">
                <a:solidFill>
                  <a:srgbClr val="418E03"/>
                </a:solidFill>
                <a:latin typeface="Segoe UI" panose="020B0502040204020203" pitchFamily="34" charset="0"/>
                <a:ea typeface="Roboto Cn" pitchFamily="2" charset="0"/>
                <a:cs typeface="Segoe UI" panose="020B0502040204020203" pitchFamily="34" charset="0"/>
              </a:defRPr>
            </a:lvl1pPr>
          </a:lstStyle>
          <a:p>
            <a:r>
              <a:rPr lang="ru-RU" smtClean="0"/>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pic>
        <p:nvPicPr>
          <p:cNvPr id="4" name="Рисунок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7598" y="6048375"/>
            <a:ext cx="1543050" cy="1619250"/>
          </a:xfrm>
          <a:prstGeom prst="rect">
            <a:avLst/>
          </a:prstGeom>
        </p:spPr>
      </p:pic>
      <p:pic>
        <p:nvPicPr>
          <p:cNvPr id="5" name="Рисунок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44000" y="3883762"/>
            <a:ext cx="1524000" cy="1609725"/>
          </a:xfrm>
          <a:prstGeom prst="rect">
            <a:avLst/>
          </a:prstGeom>
        </p:spPr>
      </p:pic>
      <p:pic>
        <p:nvPicPr>
          <p:cNvPr id="6" name="Рисунок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6043" y="3274453"/>
            <a:ext cx="1590675" cy="1609725"/>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33786" y="4354741"/>
            <a:ext cx="1543050" cy="1619250"/>
          </a:xfrm>
          <a:prstGeom prst="rect">
            <a:avLst/>
          </a:prstGeom>
        </p:spPr>
      </p:pic>
      <p:pic>
        <p:nvPicPr>
          <p:cNvPr id="8" name="Рисунок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44000" y="4688625"/>
            <a:ext cx="1524000" cy="1619250"/>
          </a:xfrm>
          <a:prstGeom prst="rect">
            <a:avLst/>
          </a:prstGeom>
        </p:spPr>
      </p:pic>
    </p:spTree>
    <p:extLst>
      <p:ext uri="{BB962C8B-B14F-4D97-AF65-F5344CB8AC3E}">
        <p14:creationId xmlns:p14="http://schemas.microsoft.com/office/powerpoint/2010/main" val="2036878042"/>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84615E-6 2.59259E-6 L 0.32419 0.20602 " pathEditMode="relative" rAng="0" ptsTypes="AA">
                                      <p:cBhvr>
                                        <p:cTn id="6" dur="2000" fill="hold"/>
                                        <p:tgtEl>
                                          <p:spTgt spid="6"/>
                                        </p:tgtEl>
                                        <p:attrNameLst>
                                          <p:attrName>ppt_x</p:attrName>
                                          <p:attrName>ppt_y</p:attrName>
                                        </p:attrNameLst>
                                      </p:cBhvr>
                                      <p:rCtr x="16202" y="10301"/>
                                    </p:animMotion>
                                  </p:childTnLst>
                                </p:cTn>
                              </p:par>
                              <p:par>
                                <p:cTn id="7" presetID="63" presetClass="path" presetSubtype="0" accel="50000" decel="50000" fill="hold" nodeType="withEffect">
                                  <p:stCondLst>
                                    <p:cond delay="0"/>
                                  </p:stCondLst>
                                  <p:childTnLst>
                                    <p:animMotion origin="layout" path="M -2.30769E-6 -1.11111E-6 L 0.50016 0.09213 " pathEditMode="relative" rAng="0" ptsTypes="AA">
                                      <p:cBhvr>
                                        <p:cTn id="8" dur="2000" fill="hold"/>
                                        <p:tgtEl>
                                          <p:spTgt spid="7"/>
                                        </p:tgtEl>
                                        <p:attrNameLst>
                                          <p:attrName>ppt_x</p:attrName>
                                          <p:attrName>ppt_y</p:attrName>
                                        </p:attrNameLst>
                                      </p:cBhvr>
                                      <p:rCtr x="24760" y="4514"/>
                                    </p:animMotion>
                                  </p:childTnLst>
                                </p:cTn>
                              </p:par>
                              <p:par>
                                <p:cTn id="9" presetID="63" presetClass="path" presetSubtype="0" accel="50000" decel="50000" fill="hold" nodeType="withEffect">
                                  <p:stCondLst>
                                    <p:cond delay="0"/>
                                  </p:stCondLst>
                                  <p:childTnLst>
                                    <p:animMotion origin="layout" path="M -7.69231E-7 0 L 0.59872 -0.22523 " pathEditMode="relative" rAng="0" ptsTypes="AA">
                                      <p:cBhvr>
                                        <p:cTn id="10" dur="2000" fill="hold"/>
                                        <p:tgtEl>
                                          <p:spTgt spid="4"/>
                                        </p:tgtEl>
                                        <p:attrNameLst>
                                          <p:attrName>ppt_x</p:attrName>
                                          <p:attrName>ppt_y</p:attrName>
                                        </p:attrNameLst>
                                      </p:cBhvr>
                                      <p:rCtr x="29936" y="-11273"/>
                                    </p:animMotion>
                                  </p:childTnLst>
                                </p:cTn>
                              </p:par>
                              <p:par>
                                <p:cTn id="11" presetID="35" presetClass="path" presetSubtype="0" accel="50000" decel="50000" fill="hold" nodeType="withEffect">
                                  <p:stCondLst>
                                    <p:cond delay="0"/>
                                  </p:stCondLst>
                                  <p:childTnLst>
                                    <p:animMotion origin="layout" path="M 4.61538E-6 -4.81481E-6 L -0.53045 0.1713 " pathEditMode="relative" rAng="0" ptsTypes="AA">
                                      <p:cBhvr>
                                        <p:cTn id="12" dur="2000" fill="hold"/>
                                        <p:tgtEl>
                                          <p:spTgt spid="5"/>
                                        </p:tgtEl>
                                        <p:attrNameLst>
                                          <p:attrName>ppt_x</p:attrName>
                                          <p:attrName>ppt_y</p:attrName>
                                        </p:attrNameLst>
                                      </p:cBhvr>
                                      <p:rCtr x="-26522" y="8565"/>
                                    </p:animMotion>
                                  </p:childTnLst>
                                </p:cTn>
                              </p:par>
                              <p:par>
                                <p:cTn id="13" presetID="35" presetClass="path" presetSubtype="0" accel="50000" decel="50000" fill="hold" nodeType="withEffect">
                                  <p:stCondLst>
                                    <p:cond delay="0"/>
                                  </p:stCondLst>
                                  <p:childTnLst>
                                    <p:animMotion origin="layout" path="M 4.61538E-6 -3.7037E-7 L -0.4968 -0.02801 " pathEditMode="relative" rAng="0" ptsTypes="AA">
                                      <p:cBhvr>
                                        <p:cTn id="14" dur="2000" fill="hold"/>
                                        <p:tgtEl>
                                          <p:spTgt spid="8"/>
                                        </p:tgtEl>
                                        <p:attrNameLst>
                                          <p:attrName>ppt_x</p:attrName>
                                          <p:attrName>ppt_y</p:attrName>
                                        </p:attrNameLst>
                                      </p:cBhvr>
                                      <p:rCtr x="-24840"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Вопрос1">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9"/>
            <a:ext cx="9901741" cy="6858000"/>
          </a:xfrm>
          <a:prstGeom prst="rect">
            <a:avLst/>
          </a:prstGeom>
          <a:noFill/>
        </p:spPr>
      </p:pic>
      <p:sp>
        <p:nvSpPr>
          <p:cNvPr id="6"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9"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59687689"/>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2">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6"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9"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74912998"/>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Вопрос3">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65167591"/>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Вопрос4">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905999" cy="6858000"/>
          </a:xfrm>
          <a:prstGeom prst="rect">
            <a:avLst/>
          </a:prstGeom>
        </p:spPr>
      </p:pic>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9551878"/>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Вопрос5">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26"/>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75607268"/>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Вопрос6">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304317467"/>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опрос7">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17073737"/>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опрос8">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24336896"/>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22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717" r:id="rId2"/>
    <p:sldLayoutId id="2147483708" r:id="rId3"/>
    <p:sldLayoutId id="2147483709" r:id="rId4"/>
    <p:sldLayoutId id="2147483710" r:id="rId5"/>
    <p:sldLayoutId id="2147483712" r:id="rId6"/>
    <p:sldLayoutId id="2147483716" r:id="rId7"/>
    <p:sldLayoutId id="2147483715" r:id="rId8"/>
    <p:sldLayoutId id="2147483714" r:id="rId9"/>
    <p:sldLayoutId id="2147483713" r:id="rId10"/>
    <p:sldLayoutId id="2147483707" r:id="rId11"/>
  </p:sldLayoutIdLst>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adella.ru/wp-content/uploads/2016/10/materials-for-bases.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589549" y="830179"/>
            <a:ext cx="8771020" cy="3272590"/>
          </a:xfrm>
        </p:spPr>
        <p:txBody>
          <a:bodyPr/>
          <a:lstStyle/>
          <a:p>
            <a:pPr>
              <a:lnSpc>
                <a:spcPct val="100000"/>
              </a:lnSpc>
            </a:pPr>
            <a:r>
              <a:rPr lang="ru-RU" sz="1800" b="1" kern="1800" dirty="0" smtClean="0">
                <a:solidFill>
                  <a:srgbClr val="444444"/>
                </a:solidFill>
                <a:latin typeface="Times New Roman"/>
                <a:ea typeface="Times New Roman"/>
                <a:cs typeface="Times New Roman"/>
              </a:rPr>
              <a:t/>
            </a:r>
            <a:br>
              <a:rPr lang="ru-RU" sz="1800" b="1" kern="1800" dirty="0" smtClean="0">
                <a:solidFill>
                  <a:srgbClr val="444444"/>
                </a:solidFill>
                <a:latin typeface="Times New Roman"/>
                <a:ea typeface="Times New Roman"/>
                <a:cs typeface="Times New Roman"/>
              </a:rPr>
            </a:br>
            <a:r>
              <a:rPr lang="ru-RU" sz="1800" b="1" kern="1800" dirty="0">
                <a:solidFill>
                  <a:srgbClr val="444444"/>
                </a:solidFill>
                <a:latin typeface="Times New Roman"/>
                <a:ea typeface="Times New Roman"/>
                <a:cs typeface="Times New Roman"/>
              </a:rPr>
              <a:t/>
            </a:r>
            <a:br>
              <a:rPr lang="ru-RU" sz="1800" b="1" kern="1800" dirty="0">
                <a:solidFill>
                  <a:srgbClr val="444444"/>
                </a:solidFill>
                <a:latin typeface="Times New Roman"/>
                <a:ea typeface="Times New Roman"/>
                <a:cs typeface="Times New Roman"/>
              </a:rPr>
            </a:br>
            <a:r>
              <a:rPr lang="ru-RU" sz="1800" b="1" kern="1800" dirty="0" smtClean="0">
                <a:solidFill>
                  <a:srgbClr val="444444"/>
                </a:solidFill>
                <a:latin typeface="Times New Roman"/>
                <a:ea typeface="Times New Roman"/>
                <a:cs typeface="Times New Roman"/>
              </a:rPr>
              <a:t/>
            </a:r>
            <a:br>
              <a:rPr lang="ru-RU" sz="1800" b="1" kern="1800" dirty="0" smtClean="0">
                <a:solidFill>
                  <a:srgbClr val="444444"/>
                </a:solidFill>
                <a:latin typeface="Times New Roman"/>
                <a:ea typeface="Times New Roman"/>
                <a:cs typeface="Times New Roman"/>
              </a:rPr>
            </a:br>
            <a:r>
              <a:rPr lang="ru-RU" sz="2800" kern="1800" dirty="0" smtClean="0">
                <a:solidFill>
                  <a:srgbClr val="444444"/>
                </a:solidFill>
                <a:latin typeface="Segoe Script" panose="030B0504020000000003" pitchFamily="66" charset="0"/>
                <a:ea typeface="Times New Roman"/>
                <a:cs typeface="Times New Roman"/>
              </a:rPr>
              <a:t/>
            </a:r>
            <a:br>
              <a:rPr lang="ru-RU" sz="2800" kern="1800" dirty="0" smtClean="0">
                <a:solidFill>
                  <a:srgbClr val="444444"/>
                </a:solidFill>
                <a:latin typeface="Segoe Script" panose="030B0504020000000003" pitchFamily="66" charset="0"/>
                <a:ea typeface="Times New Roman"/>
                <a:cs typeface="Times New Roman"/>
              </a:rPr>
            </a:br>
            <a:r>
              <a:rPr lang="ru-RU" sz="2800" kern="1800" dirty="0" smtClean="0">
                <a:solidFill>
                  <a:srgbClr val="444444"/>
                </a:solidFill>
                <a:latin typeface="Segoe Script" panose="030B0504020000000003" pitchFamily="66" charset="0"/>
                <a:ea typeface="Times New Roman"/>
                <a:cs typeface="Times New Roman"/>
              </a:rPr>
              <a:t/>
            </a:r>
            <a:br>
              <a:rPr lang="ru-RU" sz="2800" kern="1800" dirty="0" smtClean="0">
                <a:solidFill>
                  <a:srgbClr val="444444"/>
                </a:solidFill>
                <a:latin typeface="Segoe Script" panose="030B0504020000000003" pitchFamily="66" charset="0"/>
                <a:ea typeface="Times New Roman"/>
                <a:cs typeface="Times New Roman"/>
              </a:rPr>
            </a:br>
            <a:r>
              <a:rPr lang="ru-RU" sz="2800" kern="1800" dirty="0" smtClean="0">
                <a:solidFill>
                  <a:srgbClr val="444444"/>
                </a:solidFill>
                <a:latin typeface="Segoe Script" panose="030B0504020000000003" pitchFamily="66" charset="0"/>
                <a:ea typeface="Times New Roman"/>
                <a:cs typeface="Times New Roman"/>
              </a:rPr>
              <a:t/>
            </a:r>
            <a:br>
              <a:rPr lang="ru-RU" sz="2800" kern="1800" dirty="0" smtClean="0">
                <a:solidFill>
                  <a:srgbClr val="444444"/>
                </a:solidFill>
                <a:latin typeface="Segoe Script" panose="030B0504020000000003" pitchFamily="66" charset="0"/>
                <a:ea typeface="Times New Roman"/>
                <a:cs typeface="Times New Roman"/>
              </a:rPr>
            </a:br>
            <a:r>
              <a:rPr lang="ru-RU" sz="2800" b="1" dirty="0" smtClean="0">
                <a:solidFill>
                  <a:srgbClr val="C00000"/>
                </a:solidFill>
                <a:latin typeface="Segoe Script" panose="030B0504020000000003" pitchFamily="66" charset="0"/>
              </a:rPr>
              <a:t>Проект </a:t>
            </a:r>
            <a:r>
              <a:rPr lang="ru-RU" sz="2800" b="1" dirty="0">
                <a:solidFill>
                  <a:srgbClr val="C00000"/>
                </a:solidFill>
                <a:latin typeface="Segoe Script" panose="030B0504020000000003" pitchFamily="66" charset="0"/>
              </a:rPr>
              <a:t>в группе раннего возраста</a:t>
            </a:r>
            <a:r>
              <a:rPr lang="ru-RU" sz="1800" dirty="0"/>
              <a:t/>
            </a:r>
            <a:br>
              <a:rPr lang="ru-RU" sz="1800" dirty="0"/>
            </a:br>
            <a:r>
              <a:rPr lang="ru-RU" sz="1400" dirty="0">
                <a:solidFill>
                  <a:prstClr val="black"/>
                </a:solidFill>
                <a:latin typeface="Calibri" panose="020F0502020204030204"/>
                <a:ea typeface="Calibri"/>
                <a:cs typeface="Times New Roman"/>
              </a:rPr>
              <a:t/>
            </a:r>
            <a:br>
              <a:rPr lang="ru-RU" sz="1400" dirty="0">
                <a:solidFill>
                  <a:prstClr val="black"/>
                </a:solidFill>
                <a:latin typeface="Calibri" panose="020F0502020204030204"/>
                <a:ea typeface="Calibri"/>
                <a:cs typeface="Times New Roman"/>
              </a:rPr>
            </a:br>
            <a:r>
              <a:rPr lang="ru-RU" sz="4800" b="1" i="1" dirty="0" err="1">
                <a:solidFill>
                  <a:srgbClr val="0070C0"/>
                </a:solidFill>
                <a:latin typeface="Gabriola" panose="04040605051002020D02" pitchFamily="82" charset="0"/>
              </a:rPr>
              <a:t>Бизиборд</a:t>
            </a:r>
            <a:r>
              <a:rPr lang="ru-RU" sz="4800" b="1" i="1" dirty="0">
                <a:solidFill>
                  <a:srgbClr val="0070C0"/>
                </a:solidFill>
                <a:latin typeface="Gabriola" panose="04040605051002020D02" pitchFamily="82" charset="0"/>
              </a:rPr>
              <a:t> – умная доска для маленького ребёнка своими </a:t>
            </a:r>
            <a:r>
              <a:rPr lang="ru-RU" sz="4800" b="1" i="1" dirty="0" smtClean="0">
                <a:solidFill>
                  <a:srgbClr val="0070C0"/>
                </a:solidFill>
                <a:latin typeface="Gabriola" panose="04040605051002020D02" pitchFamily="82" charset="0"/>
              </a:rPr>
              <a:t>руками</a:t>
            </a:r>
            <a:r>
              <a:rPr lang="ru-RU" sz="4800" b="1" i="1" dirty="0" smtClean="0">
                <a:solidFill>
                  <a:srgbClr val="0070C0"/>
                </a:solidFill>
                <a:latin typeface="Gabriola" panose="04040605051002020D02" pitchFamily="82" charset="0"/>
              </a:rPr>
              <a:t>.</a:t>
            </a:r>
            <a:br>
              <a:rPr lang="ru-RU" sz="4800" b="1" i="1" dirty="0" smtClean="0">
                <a:solidFill>
                  <a:srgbClr val="0070C0"/>
                </a:solidFill>
                <a:latin typeface="Gabriola" panose="04040605051002020D02" pitchFamily="82" charset="0"/>
              </a:rPr>
            </a:br>
            <a:r>
              <a:rPr lang="ru-RU" sz="2000" b="1" dirty="0" smtClean="0">
                <a:solidFill>
                  <a:srgbClr val="C00000"/>
                </a:solidFill>
                <a:latin typeface="Segoe Script" panose="030B0504020000000003" pitchFamily="66" charset="0"/>
              </a:rPr>
              <a:t>Вид</a:t>
            </a:r>
            <a:r>
              <a:rPr lang="ru-RU" sz="2000" b="1" dirty="0">
                <a:solidFill>
                  <a:srgbClr val="C00000"/>
                </a:solidFill>
                <a:latin typeface="Segoe Script" panose="030B0504020000000003" pitchFamily="66" charset="0"/>
              </a:rPr>
              <a:t> проекта: информационно-творческий, </a:t>
            </a:r>
            <a:r>
              <a:rPr lang="ru-RU" sz="2000" b="1" dirty="0" smtClean="0">
                <a:solidFill>
                  <a:srgbClr val="C00000"/>
                </a:solidFill>
                <a:latin typeface="Segoe Script" panose="030B0504020000000003" pitchFamily="66" charset="0"/>
              </a:rPr>
              <a:t>коллективный.</a:t>
            </a:r>
            <a:br>
              <a:rPr lang="ru-RU" sz="2000" b="1" dirty="0" smtClean="0">
                <a:solidFill>
                  <a:srgbClr val="C00000"/>
                </a:solidFill>
                <a:latin typeface="Segoe Script" panose="030B0504020000000003" pitchFamily="66" charset="0"/>
              </a:rPr>
            </a:br>
            <a:r>
              <a:rPr lang="ru-RU" sz="2000" b="1" dirty="0" smtClean="0">
                <a:solidFill>
                  <a:srgbClr val="000066"/>
                </a:solidFill>
                <a:latin typeface="Segoe Script" panose="030B0504020000000003" pitchFamily="66" charset="0"/>
              </a:rPr>
              <a:t>Продолжительность</a:t>
            </a:r>
            <a:r>
              <a:rPr lang="ru-RU" sz="2000" b="1" dirty="0">
                <a:solidFill>
                  <a:srgbClr val="000066"/>
                </a:solidFill>
                <a:latin typeface="Segoe Script" panose="030B0504020000000003" pitchFamily="66" charset="0"/>
              </a:rPr>
              <a:t> проекта: 2 месяца</a:t>
            </a:r>
            <a:r>
              <a:rPr lang="ru-RU" sz="7200" b="1" dirty="0">
                <a:solidFill>
                  <a:srgbClr val="000066"/>
                </a:solidFill>
              </a:rPr>
              <a:t>.</a:t>
            </a:r>
            <a:br>
              <a:rPr lang="ru-RU" sz="7200" b="1" dirty="0">
                <a:solidFill>
                  <a:srgbClr val="000066"/>
                </a:solidFill>
              </a:rPr>
            </a:br>
            <a:endParaRPr lang="ru-RU" sz="7200" b="1" i="1" dirty="0">
              <a:solidFill>
                <a:srgbClr val="000066"/>
              </a:solidFill>
              <a:latin typeface="Gabriola" panose="04040605051002020D02" pitchFamily="82" charset="0"/>
            </a:endParaRPr>
          </a:p>
        </p:txBody>
      </p:sp>
    </p:spTree>
    <p:extLst>
      <p:ext uri="{BB962C8B-B14F-4D97-AF65-F5344CB8AC3E}">
        <p14:creationId xmlns:p14="http://schemas.microsoft.com/office/powerpoint/2010/main" val="484400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1461" y="1021136"/>
            <a:ext cx="7458333" cy="4154984"/>
          </a:xfrm>
          <a:prstGeom prst="rect">
            <a:avLst/>
          </a:prstGeom>
        </p:spPr>
        <p:txBody>
          <a:bodyPr wrap="square">
            <a:spAutoFit/>
          </a:bodyPr>
          <a:lstStyle/>
          <a:p>
            <a:pPr fontAlgn="base"/>
            <a:r>
              <a:rPr lang="ru-RU" sz="2400" dirty="0">
                <a:solidFill>
                  <a:srgbClr val="7C3704"/>
                </a:solidFill>
                <a:latin typeface="Gabriola" panose="04040605051002020D02" pitchFamily="82" charset="0"/>
              </a:rPr>
              <a:t>Приобрести такой стенд </a:t>
            </a:r>
            <a:r>
              <a:rPr lang="ru-RU" sz="2400" dirty="0" smtClean="0">
                <a:solidFill>
                  <a:srgbClr val="7C3704"/>
                </a:solidFill>
                <a:latin typeface="Gabriola" panose="04040605051002020D02" pitchFamily="82" charset="0"/>
              </a:rPr>
              <a:t>можно, </a:t>
            </a:r>
            <a:r>
              <a:rPr lang="ru-RU" sz="2400" dirty="0">
                <a:solidFill>
                  <a:srgbClr val="7C3704"/>
                </a:solidFill>
                <a:latin typeface="Gabriola" panose="04040605051002020D02" pitchFamily="82" charset="0"/>
              </a:rPr>
              <a:t>однако если разобрать чердак, кладовку или гараж, почистить их от, казалось бы, бесполезных вещей, то можно сделать </a:t>
            </a:r>
            <a:r>
              <a:rPr lang="ru-RU" sz="2400" dirty="0" err="1">
                <a:solidFill>
                  <a:srgbClr val="7C3704"/>
                </a:solidFill>
                <a:latin typeface="Gabriola" panose="04040605051002020D02" pitchFamily="82" charset="0"/>
              </a:rPr>
              <a:t>бизиборд</a:t>
            </a:r>
            <a:r>
              <a:rPr lang="ru-RU" sz="2400" dirty="0">
                <a:solidFill>
                  <a:srgbClr val="7C3704"/>
                </a:solidFill>
                <a:latin typeface="Gabriola" panose="04040605051002020D02" pitchFamily="82" charset="0"/>
              </a:rPr>
              <a:t> своими руками.</a:t>
            </a:r>
          </a:p>
          <a:p>
            <a:pPr fontAlgn="base"/>
            <a:r>
              <a:rPr lang="ru-RU" sz="2400" dirty="0">
                <a:solidFill>
                  <a:srgbClr val="7C3704"/>
                </a:solidFill>
                <a:latin typeface="Gabriola" panose="04040605051002020D02" pitchFamily="82" charset="0"/>
              </a:rPr>
              <a:t>Займёт создание этой игрушки 2-3 часа (при наличии всех деталей), однако ребёнок сможет играть с ней, по меньшей мере, пару лет при регулярной замене элементов.</a:t>
            </a:r>
          </a:p>
          <a:p>
            <a:pPr fontAlgn="base"/>
            <a:r>
              <a:rPr lang="ru-RU" sz="2400" dirty="0">
                <a:solidFill>
                  <a:srgbClr val="7C3704"/>
                </a:solidFill>
                <a:latin typeface="Gabriola" panose="04040605051002020D02" pitchFamily="82" charset="0"/>
              </a:rPr>
              <a:t>К тому же сделанная родительскими умелыми руками детская развивающая доска будет греть душу крохе гораздо сильнее, нежели заводская поделка.</a:t>
            </a:r>
          </a:p>
          <a:p>
            <a:pPr fontAlgn="base"/>
            <a:r>
              <a:rPr lang="ru-RU" sz="2400" dirty="0">
                <a:solidFill>
                  <a:srgbClr val="7C3704"/>
                </a:solidFill>
                <a:latin typeface="Gabriola" panose="04040605051002020D02" pitchFamily="82" charset="0"/>
              </a:rPr>
              <a:t>Предлагаем мастер-класс изготовления доски для развития для деток раннего возраста.</a:t>
            </a:r>
          </a:p>
        </p:txBody>
      </p:sp>
    </p:spTree>
    <p:extLst>
      <p:ext uri="{BB962C8B-B14F-4D97-AF65-F5344CB8AC3E}">
        <p14:creationId xmlns:p14="http://schemas.microsoft.com/office/powerpoint/2010/main" val="4052014329"/>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4081" y="166636"/>
            <a:ext cx="8626644" cy="5570756"/>
          </a:xfrm>
          <a:prstGeom prst="rect">
            <a:avLst/>
          </a:prstGeom>
        </p:spPr>
        <p:txBody>
          <a:bodyPr wrap="square">
            <a:spAutoFit/>
          </a:bodyPr>
          <a:lstStyle/>
          <a:p>
            <a:pPr algn="ctr" fontAlgn="base"/>
            <a:endParaRPr lang="ru-RU" sz="3200" dirty="0" smtClean="0">
              <a:latin typeface="Gabriola" panose="04040605051002020D02" pitchFamily="82" charset="0"/>
            </a:endParaRPr>
          </a:p>
          <a:p>
            <a:pPr algn="ctr" fontAlgn="base"/>
            <a:r>
              <a:rPr lang="ru-RU" sz="3600" b="1" dirty="0" smtClean="0">
                <a:latin typeface="Gabriola" panose="04040605051002020D02" pitchFamily="82" charset="0"/>
              </a:rPr>
              <a:t>Размер изделия</a:t>
            </a:r>
          </a:p>
          <a:p>
            <a:pPr fontAlgn="base"/>
            <a:r>
              <a:rPr lang="ru-RU" sz="2400" dirty="0" smtClean="0">
                <a:latin typeface="Gabriola" panose="04040605051002020D02" pitchFamily="82" charset="0"/>
              </a:rPr>
              <a:t>При </a:t>
            </a:r>
            <a:r>
              <a:rPr lang="ru-RU" sz="2400" dirty="0">
                <a:latin typeface="Gabriola" panose="04040605051002020D02" pitchFamily="82" charset="0"/>
              </a:rPr>
              <a:t>определении размера доски необходимо исходить из того, насколько широка детская комната, в которой и будет размещаться игрушка. Кроме того, родителям стоит учесть и возраст ребёнка – если карапуз ещё только начинает ползать, делаем счеты с двумя-тремя игрушками или стенд с несколькими приспособлениями.</a:t>
            </a:r>
          </a:p>
          <a:p>
            <a:pPr fontAlgn="base"/>
            <a:r>
              <a:rPr lang="ru-RU" sz="2400" dirty="0">
                <a:latin typeface="Gabriola" panose="04040605051002020D02" pitchFamily="82" charset="0"/>
              </a:rPr>
              <a:t>Младенец всё равно сможет играть одновременно лишь с одним-двумя предметами. Ребёнку постарше можно сделать переносную доску или прикрепить её на стену.</a:t>
            </a:r>
          </a:p>
          <a:p>
            <a:pPr fontAlgn="base"/>
            <a:r>
              <a:rPr lang="ru-RU" sz="2400" b="1" dirty="0">
                <a:latin typeface="Gabriola" panose="04040605051002020D02" pitchFamily="82" charset="0"/>
              </a:rPr>
              <a:t>Интересно!</a:t>
            </a:r>
            <a:r>
              <a:rPr lang="ru-RU" sz="2400" dirty="0">
                <a:latin typeface="Gabriola" panose="04040605051002020D02" pitchFamily="82" charset="0"/>
              </a:rPr>
              <a:t> Обычно размер развивающей доски для малыша от полугода до 12 месяцев не превышает 50 на 70 сантиметром.</a:t>
            </a:r>
          </a:p>
          <a:p>
            <a:pPr fontAlgn="base"/>
            <a:r>
              <a:rPr lang="ru-RU" sz="2400" dirty="0">
                <a:latin typeface="Gabriola" panose="04040605051002020D02" pitchFamily="82" charset="0"/>
              </a:rPr>
              <a:t>Ребятишкам старше года предлагается стенд покрупнее, однако его размер должен позволить крохе с лёгкостью дотянуться до необходимой игрушки – приблизительно метр на метр.</a:t>
            </a:r>
            <a:endParaRPr lang="ru-RU" dirty="0">
              <a:latin typeface="Gabriola" panose="04040605051002020D02" pitchFamily="82" charset="0"/>
            </a:endParaRPr>
          </a:p>
        </p:txBody>
      </p:sp>
    </p:spTree>
    <p:extLst>
      <p:ext uri="{BB962C8B-B14F-4D97-AF65-F5344CB8AC3E}">
        <p14:creationId xmlns:p14="http://schemas.microsoft.com/office/powerpoint/2010/main" val="1548290117"/>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Материалы для основы">
            <a:hlinkClick r:id="rId2" tooltip="Доски из дерева"/>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826" y="1968910"/>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190123" y="1040758"/>
            <a:ext cx="3751850" cy="3600986"/>
          </a:xfrm>
          <a:prstGeom prst="rect">
            <a:avLst/>
          </a:prstGeom>
        </p:spPr>
        <p:txBody>
          <a:bodyPr wrap="square">
            <a:spAutoFit/>
          </a:bodyPr>
          <a:lstStyle/>
          <a:p>
            <a:pPr lvl="0" eaLnBrk="0" fontAlgn="base" hangingPunct="0">
              <a:spcBef>
                <a:spcPct val="0"/>
              </a:spcBef>
              <a:spcAft>
                <a:spcPct val="0"/>
              </a:spcAft>
            </a:pPr>
            <a:r>
              <a:rPr lang="ru-RU" altLang="ru-RU" sz="2400" dirty="0" smtClean="0">
                <a:solidFill>
                  <a:srgbClr val="0000FF"/>
                </a:solidFill>
                <a:latin typeface="Gabriola" panose="04040605051002020D02" pitchFamily="82" charset="0"/>
                <a:cs typeface="Arial" pitchFamily="34" charset="0"/>
              </a:rPr>
              <a:t>Делать </a:t>
            </a:r>
            <a:r>
              <a:rPr lang="ru-RU" altLang="ru-RU" sz="2400" dirty="0">
                <a:solidFill>
                  <a:srgbClr val="0000FF"/>
                </a:solidFill>
                <a:latin typeface="Gabriola" panose="04040605051002020D02" pitchFamily="82" charset="0"/>
                <a:cs typeface="Arial" pitchFamily="34" charset="0"/>
              </a:rPr>
              <a:t>доску или счёты для развития мелкой моторики специалисты рекомендуют из натурального дерева, пластика, древесно-стружечной плиты или толстой фанеры</a:t>
            </a:r>
            <a:r>
              <a:rPr lang="ru-RU" altLang="ru-RU" sz="2400" dirty="0" smtClean="0">
                <a:solidFill>
                  <a:srgbClr val="0000FF"/>
                </a:solidFill>
                <a:latin typeface="Gabriola" panose="04040605051002020D02" pitchFamily="82" charset="0"/>
                <a:cs typeface="Arial" pitchFamily="34" charset="0"/>
              </a:rPr>
              <a:t>.</a:t>
            </a:r>
          </a:p>
          <a:p>
            <a:pPr lvl="0" fontAlgn="base">
              <a:spcBef>
                <a:spcPct val="0"/>
              </a:spcBef>
              <a:spcAft>
                <a:spcPct val="0"/>
              </a:spcAft>
            </a:pPr>
            <a:r>
              <a:rPr lang="ru-RU" altLang="ru-RU" sz="2400" dirty="0">
                <a:solidFill>
                  <a:srgbClr val="0000FF"/>
                </a:solidFill>
                <a:latin typeface="Gabriola" panose="04040605051002020D02" pitchFamily="82" charset="0"/>
                <a:cs typeface="Arial" pitchFamily="34" charset="0"/>
              </a:rPr>
              <a:t>Деревянная основа всегда предпочтительней любого ненатурального заменителя!</a:t>
            </a:r>
          </a:p>
          <a:p>
            <a:pPr lvl="0" eaLnBrk="0" fontAlgn="base" hangingPunct="0">
              <a:spcBef>
                <a:spcPct val="0"/>
              </a:spcBef>
              <a:spcAft>
                <a:spcPct val="0"/>
              </a:spcAft>
            </a:pPr>
            <a:endParaRPr lang="ru-RU" altLang="ru-RU" sz="1200" dirty="0">
              <a:solidFill>
                <a:srgbClr val="0000FF"/>
              </a:solidFill>
              <a:latin typeface="Arial" pitchFamily="34" charset="0"/>
              <a:cs typeface="Arial" pitchFamily="34" charset="0"/>
            </a:endParaRPr>
          </a:p>
        </p:txBody>
      </p:sp>
      <p:sp>
        <p:nvSpPr>
          <p:cNvPr id="8" name="Прямоугольник 7"/>
          <p:cNvSpPr/>
          <p:nvPr/>
        </p:nvSpPr>
        <p:spPr>
          <a:xfrm>
            <a:off x="3174332" y="4457078"/>
            <a:ext cx="4953000" cy="369332"/>
          </a:xfrm>
          <a:prstGeom prst="rect">
            <a:avLst/>
          </a:prstGeom>
        </p:spPr>
        <p:txBody>
          <a:bodyPr>
            <a:spAutoFit/>
          </a:bodyPr>
          <a:lstStyle/>
          <a:p>
            <a:pPr lvl="0" fontAlgn="base">
              <a:spcBef>
                <a:spcPct val="0"/>
              </a:spcBef>
              <a:spcAft>
                <a:spcPct val="0"/>
              </a:spcAft>
            </a:pPr>
            <a:r>
              <a:rPr lang="ru-RU" altLang="ru-RU" dirty="0">
                <a:solidFill>
                  <a:srgbClr val="289DCC"/>
                </a:solidFill>
                <a:latin typeface="inherit"/>
                <a:cs typeface="Arial" pitchFamily="34" charset="0"/>
              </a:rPr>
              <a:t>  </a:t>
            </a:r>
          </a:p>
        </p:txBody>
      </p:sp>
      <p:sp>
        <p:nvSpPr>
          <p:cNvPr id="10" name="Прямоугольник 9"/>
          <p:cNvSpPr/>
          <p:nvPr/>
        </p:nvSpPr>
        <p:spPr>
          <a:xfrm>
            <a:off x="5943599" y="777859"/>
            <a:ext cx="3176338" cy="1200329"/>
          </a:xfrm>
          <a:prstGeom prst="rect">
            <a:avLst/>
          </a:prstGeom>
        </p:spPr>
        <p:txBody>
          <a:bodyPr wrap="square">
            <a:spAutoFit/>
          </a:bodyPr>
          <a:lstStyle/>
          <a:p>
            <a:pPr lvl="0" algn="ctr" fontAlgn="base">
              <a:spcBef>
                <a:spcPct val="0"/>
              </a:spcBef>
              <a:spcAft>
                <a:spcPct val="0"/>
              </a:spcAft>
            </a:pPr>
            <a:r>
              <a:rPr lang="ru-RU" altLang="ru-RU" sz="3600" b="1" dirty="0">
                <a:solidFill>
                  <a:srgbClr val="333333"/>
                </a:solidFill>
                <a:latin typeface="Gabriola" panose="04040605051002020D02" pitchFamily="82" charset="0"/>
                <a:cs typeface="Arial" pitchFamily="34" charset="0"/>
              </a:rPr>
              <a:t>Материалы для основы</a:t>
            </a:r>
          </a:p>
        </p:txBody>
      </p:sp>
    </p:spTree>
    <p:extLst>
      <p:ext uri="{BB962C8B-B14F-4D97-AF65-F5344CB8AC3E}">
        <p14:creationId xmlns:p14="http://schemas.microsoft.com/office/powerpoint/2010/main" val="2712056339"/>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2173" y="946997"/>
            <a:ext cx="7834184" cy="4154984"/>
          </a:xfrm>
          <a:prstGeom prst="rect">
            <a:avLst/>
          </a:prstGeom>
        </p:spPr>
        <p:txBody>
          <a:bodyPr wrap="square">
            <a:spAutoFit/>
          </a:bodyPr>
          <a:lstStyle/>
          <a:p>
            <a:pPr fontAlgn="base"/>
            <a:r>
              <a:rPr lang="ru-RU" sz="2400" dirty="0">
                <a:solidFill>
                  <a:srgbClr val="993366"/>
                </a:solidFill>
                <a:latin typeface="Gabriola" panose="04040605051002020D02" pitchFamily="82" charset="0"/>
              </a:rPr>
              <a:t>Найти щит для крепления элементов можно в собственной кладовой. К примеру, подойдёт ламинированная дверца от какого-либо шкафа или любая ненужная деревянная деталь от мебели, естественно, не очень тяжёлая.</a:t>
            </a:r>
          </a:p>
          <a:p>
            <a:pPr fontAlgn="base"/>
            <a:r>
              <a:rPr lang="ru-RU" sz="2400" dirty="0">
                <a:solidFill>
                  <a:srgbClr val="993366"/>
                </a:solidFill>
                <a:latin typeface="Gabriola" panose="04040605051002020D02" pitchFamily="82" charset="0"/>
              </a:rPr>
              <a:t>Кроме того, важно понимать, что </a:t>
            </a:r>
            <a:r>
              <a:rPr lang="ru-RU" sz="2400" dirty="0" err="1">
                <a:solidFill>
                  <a:srgbClr val="993366"/>
                </a:solidFill>
                <a:latin typeface="Gabriola" panose="04040605051002020D02" pitchFamily="82" charset="0"/>
              </a:rPr>
              <a:t>неламинированные</a:t>
            </a:r>
            <a:r>
              <a:rPr lang="ru-RU" sz="2400" dirty="0">
                <a:solidFill>
                  <a:srgbClr val="993366"/>
                </a:solidFill>
                <a:latin typeface="Gabriola" panose="04040605051002020D02" pitchFamily="82" charset="0"/>
              </a:rPr>
              <a:t> плиты – это «рассадник» возможных заноз для детских пальчиков.</a:t>
            </a:r>
          </a:p>
          <a:p>
            <a:pPr fontAlgn="base"/>
            <a:r>
              <a:rPr lang="ru-RU" sz="2400" dirty="0">
                <a:solidFill>
                  <a:srgbClr val="993366"/>
                </a:solidFill>
                <a:latin typeface="Gabriola" panose="04040605051002020D02" pitchFamily="82" charset="0"/>
              </a:rPr>
              <a:t>Для отделки </a:t>
            </a:r>
            <a:r>
              <a:rPr lang="ru-RU" sz="2400" dirty="0" err="1">
                <a:solidFill>
                  <a:srgbClr val="993366"/>
                </a:solidFill>
                <a:latin typeface="Gabriola" panose="04040605051002020D02" pitchFamily="82" charset="0"/>
              </a:rPr>
              <a:t>бизибордов</a:t>
            </a:r>
            <a:r>
              <a:rPr lang="ru-RU" sz="2400" dirty="0">
                <a:solidFill>
                  <a:srgbClr val="993366"/>
                </a:solidFill>
                <a:latin typeface="Gabriola" panose="04040605051002020D02" pitchFamily="82" charset="0"/>
              </a:rPr>
              <a:t> часто применяют небольшие плашки из фанеры или ламината.</a:t>
            </a:r>
          </a:p>
          <a:p>
            <a:pPr fontAlgn="base"/>
            <a:r>
              <a:rPr lang="ru-RU" sz="2400" dirty="0">
                <a:solidFill>
                  <a:srgbClr val="993366"/>
                </a:solidFill>
                <a:latin typeface="Gabriola" panose="04040605051002020D02" pitchFamily="82" charset="0"/>
              </a:rPr>
              <a:t>В некоторых случаях делать доску можно и из самого распространённого упаковочного материала – </a:t>
            </a:r>
            <a:r>
              <a:rPr lang="ru-RU" sz="2400" dirty="0" err="1">
                <a:solidFill>
                  <a:srgbClr val="993366"/>
                </a:solidFill>
                <a:latin typeface="Gabriola" panose="04040605051002020D02" pitchFamily="82" charset="0"/>
              </a:rPr>
              <a:t>гофрокартона</a:t>
            </a:r>
            <a:r>
              <a:rPr lang="ru-RU" sz="2400" dirty="0">
                <a:solidFill>
                  <a:srgbClr val="993366"/>
                </a:solidFill>
                <a:latin typeface="Gabriola" panose="04040605051002020D02" pitchFamily="82" charset="0"/>
              </a:rPr>
              <a:t>. Он предпочтителен, если вы хотите познакомить ребёнка с тканями или фурнитурой для шитья</a:t>
            </a:r>
            <a:r>
              <a:rPr lang="ru-RU" sz="2400" dirty="0">
                <a:latin typeface="Gabriola" panose="04040605051002020D02" pitchFamily="82" charset="0"/>
              </a:rPr>
              <a:t>.</a:t>
            </a:r>
          </a:p>
        </p:txBody>
      </p:sp>
    </p:spTree>
    <p:extLst>
      <p:ext uri="{BB962C8B-B14F-4D97-AF65-F5344CB8AC3E}">
        <p14:creationId xmlns:p14="http://schemas.microsoft.com/office/powerpoint/2010/main" val="1602543891"/>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2042" y="974166"/>
            <a:ext cx="2466474" cy="1077218"/>
          </a:xfrm>
          <a:prstGeom prst="rect">
            <a:avLst/>
          </a:prstGeom>
        </p:spPr>
        <p:txBody>
          <a:bodyPr wrap="square">
            <a:spAutoFit/>
          </a:bodyPr>
          <a:lstStyle/>
          <a:p>
            <a:pPr algn="ctr" fontAlgn="base"/>
            <a:r>
              <a:rPr lang="ru-RU" sz="3200" b="1" dirty="0">
                <a:latin typeface="Gabriola" panose="04040605051002020D02" pitchFamily="82" charset="0"/>
              </a:rPr>
              <a:t>Дополнительные элементы</a:t>
            </a:r>
          </a:p>
        </p:txBody>
      </p:sp>
      <p:sp>
        <p:nvSpPr>
          <p:cNvPr id="5" name="Прямоугольник 4"/>
          <p:cNvSpPr/>
          <p:nvPr/>
        </p:nvSpPr>
        <p:spPr>
          <a:xfrm>
            <a:off x="757990" y="909603"/>
            <a:ext cx="4415588" cy="4093428"/>
          </a:xfrm>
          <a:prstGeom prst="rect">
            <a:avLst/>
          </a:prstGeom>
        </p:spPr>
        <p:txBody>
          <a:bodyPr wrap="square">
            <a:spAutoFit/>
          </a:bodyPr>
          <a:lstStyle/>
          <a:p>
            <a:pPr fontAlgn="base"/>
            <a:r>
              <a:rPr lang="ru-RU" sz="2000" dirty="0">
                <a:solidFill>
                  <a:srgbClr val="000066"/>
                </a:solidFill>
                <a:latin typeface="Gabriola" panose="04040605051002020D02" pitchFamily="82" charset="0"/>
              </a:rPr>
              <a:t>Мастер-класс изготовления </a:t>
            </a:r>
            <a:r>
              <a:rPr lang="ru-RU" sz="2000" dirty="0" err="1">
                <a:solidFill>
                  <a:srgbClr val="000066"/>
                </a:solidFill>
                <a:latin typeface="Gabriola" panose="04040605051002020D02" pitchFamily="82" charset="0"/>
              </a:rPr>
              <a:t>бизиборда</a:t>
            </a:r>
            <a:r>
              <a:rPr lang="ru-RU" sz="2000" dirty="0">
                <a:solidFill>
                  <a:srgbClr val="000066"/>
                </a:solidFill>
                <a:latin typeface="Gabriola" panose="04040605051002020D02" pitchFamily="82" charset="0"/>
              </a:rPr>
              <a:t> включает и подбор разнообразных бытовых предметов, которые и станут своеобразным наполнением нашей игровой поверхности.</a:t>
            </a:r>
          </a:p>
          <a:p>
            <a:pPr fontAlgn="base"/>
            <a:r>
              <a:rPr lang="ru-RU" sz="2000" dirty="0">
                <a:solidFill>
                  <a:srgbClr val="000066"/>
                </a:solidFill>
                <a:latin typeface="Gabriola" panose="04040605051002020D02" pitchFamily="82" charset="0"/>
              </a:rPr>
              <a:t>Если делать доску вдумчиво, то стоит подобрать детали, отличающиеся по фактуре, материалу – текстиль, металл, пластмасса и резина.</a:t>
            </a:r>
          </a:p>
          <a:p>
            <a:pPr fontAlgn="base"/>
            <a:r>
              <a:rPr lang="ru-RU" sz="2000" dirty="0">
                <a:solidFill>
                  <a:srgbClr val="000066"/>
                </a:solidFill>
                <a:latin typeface="Gabriola" panose="04040605051002020D02" pitchFamily="82" charset="0"/>
              </a:rPr>
              <a:t>Подобное разнообразие обогатит гамму ощущений, вследствие чего вы сможете дольше использовать игрушку.</a:t>
            </a:r>
          </a:p>
          <a:p>
            <a:pPr fontAlgn="base"/>
            <a:r>
              <a:rPr lang="ru-RU" sz="2000" dirty="0">
                <a:solidFill>
                  <a:srgbClr val="000066"/>
                </a:solidFill>
                <a:latin typeface="Gabriola" panose="04040605051002020D02" pitchFamily="82" charset="0"/>
              </a:rPr>
              <a:t>В качестве дополнительных элементов и наполнения игрушки вы можете использовать следующие бытовые предметы:</a:t>
            </a:r>
          </a:p>
        </p:txBody>
      </p:sp>
      <p:pic>
        <p:nvPicPr>
          <p:cNvPr id="3074" name="Picture 2" descr="Дополнительные элемен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922" y="2051384"/>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58742"/>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6433" y="1135810"/>
            <a:ext cx="8373976" cy="3785652"/>
          </a:xfrm>
          <a:prstGeom prst="rect">
            <a:avLst/>
          </a:prstGeom>
        </p:spPr>
        <p:txBody>
          <a:bodyPr wrap="square">
            <a:spAutoFit/>
          </a:bodyPr>
          <a:lstStyle/>
          <a:p>
            <a:pPr fontAlgn="base"/>
            <a:r>
              <a:rPr lang="ru-RU" sz="2000" b="1" dirty="0">
                <a:solidFill>
                  <a:srgbClr val="008000"/>
                </a:solidFill>
                <a:latin typeface="Gabriola" panose="04040605051002020D02" pitchFamily="82" charset="0"/>
              </a:rPr>
              <a:t>Фурнитура для дверей</a:t>
            </a:r>
            <a:r>
              <a:rPr lang="ru-RU" sz="2000" dirty="0">
                <a:solidFill>
                  <a:srgbClr val="008000"/>
                </a:solidFill>
                <a:latin typeface="Gabriola" panose="04040605051002020D02" pitchFamily="82" charset="0"/>
              </a:rPr>
              <a:t> – защёлки, щеколды, засовы, петельки, ручки, замки с ключами (их лучше прикрепить на цепочку или верёвочку). Эти предметы, помимо прямого предназначения, могут стать и обычным украшением.</a:t>
            </a:r>
          </a:p>
          <a:p>
            <a:pPr fontAlgn="base"/>
            <a:r>
              <a:rPr lang="ru-RU" sz="2000" b="1" dirty="0">
                <a:solidFill>
                  <a:srgbClr val="008000"/>
                </a:solidFill>
                <a:latin typeface="Gabriola" panose="04040605051002020D02" pitchFamily="82" charset="0"/>
              </a:rPr>
              <a:t>Небольшие колёса для мебели с различной фактурой.</a:t>
            </a:r>
            <a:r>
              <a:rPr lang="ru-RU" sz="2000" dirty="0">
                <a:solidFill>
                  <a:srgbClr val="008000"/>
                </a:solidFill>
                <a:latin typeface="Gabriola" panose="04040605051002020D02" pitchFamily="82" charset="0"/>
              </a:rPr>
              <a:t> Делать вращательные движения ребёнок сможет также с помощью валиков, плотных втулок от рулонов туалетной бумаги.</a:t>
            </a:r>
          </a:p>
          <a:p>
            <a:pPr fontAlgn="base"/>
            <a:r>
              <a:rPr lang="ru-RU" sz="2000" b="1" dirty="0">
                <a:solidFill>
                  <a:srgbClr val="008000"/>
                </a:solidFill>
                <a:latin typeface="Gabriola" panose="04040605051002020D02" pitchFamily="82" charset="0"/>
              </a:rPr>
              <a:t>Шнурки и тонкая верёвка.</a:t>
            </a:r>
            <a:r>
              <a:rPr lang="ru-RU" sz="2000" dirty="0">
                <a:solidFill>
                  <a:srgbClr val="008000"/>
                </a:solidFill>
                <a:latin typeface="Gabriola" panose="04040605051002020D02" pitchFamily="82" charset="0"/>
              </a:rPr>
              <a:t> На деревянном щите делаем контурные буквы или фигурки животных из шнуровки, прикрепляя её с помощью заклёпок. Какой цвет выбрать? Всё зависит от ваших вкусовых предпочтений, однако лучше взять шнурки ярких оттенков.</a:t>
            </a:r>
          </a:p>
          <a:p>
            <a:pPr fontAlgn="base"/>
            <a:r>
              <a:rPr lang="ru-RU" sz="2000" b="1" dirty="0">
                <a:solidFill>
                  <a:srgbClr val="008000"/>
                </a:solidFill>
                <a:latin typeface="Gabriola" panose="04040605051002020D02" pitchFamily="82" charset="0"/>
              </a:rPr>
              <a:t>Разнообразнейшие застёжки</a:t>
            </a:r>
            <a:r>
              <a:rPr lang="ru-RU" sz="2000" dirty="0">
                <a:solidFill>
                  <a:srgbClr val="008000"/>
                </a:solidFill>
                <a:latin typeface="Gabriola" panose="04040605051002020D02" pitchFamily="82" charset="0"/>
              </a:rPr>
              <a:t> – делать детские пальчики более подвижными можно в занятиях с кнопочками, молниями, липучками, крючками с петельками. Подобные принадлежности вы можете взять с ненужной одежды или приобрести в любом швейном магазине и прикрепить к тканевым лоскутам.</a:t>
            </a:r>
          </a:p>
        </p:txBody>
      </p:sp>
    </p:spTree>
    <p:extLst>
      <p:ext uri="{BB962C8B-B14F-4D97-AF65-F5344CB8AC3E}">
        <p14:creationId xmlns:p14="http://schemas.microsoft.com/office/powerpoint/2010/main" val="285507029"/>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24466" y="1252819"/>
            <a:ext cx="7895966" cy="3477875"/>
          </a:xfrm>
          <a:prstGeom prst="rect">
            <a:avLst/>
          </a:prstGeom>
        </p:spPr>
        <p:txBody>
          <a:bodyPr wrap="square">
            <a:spAutoFit/>
          </a:bodyPr>
          <a:lstStyle/>
          <a:p>
            <a:pPr fontAlgn="base"/>
            <a:r>
              <a:rPr lang="ru-RU" sz="2000" b="1" dirty="0">
                <a:solidFill>
                  <a:srgbClr val="800000"/>
                </a:solidFill>
                <a:latin typeface="Gabriola" panose="04040605051002020D02" pitchFamily="82" charset="0"/>
              </a:rPr>
              <a:t>Звучащие предметы</a:t>
            </a:r>
            <a:r>
              <a:rPr lang="ru-RU" sz="2000" dirty="0">
                <a:solidFill>
                  <a:srgbClr val="800000"/>
                </a:solidFill>
                <a:latin typeface="Gabriola" panose="04040605051002020D02" pitchFamily="82" charset="0"/>
              </a:rPr>
              <a:t> – «музыкальный» блок делают из бубенчиков, колокольчиков, ненужных погремушек. Также можете взять велосипедный звонок или ксилофонные </a:t>
            </a:r>
            <a:r>
              <a:rPr lang="ru-RU" sz="2000" dirty="0" err="1">
                <a:solidFill>
                  <a:srgbClr val="800000"/>
                </a:solidFill>
                <a:latin typeface="Gabriola" panose="04040605051002020D02" pitchFamily="82" charset="0"/>
              </a:rPr>
              <a:t>детальки</a:t>
            </a:r>
            <a:r>
              <a:rPr lang="ru-RU" sz="2000" dirty="0">
                <a:solidFill>
                  <a:srgbClr val="800000"/>
                </a:solidFill>
                <a:latin typeface="Gabriola" panose="04040605051002020D02" pitchFamily="82" charset="0"/>
              </a:rPr>
              <a:t>.</a:t>
            </a:r>
          </a:p>
          <a:p>
            <a:pPr fontAlgn="base"/>
            <a:r>
              <a:rPr lang="ru-RU" sz="2000" b="1" dirty="0">
                <a:solidFill>
                  <a:srgbClr val="800000"/>
                </a:solidFill>
                <a:latin typeface="Gabriola" panose="04040605051002020D02" pitchFamily="82" charset="0"/>
              </a:rPr>
              <a:t>Счеты</a:t>
            </a:r>
            <a:r>
              <a:rPr lang="ru-RU" sz="2000" dirty="0">
                <a:solidFill>
                  <a:srgbClr val="800000"/>
                </a:solidFill>
                <a:latin typeface="Gabriola" panose="04040605051002020D02" pitchFamily="82" charset="0"/>
              </a:rPr>
              <a:t> – сделать их можно, просто взяв готовый предмет, или нанизать на нить (леску, тонкий карниз) крупные кольца от пирамиды, бусинки. Счёты помогут ребёнку научиться считать и выполнять элементарные математические действия.</a:t>
            </a:r>
          </a:p>
          <a:p>
            <a:pPr fontAlgn="base"/>
            <a:r>
              <a:rPr lang="ru-RU" sz="2000" b="1" dirty="0">
                <a:solidFill>
                  <a:srgbClr val="800000"/>
                </a:solidFill>
                <a:latin typeface="Gabriola" panose="04040605051002020D02" pitchFamily="82" charset="0"/>
              </a:rPr>
              <a:t>Клавиатурная панель</a:t>
            </a:r>
            <a:r>
              <a:rPr lang="ru-RU" sz="2000" dirty="0">
                <a:solidFill>
                  <a:srgbClr val="800000"/>
                </a:solidFill>
                <a:latin typeface="Gabriola" panose="04040605051002020D02" pitchFamily="82" charset="0"/>
              </a:rPr>
              <a:t> от сотового телефона или диск от ненужного старого аппарата.</a:t>
            </a:r>
          </a:p>
          <a:p>
            <a:pPr fontAlgn="base"/>
            <a:r>
              <a:rPr lang="ru-RU" sz="2000" b="1" dirty="0">
                <a:solidFill>
                  <a:srgbClr val="800000"/>
                </a:solidFill>
                <a:latin typeface="Gabriola" panose="04040605051002020D02" pitchFamily="82" charset="0"/>
              </a:rPr>
              <a:t>Небольшие зеркальца</a:t>
            </a:r>
            <a:r>
              <a:rPr lang="ru-RU" sz="2000" dirty="0">
                <a:solidFill>
                  <a:srgbClr val="800000"/>
                </a:solidFill>
                <a:latin typeface="Gabriola" panose="04040605051002020D02" pitchFamily="82" charset="0"/>
              </a:rPr>
              <a:t>, крепко «утопленные» в основу, чтобы ребёнок не смог порезаться (этот элемент подойдёт как для девочек, так и для мальчика).</a:t>
            </a:r>
          </a:p>
          <a:p>
            <a:pPr fontAlgn="base"/>
            <a:r>
              <a:rPr lang="ru-RU" sz="2000" b="1" dirty="0">
                <a:solidFill>
                  <a:srgbClr val="800000"/>
                </a:solidFill>
                <a:latin typeface="Gabriola" panose="04040605051002020D02" pitchFamily="82" charset="0"/>
              </a:rPr>
              <a:t>Различные тумблеры</a:t>
            </a:r>
            <a:r>
              <a:rPr lang="ru-RU" sz="2000" dirty="0">
                <a:solidFill>
                  <a:srgbClr val="800000"/>
                </a:solidFill>
                <a:latin typeface="Gabriola" panose="04040605051002020D02" pitchFamily="82" charset="0"/>
              </a:rPr>
              <a:t> – переключатели, кнопки.</a:t>
            </a:r>
          </a:p>
          <a:p>
            <a:pPr fontAlgn="base"/>
            <a:r>
              <a:rPr lang="ru-RU" sz="2000" b="1" dirty="0">
                <a:solidFill>
                  <a:srgbClr val="800000"/>
                </a:solidFill>
                <a:latin typeface="Gabriola" panose="04040605051002020D02" pitchFamily="82" charset="0"/>
              </a:rPr>
              <a:t>Осветительные приборы</a:t>
            </a:r>
            <a:r>
              <a:rPr lang="ru-RU" sz="2000" dirty="0">
                <a:solidFill>
                  <a:srgbClr val="800000"/>
                </a:solidFill>
                <a:latin typeface="Gabriola" panose="04040605051002020D02" pitchFamily="82" charset="0"/>
              </a:rPr>
              <a:t> – небольшие фонарики, световые элементы, которые, например, включаются нажатием.</a:t>
            </a:r>
          </a:p>
        </p:txBody>
      </p:sp>
    </p:spTree>
    <p:extLst>
      <p:ext uri="{BB962C8B-B14F-4D97-AF65-F5344CB8AC3E}">
        <p14:creationId xmlns:p14="http://schemas.microsoft.com/office/powerpoint/2010/main" val="860949821"/>
      </p:ext>
    </p:extLst>
  </p:cSld>
  <p:clrMapOvr>
    <a:masterClrMapping/>
  </p:clrMapOvr>
  <mc:AlternateContent xmlns:mc="http://schemas.openxmlformats.org/markup-compatibility/2006" xmlns:p14="http://schemas.microsoft.com/office/powerpoint/2010/main">
    <mc:Choice Requires="p14">
      <p:transition spd="slow" p14:dur="2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19726" y="1480209"/>
            <a:ext cx="7140742" cy="3108543"/>
          </a:xfrm>
          <a:prstGeom prst="rect">
            <a:avLst/>
          </a:prstGeom>
        </p:spPr>
        <p:txBody>
          <a:bodyPr wrap="square">
            <a:spAutoFit/>
          </a:bodyPr>
          <a:lstStyle/>
          <a:p>
            <a:pPr fontAlgn="base"/>
            <a:r>
              <a:rPr lang="ru-RU" sz="2000" b="1" dirty="0">
                <a:solidFill>
                  <a:srgbClr val="008000"/>
                </a:solidFill>
                <a:latin typeface="Gabriola" panose="04040605051002020D02" pitchFamily="82" charset="0"/>
              </a:rPr>
              <a:t>Неработающий пульт</a:t>
            </a:r>
            <a:r>
              <a:rPr lang="ru-RU" sz="2000" dirty="0">
                <a:solidFill>
                  <a:srgbClr val="008000"/>
                </a:solidFill>
                <a:latin typeface="Gabriola" panose="04040605051002020D02" pitchFamily="82" charset="0"/>
              </a:rPr>
              <a:t> и прочие панели от старых, сломавшихся электрических приборов.</a:t>
            </a:r>
          </a:p>
          <a:p>
            <a:pPr fontAlgn="base"/>
            <a:r>
              <a:rPr lang="ru-RU" sz="2000" b="1" dirty="0">
                <a:solidFill>
                  <a:srgbClr val="008000"/>
                </a:solidFill>
                <a:latin typeface="Gabriola" panose="04040605051002020D02" pitchFamily="82" charset="0"/>
              </a:rPr>
              <a:t>Разнообразные пуговицы</a:t>
            </a:r>
            <a:r>
              <a:rPr lang="ru-RU" sz="2000" dirty="0">
                <a:solidFill>
                  <a:srgbClr val="008000"/>
                </a:solidFill>
                <a:latin typeface="Gabriola" panose="04040605051002020D02" pitchFamily="82" charset="0"/>
              </a:rPr>
              <a:t> – делаем из них глаза животных или прочие украшающие </a:t>
            </a:r>
            <a:r>
              <a:rPr lang="ru-RU" sz="2000" dirty="0" err="1">
                <a:solidFill>
                  <a:srgbClr val="008000"/>
                </a:solidFill>
                <a:latin typeface="Gabriola" panose="04040605051002020D02" pitchFamily="82" charset="0"/>
              </a:rPr>
              <a:t>детальки</a:t>
            </a:r>
            <a:r>
              <a:rPr lang="ru-RU" sz="2000" dirty="0">
                <a:solidFill>
                  <a:srgbClr val="008000"/>
                </a:solidFill>
                <a:latin typeface="Gabriola" panose="04040605051002020D02" pitchFamily="82" charset="0"/>
              </a:rPr>
              <a:t>.</a:t>
            </a:r>
          </a:p>
          <a:p>
            <a:pPr fontAlgn="base"/>
            <a:r>
              <a:rPr lang="ru-RU" sz="2000" b="1" dirty="0">
                <a:solidFill>
                  <a:srgbClr val="008000"/>
                </a:solidFill>
                <a:latin typeface="Gabriola" panose="04040605051002020D02" pitchFamily="82" charset="0"/>
              </a:rPr>
              <a:t>Лоскуты текстиля</a:t>
            </a:r>
            <a:r>
              <a:rPr lang="ru-RU" sz="2000" dirty="0">
                <a:solidFill>
                  <a:srgbClr val="008000"/>
                </a:solidFill>
                <a:latin typeface="Gabriola" panose="04040605051002020D02" pitchFamily="82" charset="0"/>
              </a:rPr>
              <a:t> – шёлка, плюша, атласа, меха и прочих тканей.</a:t>
            </a:r>
          </a:p>
          <a:p>
            <a:pPr fontAlgn="base"/>
            <a:r>
              <a:rPr lang="ru-RU" sz="2000" b="1" dirty="0">
                <a:solidFill>
                  <a:srgbClr val="008000"/>
                </a:solidFill>
                <a:latin typeface="Gabriola" panose="04040605051002020D02" pitchFamily="82" charset="0"/>
              </a:rPr>
              <a:t>Крутящиеся «штурвалы»</a:t>
            </a:r>
            <a:r>
              <a:rPr lang="ru-RU" sz="2000" dirty="0">
                <a:solidFill>
                  <a:srgbClr val="008000"/>
                </a:solidFill>
                <a:latin typeface="Gabriola" panose="04040605051002020D02" pitchFamily="82" charset="0"/>
              </a:rPr>
              <a:t> – руль от машинки, настоящий штурвал от маленького кораблика.</a:t>
            </a:r>
          </a:p>
          <a:p>
            <a:pPr fontAlgn="base"/>
            <a:r>
              <a:rPr lang="ru-RU" sz="2000" b="1" dirty="0">
                <a:solidFill>
                  <a:srgbClr val="008000"/>
                </a:solidFill>
                <a:latin typeface="Gabriola" panose="04040605051002020D02" pitchFamily="82" charset="0"/>
              </a:rPr>
              <a:t>Силуэтные куклы с набором одежды.</a:t>
            </a:r>
            <a:r>
              <a:rPr lang="ru-RU" sz="2000" dirty="0">
                <a:solidFill>
                  <a:srgbClr val="008000"/>
                </a:solidFill>
                <a:latin typeface="Gabriola" panose="04040605051002020D02" pitchFamily="82" charset="0"/>
              </a:rPr>
              <a:t> Их ребёнок сможет одевать и раздевать.</a:t>
            </a:r>
          </a:p>
          <a:p>
            <a:r>
              <a:rPr lang="ru-RU" dirty="0">
                <a:solidFill>
                  <a:srgbClr val="008000"/>
                </a:solidFill>
              </a:rPr>
              <a:t/>
            </a:r>
            <a:br>
              <a:rPr lang="ru-RU" dirty="0">
                <a:solidFill>
                  <a:srgbClr val="008000"/>
                </a:solidFill>
              </a:rPr>
            </a:br>
            <a:endParaRPr lang="ru-RU" dirty="0">
              <a:solidFill>
                <a:srgbClr val="008000"/>
              </a:solidFill>
            </a:endParaRPr>
          </a:p>
        </p:txBody>
      </p:sp>
    </p:spTree>
    <p:extLst>
      <p:ext uri="{BB962C8B-B14F-4D97-AF65-F5344CB8AC3E}">
        <p14:creationId xmlns:p14="http://schemas.microsoft.com/office/powerpoint/2010/main" val="3989394216"/>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75948" y="1068200"/>
            <a:ext cx="2177716" cy="1077218"/>
          </a:xfrm>
          <a:prstGeom prst="rect">
            <a:avLst/>
          </a:prstGeom>
        </p:spPr>
        <p:txBody>
          <a:bodyPr wrap="square">
            <a:spAutoFit/>
          </a:bodyPr>
          <a:lstStyle/>
          <a:p>
            <a:pPr algn="ctr" fontAlgn="base"/>
            <a:r>
              <a:rPr lang="ru-RU" sz="3200" b="1" dirty="0">
                <a:solidFill>
                  <a:srgbClr val="993366"/>
                </a:solidFill>
                <a:latin typeface="Gabriola" panose="04040605051002020D02" pitchFamily="82" charset="0"/>
              </a:rPr>
              <a:t>Очерёдность действий</a:t>
            </a:r>
          </a:p>
        </p:txBody>
      </p:sp>
      <p:sp>
        <p:nvSpPr>
          <p:cNvPr id="3" name="Прямоугольник 2"/>
          <p:cNvSpPr/>
          <p:nvPr/>
        </p:nvSpPr>
        <p:spPr>
          <a:xfrm>
            <a:off x="1058779" y="1357138"/>
            <a:ext cx="3729788" cy="3046988"/>
          </a:xfrm>
          <a:prstGeom prst="rect">
            <a:avLst/>
          </a:prstGeom>
        </p:spPr>
        <p:txBody>
          <a:bodyPr wrap="square">
            <a:spAutoFit/>
          </a:bodyPr>
          <a:lstStyle/>
          <a:p>
            <a:pPr fontAlgn="base"/>
            <a:r>
              <a:rPr lang="ru-RU" sz="2400" dirty="0">
                <a:solidFill>
                  <a:srgbClr val="993366"/>
                </a:solidFill>
                <a:latin typeface="Gabriola" panose="04040605051002020D02" pitchFamily="82" charset="0"/>
              </a:rPr>
              <a:t>Мастер-класс продолжается. Выбрав основу и дополнительные элементы, необходимо перейти к непосредственной сборке развивающей игрушки. Делать игрушку для детей нужно тщательно и вдумчиво, не нарушая технику безопасности</a:t>
            </a:r>
            <a:r>
              <a:rPr lang="ru-RU" sz="2400" dirty="0" smtClean="0">
                <a:solidFill>
                  <a:srgbClr val="993366"/>
                </a:solidFill>
                <a:latin typeface="Gabriola" panose="04040605051002020D02" pitchFamily="82" charset="0"/>
              </a:rPr>
              <a:t>.</a:t>
            </a:r>
            <a:endParaRPr lang="ru-RU" sz="2400" dirty="0">
              <a:solidFill>
                <a:srgbClr val="993366"/>
              </a:solidFill>
              <a:latin typeface="Gabriola" panose="04040605051002020D02" pitchFamily="82" charset="0"/>
            </a:endParaRPr>
          </a:p>
        </p:txBody>
      </p:sp>
      <p:sp>
        <p:nvSpPr>
          <p:cNvPr id="4" name="Прямоугольник 3"/>
          <p:cNvSpPr/>
          <p:nvPr/>
        </p:nvSpPr>
        <p:spPr>
          <a:xfrm>
            <a:off x="6202277" y="2205647"/>
            <a:ext cx="2707105" cy="1938992"/>
          </a:xfrm>
          <a:prstGeom prst="rect">
            <a:avLst/>
          </a:prstGeom>
        </p:spPr>
        <p:txBody>
          <a:bodyPr wrap="square">
            <a:spAutoFit/>
          </a:bodyPr>
          <a:lstStyle/>
          <a:p>
            <a:pPr fontAlgn="base"/>
            <a:endParaRPr lang="ru-RU" sz="2400" dirty="0" smtClean="0">
              <a:solidFill>
                <a:srgbClr val="993366"/>
              </a:solidFill>
              <a:latin typeface="Gabriola" panose="04040605051002020D02" pitchFamily="82" charset="0"/>
            </a:endParaRPr>
          </a:p>
          <a:p>
            <a:pPr fontAlgn="base"/>
            <a:r>
              <a:rPr lang="ru-RU" sz="2400" dirty="0" smtClean="0">
                <a:solidFill>
                  <a:srgbClr val="993366"/>
                </a:solidFill>
                <a:latin typeface="Gabriola" panose="04040605051002020D02" pitchFamily="82" charset="0"/>
              </a:rPr>
              <a:t>Примерный </a:t>
            </a:r>
            <a:r>
              <a:rPr lang="ru-RU" sz="2400" dirty="0">
                <a:solidFill>
                  <a:srgbClr val="993366"/>
                </a:solidFill>
                <a:latin typeface="Gabriola" panose="04040605051002020D02" pitchFamily="82" charset="0"/>
              </a:rPr>
              <a:t>алгоритм создания </a:t>
            </a:r>
            <a:r>
              <a:rPr lang="ru-RU" sz="2400" dirty="0" err="1">
                <a:solidFill>
                  <a:srgbClr val="993366"/>
                </a:solidFill>
                <a:latin typeface="Gabriola" panose="04040605051002020D02" pitchFamily="82" charset="0"/>
              </a:rPr>
              <a:t>бизиборда</a:t>
            </a:r>
            <a:r>
              <a:rPr lang="ru-RU" sz="2400" dirty="0">
                <a:solidFill>
                  <a:srgbClr val="993366"/>
                </a:solidFill>
                <a:latin typeface="Gabriola" panose="04040605051002020D02" pitchFamily="82" charset="0"/>
              </a:rPr>
              <a:t> выглядит следующим образом:</a:t>
            </a:r>
          </a:p>
        </p:txBody>
      </p:sp>
    </p:spTree>
    <p:extLst>
      <p:ext uri="{BB962C8B-B14F-4D97-AF65-F5344CB8AC3E}">
        <p14:creationId xmlns:p14="http://schemas.microsoft.com/office/powerpoint/2010/main" val="4095937454"/>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0179" y="1021700"/>
            <a:ext cx="8602579" cy="4154984"/>
          </a:xfrm>
          <a:prstGeom prst="rect">
            <a:avLst/>
          </a:prstGeom>
        </p:spPr>
        <p:txBody>
          <a:bodyPr wrap="square">
            <a:spAutoFit/>
          </a:bodyPr>
          <a:lstStyle/>
          <a:p>
            <a:pPr fontAlgn="base"/>
            <a:r>
              <a:rPr lang="ru-RU" sz="2400" dirty="0">
                <a:solidFill>
                  <a:srgbClr val="008000"/>
                </a:solidFill>
                <a:latin typeface="Gabriola" panose="04040605051002020D02" pitchFamily="82" charset="0"/>
              </a:rPr>
              <a:t>Прежде всего, нужно тщательнейшим образом обработать доску, чтобы малыш не поставил занозу. Делают это с помощью наждачной бумаги.</a:t>
            </a:r>
          </a:p>
          <a:p>
            <a:pPr fontAlgn="base"/>
            <a:r>
              <a:rPr lang="ru-RU" sz="2400" dirty="0">
                <a:solidFill>
                  <a:srgbClr val="008000"/>
                </a:solidFill>
                <a:latin typeface="Gabriola" panose="04040605051002020D02" pitchFamily="82" charset="0"/>
              </a:rPr>
              <a:t>Затем следует отметить на щите места нахождения элементов.</a:t>
            </a:r>
          </a:p>
          <a:p>
            <a:pPr fontAlgn="base"/>
            <a:r>
              <a:rPr lang="ru-RU" sz="2400" dirty="0">
                <a:solidFill>
                  <a:srgbClr val="008000"/>
                </a:solidFill>
                <a:latin typeface="Gabriola" panose="04040605051002020D02" pitchFamily="82" charset="0"/>
              </a:rPr>
              <a:t>В зависимости от того, кого вы желаете «осчастливить» – девочку или мальчишку – можно разукрасить стенд или прикрепить трогательные наклейки или картинки.</a:t>
            </a:r>
          </a:p>
          <a:p>
            <a:pPr fontAlgn="base"/>
            <a:r>
              <a:rPr lang="ru-RU" sz="2400" dirty="0">
                <a:solidFill>
                  <a:srgbClr val="008000"/>
                </a:solidFill>
                <a:latin typeface="Gabriola" panose="04040605051002020D02" pitchFamily="82" charset="0"/>
              </a:rPr>
              <a:t>Крепко-накрепко прикрепите (прикрутите, приклейте, пришейте) все детали.</a:t>
            </a:r>
          </a:p>
          <a:p>
            <a:pPr fontAlgn="base"/>
            <a:r>
              <a:rPr lang="ru-RU" sz="2400" dirty="0">
                <a:solidFill>
                  <a:srgbClr val="008000"/>
                </a:solidFill>
                <a:latin typeface="Gabriola" panose="04040605051002020D02" pitchFamily="82" charset="0"/>
              </a:rPr>
              <a:t>Мудрые родители перед непосредственной отдачей игрушки малышу делают следующее – сами проверяют надёжность крепления, дёргая, откручивая каждый предмет, эксплуатируя счёты и липучки.</a:t>
            </a:r>
          </a:p>
          <a:p>
            <a:pPr fontAlgn="base"/>
            <a:r>
              <a:rPr lang="ru-RU" sz="2400" dirty="0" smtClean="0">
                <a:solidFill>
                  <a:srgbClr val="008000"/>
                </a:solidFill>
                <a:latin typeface="Gabriola" panose="04040605051002020D02" pitchFamily="82" charset="0"/>
              </a:rPr>
              <a:t>         Осчастливьте </a:t>
            </a:r>
            <a:r>
              <a:rPr lang="ru-RU" sz="2400" dirty="0">
                <a:solidFill>
                  <a:srgbClr val="008000"/>
                </a:solidFill>
                <a:latin typeface="Gabriola" panose="04040605051002020D02" pitchFamily="82" charset="0"/>
              </a:rPr>
              <a:t>малыша – покажите ему игрушку.</a:t>
            </a:r>
          </a:p>
        </p:txBody>
      </p:sp>
    </p:spTree>
    <p:extLst>
      <p:ext uri="{BB962C8B-B14F-4D97-AF65-F5344CB8AC3E}">
        <p14:creationId xmlns:p14="http://schemas.microsoft.com/office/powerpoint/2010/main" val="2181657045"/>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9178" y="1161536"/>
            <a:ext cx="7982466" cy="4188940"/>
          </a:xfrm>
        </p:spPr>
        <p:txBody>
          <a:bodyPr/>
          <a:lstStyle/>
          <a:p>
            <a:pPr algn="l" fontAlgn="base"/>
            <a:r>
              <a:rPr lang="ru-RU" sz="2400" b="1" dirty="0">
                <a:latin typeface="Gabriola" panose="04040605051002020D02" pitchFamily="82" charset="0"/>
              </a:rPr>
              <a:t>«Нельзя трогать! Убери пальчики! Отойди!» – эти фразы частенько звучат в адрес маленьких любознательных карапузов.</a:t>
            </a:r>
            <a:br>
              <a:rPr lang="ru-RU" sz="2400" b="1" dirty="0">
                <a:latin typeface="Gabriola" panose="04040605051002020D02" pitchFamily="82" charset="0"/>
              </a:rPr>
            </a:br>
            <a:r>
              <a:rPr lang="ru-RU" sz="2400" b="1" dirty="0">
                <a:latin typeface="Gabriola" panose="04040605051002020D02" pitchFamily="82" charset="0"/>
              </a:rPr>
              <a:t>И родители совершенно правы, поскольку опасности в квартире подстерегают детей раннего возраста буквально повсюду: и электрическая розетка, и проводы, и дверной замок, и баночки с лекарствами – всего и не перечесть.</a:t>
            </a:r>
            <a:br>
              <a:rPr lang="ru-RU" sz="2400" b="1" dirty="0">
                <a:latin typeface="Gabriola" panose="04040605051002020D02" pitchFamily="82" charset="0"/>
              </a:rPr>
            </a:br>
            <a:r>
              <a:rPr lang="ru-RU" sz="2400" b="1" dirty="0">
                <a:latin typeface="Gabriola" panose="04040605051002020D02" pitchFamily="82" charset="0"/>
              </a:rPr>
              <a:t>Но познавать-то мир ребёнку нужно. Наилучшим выходом для всех домочадцев может стать </a:t>
            </a:r>
            <a:r>
              <a:rPr lang="ru-RU" sz="2400" b="1" dirty="0" err="1">
                <a:latin typeface="Gabriola" panose="04040605051002020D02" pitchFamily="82" charset="0"/>
              </a:rPr>
              <a:t>бизиборд</a:t>
            </a:r>
            <a:r>
              <a:rPr lang="ru-RU" sz="2400" b="1" dirty="0">
                <a:latin typeface="Gabriola" panose="04040605051002020D02" pitchFamily="82" charset="0"/>
              </a:rPr>
              <a:t> – развивающая доска с замочками, которая научит малыша обращению с бытовыми приборами, не подвергая его опасности. Кстати, такие игрушки можно не только купить, но и сделать самому.</a:t>
            </a:r>
            <a:r>
              <a:rPr lang="ru-RU" sz="4000" b="1" dirty="0">
                <a:latin typeface="Gabriola" panose="04040605051002020D02" pitchFamily="82" charset="0"/>
              </a:rPr>
              <a:t/>
            </a:r>
            <a:br>
              <a:rPr lang="ru-RU" sz="4000" b="1" dirty="0">
                <a:latin typeface="Gabriola" panose="04040605051002020D02" pitchFamily="82" charset="0"/>
              </a:rPr>
            </a:br>
            <a:endParaRPr lang="ru-RU" sz="4000" b="1" dirty="0">
              <a:latin typeface="Gabriola" panose="04040605051002020D02" pitchFamily="82" charset="0"/>
            </a:endParaRPr>
          </a:p>
        </p:txBody>
      </p:sp>
    </p:spTree>
    <p:extLst>
      <p:ext uri="{BB962C8B-B14F-4D97-AF65-F5344CB8AC3E}">
        <p14:creationId xmlns:p14="http://schemas.microsoft.com/office/powerpoint/2010/main" val="678317297"/>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22682" y="1233425"/>
            <a:ext cx="3814012" cy="3046988"/>
          </a:xfrm>
          <a:prstGeom prst="rect">
            <a:avLst/>
          </a:prstGeom>
        </p:spPr>
        <p:txBody>
          <a:bodyPr wrap="square">
            <a:spAutoFit/>
          </a:bodyPr>
          <a:lstStyle/>
          <a:p>
            <a:pPr algn="ctr"/>
            <a:r>
              <a:rPr lang="ru-RU" sz="3200" b="1" dirty="0">
                <a:solidFill>
                  <a:srgbClr val="996600"/>
                </a:solidFill>
                <a:latin typeface="Gabriola" panose="04040605051002020D02" pitchFamily="82" charset="0"/>
              </a:rPr>
              <a:t>Плюсов у этого приспособления множества, минусов – ни одного, тем более, если оно сделано своими руками и от всего сердца.</a:t>
            </a:r>
          </a:p>
        </p:txBody>
      </p:sp>
      <p:pic>
        <p:nvPicPr>
          <p:cNvPr id="4098" name="Picture 2" descr="C:\Users\Пользователь\Desktop\ФОТО ясельная группа\20160919_1244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567451">
            <a:off x="5626999" y="1487204"/>
            <a:ext cx="3725532" cy="27942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045832"/>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892809"/>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84716" y="1143000"/>
            <a:ext cx="7004052" cy="3886200"/>
          </a:xfrm>
        </p:spPr>
        <p:txBody>
          <a:bodyPr/>
          <a:lstStyle/>
          <a:p>
            <a:pPr algn="l" fontAlgn="base"/>
            <a:r>
              <a:rPr lang="en-US" sz="3200" b="1" dirty="0" smtClean="0">
                <a:solidFill>
                  <a:srgbClr val="7030A0"/>
                </a:solidFill>
                <a:latin typeface="Gabriola" panose="04040605051002020D02" pitchFamily="82" charset="0"/>
              </a:rPr>
              <a:t>                          </a:t>
            </a:r>
            <a:r>
              <a:rPr lang="ru-RU" sz="3200" b="1" dirty="0" smtClean="0">
                <a:solidFill>
                  <a:srgbClr val="7030A0"/>
                </a:solidFill>
                <a:latin typeface="Gabriola" panose="04040605051002020D02" pitchFamily="82" charset="0"/>
              </a:rPr>
              <a:t>Методика </a:t>
            </a:r>
            <a:r>
              <a:rPr lang="ru-RU" sz="3200" b="1" dirty="0" err="1" smtClean="0">
                <a:solidFill>
                  <a:srgbClr val="7030A0"/>
                </a:solidFill>
                <a:latin typeface="Gabriola" panose="04040605051002020D02" pitchFamily="82" charset="0"/>
              </a:rPr>
              <a:t>Монтессори</a:t>
            </a:r>
            <a:r>
              <a:rPr lang="ru-RU" sz="3200" b="1" dirty="0" smtClean="0">
                <a:solidFill>
                  <a:srgbClr val="7030A0"/>
                </a:solidFill>
                <a:latin typeface="Gabriola" panose="04040605051002020D02" pitchFamily="82" charset="0"/>
              </a:rPr>
              <a:t/>
            </a:r>
            <a:br>
              <a:rPr lang="ru-RU" sz="3200" b="1" dirty="0" smtClean="0">
                <a:solidFill>
                  <a:srgbClr val="7030A0"/>
                </a:solidFill>
                <a:latin typeface="Gabriola" panose="04040605051002020D02" pitchFamily="82" charset="0"/>
              </a:rPr>
            </a:br>
            <a:r>
              <a:rPr lang="ru-RU" sz="2800" b="1" dirty="0">
                <a:solidFill>
                  <a:srgbClr val="7030A0"/>
                </a:solidFill>
                <a:latin typeface="Gabriola" panose="04040605051002020D02" pitchFamily="82" charset="0"/>
              </a:rPr>
              <a:t/>
            </a:r>
            <a:br>
              <a:rPr lang="ru-RU" sz="2800" b="1" dirty="0">
                <a:solidFill>
                  <a:srgbClr val="7030A0"/>
                </a:solidFill>
                <a:latin typeface="Gabriola" panose="04040605051002020D02" pitchFamily="82" charset="0"/>
              </a:rPr>
            </a:br>
            <a:r>
              <a:rPr lang="ru-RU" sz="2400" b="1" dirty="0">
                <a:solidFill>
                  <a:srgbClr val="7030A0"/>
                </a:solidFill>
                <a:latin typeface="Gabriola" panose="04040605051002020D02" pitchFamily="82" charset="0"/>
              </a:rPr>
              <a:t>О действительно великом итальянском докторе и педагоге Марии </a:t>
            </a:r>
            <a:r>
              <a:rPr lang="ru-RU" sz="2400" b="1" dirty="0" err="1">
                <a:solidFill>
                  <a:srgbClr val="7030A0"/>
                </a:solidFill>
                <a:latin typeface="Gabriola" panose="04040605051002020D02" pitchFamily="82" charset="0"/>
              </a:rPr>
              <a:t>Монтессори</a:t>
            </a:r>
            <a:r>
              <a:rPr lang="ru-RU" sz="2400" b="1" dirty="0">
                <a:solidFill>
                  <a:srgbClr val="7030A0"/>
                </a:solidFill>
                <a:latin typeface="Gabriola" panose="04040605051002020D02" pitchFamily="82" charset="0"/>
              </a:rPr>
              <a:t>, знает, пожалуй, каждая мать, прочитавшая во время беременности или в первые месяцы после родов кипу умных книжек о раннем развитии детей.</a:t>
            </a:r>
            <a:br>
              <a:rPr lang="ru-RU" sz="2400" b="1" dirty="0">
                <a:solidFill>
                  <a:srgbClr val="7030A0"/>
                </a:solidFill>
                <a:latin typeface="Gabriola" panose="04040605051002020D02" pitchFamily="82" charset="0"/>
              </a:rPr>
            </a:br>
            <a:r>
              <a:rPr lang="ru-RU" sz="2400" b="1" dirty="0" smtClean="0">
                <a:solidFill>
                  <a:srgbClr val="7030A0"/>
                </a:solidFill>
                <a:latin typeface="Gabriola" panose="04040605051002020D02" pitchFamily="82" charset="0"/>
              </a:rPr>
              <a:t>На рубеже 20 века эта итальянка занялась целенаправленным обучением умственно отсталых малышей, переложив затем основы программы на здоровых ребятишек.</a:t>
            </a:r>
            <a:r>
              <a:rPr lang="ru-RU" b="1" dirty="0">
                <a:solidFill>
                  <a:srgbClr val="7030A0"/>
                </a:solidFill>
                <a:latin typeface="Gabriola" panose="04040605051002020D02" pitchFamily="82" charset="0"/>
              </a:rPr>
              <a:t/>
            </a:r>
            <a:br>
              <a:rPr lang="ru-RU" b="1" dirty="0">
                <a:solidFill>
                  <a:srgbClr val="7030A0"/>
                </a:solidFill>
                <a:latin typeface="Gabriola" panose="04040605051002020D02" pitchFamily="82" charset="0"/>
              </a:rPr>
            </a:br>
            <a:endParaRPr lang="ru-RU" b="1" dirty="0">
              <a:solidFill>
                <a:srgbClr val="7030A0"/>
              </a:solidFill>
              <a:latin typeface="Gabriola" panose="04040605051002020D02" pitchFamily="82" charset="0"/>
            </a:endParaRPr>
          </a:p>
        </p:txBody>
      </p:sp>
    </p:spTree>
    <p:extLst>
      <p:ext uri="{BB962C8B-B14F-4D97-AF65-F5344CB8AC3E}">
        <p14:creationId xmlns:p14="http://schemas.microsoft.com/office/powerpoint/2010/main" val="1554409965"/>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0337" y="842213"/>
            <a:ext cx="8373979" cy="4884820"/>
          </a:xfrm>
        </p:spPr>
        <p:txBody>
          <a:bodyPr/>
          <a:lstStyle/>
          <a:p>
            <a:pPr algn="l" fontAlgn="base"/>
            <a:r>
              <a:rPr lang="ru-RU" sz="2400" b="1" dirty="0" smtClean="0">
                <a:solidFill>
                  <a:srgbClr val="002060"/>
                </a:solidFill>
                <a:latin typeface="Gabriola" panose="04040605051002020D02" pitchFamily="82" charset="0"/>
              </a:rPr>
              <a:t>1. Педагог </a:t>
            </a:r>
            <a:r>
              <a:rPr lang="ru-RU" sz="2400" b="1" dirty="0">
                <a:solidFill>
                  <a:srgbClr val="002060"/>
                </a:solidFill>
                <a:latin typeface="Gabriola" panose="04040605051002020D02" pitchFamily="82" charset="0"/>
              </a:rPr>
              <a:t>размещала на развивающий стенд разнообразные бытовые приспособления, которые окружают ребёнка повсюду и с которыми ему придётся скоро волей-неволей взаимодействовать.</a:t>
            </a:r>
            <a:br>
              <a:rPr lang="ru-RU" sz="2400" b="1" dirty="0">
                <a:solidFill>
                  <a:srgbClr val="002060"/>
                </a:solidFill>
                <a:latin typeface="Gabriola" panose="04040605051002020D02" pitchFamily="82" charset="0"/>
              </a:rPr>
            </a:br>
            <a:r>
              <a:rPr lang="ru-RU" sz="2400" b="1" dirty="0">
                <a:solidFill>
                  <a:srgbClr val="002060"/>
                </a:solidFill>
                <a:latin typeface="Gabriola" panose="04040605051002020D02" pitchFamily="82" charset="0"/>
              </a:rPr>
              <a:t>Такой стенд помещался во все учебные помещения, где занимались ребятишки по системе </a:t>
            </a:r>
            <a:r>
              <a:rPr lang="ru-RU" sz="2400" b="1" dirty="0" err="1">
                <a:solidFill>
                  <a:srgbClr val="002060"/>
                </a:solidFill>
                <a:latin typeface="Gabriola" panose="04040605051002020D02" pitchFamily="82" charset="0"/>
              </a:rPr>
              <a:t>Монтессори</a:t>
            </a:r>
            <a:r>
              <a:rPr lang="ru-RU" sz="2400" b="1" dirty="0">
                <a:solidFill>
                  <a:srgbClr val="002060"/>
                </a:solidFill>
                <a:latin typeface="Gabriola" panose="04040605051002020D02" pitchFamily="82" charset="0"/>
              </a:rPr>
              <a:t>. Ведь, согласно этой методике, для нормального развития ребёнка необходима специально организованная среда.</a:t>
            </a:r>
            <a:br>
              <a:rPr lang="ru-RU" sz="2400" b="1" dirty="0">
                <a:solidFill>
                  <a:srgbClr val="002060"/>
                </a:solidFill>
                <a:latin typeface="Gabriola" panose="04040605051002020D02" pitchFamily="82" charset="0"/>
              </a:rPr>
            </a:br>
            <a:r>
              <a:rPr lang="ru-RU" sz="2400" b="1" dirty="0">
                <a:solidFill>
                  <a:srgbClr val="002060"/>
                </a:solidFill>
                <a:latin typeface="Gabriola" panose="04040605051002020D02" pitchFamily="82" charset="0"/>
              </a:rPr>
              <a:t>Поэтому каждая комната делилась на несколько зон, которые наполнялись развивающим материалом.</a:t>
            </a:r>
            <a:br>
              <a:rPr lang="ru-RU" sz="2400" b="1" dirty="0">
                <a:solidFill>
                  <a:srgbClr val="002060"/>
                </a:solidFill>
                <a:latin typeface="Gabriola" panose="04040605051002020D02" pitchFamily="82" charset="0"/>
              </a:rPr>
            </a:br>
            <a:r>
              <a:rPr lang="ru-RU" sz="2400" b="1" dirty="0" err="1">
                <a:solidFill>
                  <a:srgbClr val="002060"/>
                </a:solidFill>
                <a:latin typeface="Gabriola" panose="04040605051002020D02" pitchFamily="82" charset="0"/>
              </a:rPr>
              <a:t>Монтессори</a:t>
            </a:r>
            <a:r>
              <a:rPr lang="ru-RU" sz="2400" b="1" dirty="0">
                <a:solidFill>
                  <a:srgbClr val="002060"/>
                </a:solidFill>
                <a:latin typeface="Gabriola" panose="04040605051002020D02" pitchFamily="82" charset="0"/>
              </a:rPr>
              <a:t> считала, что обычные бытовые предметы являются лучшими пособиями для изучения окружающего мира. Именно подобные кнопочки, розетки, крючочки и щеколды и составляют основные элементы развивающей доски.</a:t>
            </a:r>
            <a:br>
              <a:rPr lang="ru-RU" sz="2400" b="1" dirty="0">
                <a:solidFill>
                  <a:srgbClr val="002060"/>
                </a:solidFill>
                <a:latin typeface="Gabriola" panose="04040605051002020D02" pitchFamily="82" charset="0"/>
              </a:rPr>
            </a:br>
            <a:endParaRPr lang="ru-RU" sz="4800" b="1" dirty="0">
              <a:solidFill>
                <a:srgbClr val="002060"/>
              </a:solidFill>
              <a:latin typeface="Gabriola" panose="04040605051002020D02" pitchFamily="82" charset="0"/>
            </a:endParaRPr>
          </a:p>
        </p:txBody>
      </p:sp>
    </p:spTree>
    <p:extLst>
      <p:ext uri="{BB962C8B-B14F-4D97-AF65-F5344CB8AC3E}">
        <p14:creationId xmlns:p14="http://schemas.microsoft.com/office/powerpoint/2010/main" val="2146407126"/>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8540" y="1073138"/>
            <a:ext cx="8489092" cy="4154984"/>
          </a:xfrm>
          <a:prstGeom prst="rect">
            <a:avLst/>
          </a:prstGeom>
        </p:spPr>
        <p:txBody>
          <a:bodyPr wrap="square">
            <a:spAutoFit/>
          </a:bodyPr>
          <a:lstStyle/>
          <a:p>
            <a:r>
              <a:rPr lang="ru-RU" sz="2400" b="1" dirty="0">
                <a:solidFill>
                  <a:srgbClr val="993366"/>
                </a:solidFill>
                <a:latin typeface="Gabriola" panose="04040605051002020D02" pitchFamily="82" charset="0"/>
                <a:ea typeface="+mj-ea"/>
                <a:cs typeface="Segoe UI Light" panose="020B0502040204020203" pitchFamily="34" charset="0"/>
              </a:rPr>
              <a:t>Мария </a:t>
            </a:r>
            <a:r>
              <a:rPr lang="ru-RU" sz="2400" b="1" dirty="0" err="1">
                <a:solidFill>
                  <a:srgbClr val="993366"/>
                </a:solidFill>
                <a:latin typeface="Gabriola" panose="04040605051002020D02" pitchFamily="82" charset="0"/>
                <a:ea typeface="+mj-ea"/>
                <a:cs typeface="Segoe UI Light" panose="020B0502040204020203" pitchFamily="34" charset="0"/>
              </a:rPr>
              <a:t>Монтессори</a:t>
            </a:r>
            <a:r>
              <a:rPr lang="ru-RU" sz="2400" b="1" dirty="0">
                <a:solidFill>
                  <a:srgbClr val="993366"/>
                </a:solidFill>
                <a:latin typeface="Gabriola" panose="04040605051002020D02" pitchFamily="82" charset="0"/>
                <a:ea typeface="+mj-ea"/>
                <a:cs typeface="Segoe UI Light" panose="020B0502040204020203" pitchFamily="34" charset="0"/>
              </a:rPr>
              <a:t> была уверена, что ребёнок является идеальным «самоучителем».</a:t>
            </a:r>
            <a:br>
              <a:rPr lang="ru-RU" sz="2400" b="1" dirty="0">
                <a:solidFill>
                  <a:srgbClr val="993366"/>
                </a:solidFill>
                <a:latin typeface="Gabriola" panose="04040605051002020D02" pitchFamily="82" charset="0"/>
                <a:ea typeface="+mj-ea"/>
                <a:cs typeface="Segoe UI Light" panose="020B0502040204020203" pitchFamily="34" charset="0"/>
              </a:rPr>
            </a:br>
            <a:r>
              <a:rPr lang="ru-RU" sz="2400" b="1" dirty="0">
                <a:solidFill>
                  <a:srgbClr val="993366"/>
                </a:solidFill>
                <a:latin typeface="Gabriola" panose="04040605051002020D02" pitchFamily="82" charset="0"/>
                <a:ea typeface="+mj-ea"/>
                <a:cs typeface="Segoe UI Light" panose="020B0502040204020203" pitchFamily="34" charset="0"/>
              </a:rPr>
              <a:t>Родители и воспитатели должны не обучать его целенаправленно, а помогать получать знания и навыки самостоятельно через совершенствование мелкой моторики, сенсорных умений, психических процессов. Именно на это и ориентирована система </a:t>
            </a:r>
            <a:r>
              <a:rPr lang="ru-RU" sz="2400" b="1" dirty="0" err="1">
                <a:solidFill>
                  <a:srgbClr val="993366"/>
                </a:solidFill>
                <a:latin typeface="Gabriola" panose="04040605051002020D02" pitchFamily="82" charset="0"/>
                <a:ea typeface="+mj-ea"/>
                <a:cs typeface="Segoe UI Light" panose="020B0502040204020203" pitchFamily="34" charset="0"/>
              </a:rPr>
              <a:t>Монтессори</a:t>
            </a:r>
            <a:r>
              <a:rPr lang="ru-RU" sz="2400" b="1" dirty="0">
                <a:solidFill>
                  <a:srgbClr val="993366"/>
                </a:solidFill>
                <a:latin typeface="Gabriola" panose="04040605051002020D02" pitchFamily="82" charset="0"/>
                <a:ea typeface="+mj-ea"/>
                <a:cs typeface="Segoe UI Light" panose="020B0502040204020203" pitchFamily="34" charset="0"/>
              </a:rPr>
              <a:t>.</a:t>
            </a:r>
            <a:br>
              <a:rPr lang="ru-RU" sz="2400" b="1" dirty="0">
                <a:solidFill>
                  <a:srgbClr val="993366"/>
                </a:solidFill>
                <a:latin typeface="Gabriola" panose="04040605051002020D02" pitchFamily="82" charset="0"/>
                <a:ea typeface="+mj-ea"/>
                <a:cs typeface="Segoe UI Light" panose="020B0502040204020203" pitchFamily="34" charset="0"/>
              </a:rPr>
            </a:br>
            <a:r>
              <a:rPr lang="ru-RU" sz="2400" b="1" dirty="0">
                <a:solidFill>
                  <a:srgbClr val="993366"/>
                </a:solidFill>
                <a:latin typeface="Gabriola" panose="04040605051002020D02" pitchFamily="82" charset="0"/>
                <a:ea typeface="+mj-ea"/>
                <a:cs typeface="Segoe UI Light" panose="020B0502040204020203" pitchFamily="34" charset="0"/>
              </a:rPr>
              <a:t>Навыки, которые ребёнок добыл сам, способны скорее и глубже проникнуть в сознание и сделать малыша свободным. Если же детей станут ограждать от элементарных действий, то вреда от этого будет гораздо больше, нежели пользы.</a:t>
            </a:r>
            <a:br>
              <a:rPr lang="ru-RU" sz="2400" b="1" dirty="0">
                <a:solidFill>
                  <a:srgbClr val="993366"/>
                </a:solidFill>
                <a:latin typeface="Gabriola" panose="04040605051002020D02" pitchFamily="82" charset="0"/>
                <a:ea typeface="+mj-ea"/>
                <a:cs typeface="Segoe UI Light" panose="020B0502040204020203" pitchFamily="34" charset="0"/>
              </a:rPr>
            </a:br>
            <a:r>
              <a:rPr lang="ru-RU" sz="2400" b="1" dirty="0">
                <a:solidFill>
                  <a:srgbClr val="993366"/>
                </a:solidFill>
                <a:latin typeface="Gabriola" panose="04040605051002020D02" pitchFamily="82" charset="0"/>
                <a:ea typeface="+mj-ea"/>
                <a:cs typeface="Segoe UI Light" panose="020B0502040204020203" pitchFamily="34" charset="0"/>
              </a:rPr>
              <a:t>Как считала </a:t>
            </a:r>
            <a:r>
              <a:rPr lang="ru-RU" sz="2400" b="1" dirty="0" err="1">
                <a:solidFill>
                  <a:srgbClr val="993366"/>
                </a:solidFill>
                <a:latin typeface="Gabriola" panose="04040605051002020D02" pitchFamily="82" charset="0"/>
                <a:ea typeface="+mj-ea"/>
                <a:cs typeface="Segoe UI Light" panose="020B0502040204020203" pitchFamily="34" charset="0"/>
              </a:rPr>
              <a:t>Монтессори</a:t>
            </a:r>
            <a:r>
              <a:rPr lang="ru-RU" sz="2400" b="1" dirty="0">
                <a:solidFill>
                  <a:srgbClr val="993366"/>
                </a:solidFill>
                <a:latin typeface="Gabriola" panose="04040605051002020D02" pitchFamily="82" charset="0"/>
                <a:ea typeface="+mj-ea"/>
                <a:cs typeface="Segoe UI Light" panose="020B0502040204020203" pitchFamily="34" charset="0"/>
              </a:rPr>
              <a:t>, </a:t>
            </a:r>
            <a:r>
              <a:rPr lang="ru-RU" sz="2400" b="1" dirty="0" err="1">
                <a:solidFill>
                  <a:srgbClr val="993366"/>
                </a:solidFill>
                <a:latin typeface="Gabriola" panose="04040605051002020D02" pitchFamily="82" charset="0"/>
                <a:ea typeface="+mj-ea"/>
                <a:cs typeface="Segoe UI Light" panose="020B0502040204020203" pitchFamily="34" charset="0"/>
              </a:rPr>
              <a:t>гиперопека</a:t>
            </a:r>
            <a:r>
              <a:rPr lang="ru-RU" sz="2400" b="1" dirty="0">
                <a:solidFill>
                  <a:srgbClr val="993366"/>
                </a:solidFill>
                <a:latin typeface="Gabriola" panose="04040605051002020D02" pitchFamily="82" charset="0"/>
                <a:ea typeface="+mj-ea"/>
                <a:cs typeface="Segoe UI Light" panose="020B0502040204020203" pitchFamily="34" charset="0"/>
              </a:rPr>
              <a:t> и потворство – препятствия на пути нормального развития малышей.</a:t>
            </a:r>
            <a:br>
              <a:rPr lang="ru-RU" sz="2400" b="1" dirty="0">
                <a:solidFill>
                  <a:srgbClr val="993366"/>
                </a:solidFill>
                <a:latin typeface="Gabriola" panose="04040605051002020D02" pitchFamily="82" charset="0"/>
                <a:ea typeface="+mj-ea"/>
                <a:cs typeface="Segoe UI Light" panose="020B0502040204020203" pitchFamily="34" charset="0"/>
              </a:rPr>
            </a:br>
            <a:endParaRPr lang="ru-RU" sz="2400" dirty="0">
              <a:solidFill>
                <a:srgbClr val="993366"/>
              </a:solidFill>
            </a:endParaRPr>
          </a:p>
        </p:txBody>
      </p:sp>
    </p:spTree>
    <p:extLst>
      <p:ext uri="{BB962C8B-B14F-4D97-AF65-F5344CB8AC3E}">
        <p14:creationId xmlns:p14="http://schemas.microsoft.com/office/powerpoint/2010/main" val="2848608034"/>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0180" y="714977"/>
            <a:ext cx="4307304" cy="5324535"/>
          </a:xfrm>
          <a:prstGeom prst="rect">
            <a:avLst/>
          </a:prstGeom>
        </p:spPr>
        <p:txBody>
          <a:bodyPr wrap="square">
            <a:spAutoFit/>
          </a:bodyPr>
          <a:lstStyle/>
          <a:p>
            <a:pPr fontAlgn="base"/>
            <a:r>
              <a:rPr lang="ru-RU" sz="2000" b="1" dirty="0" smtClean="0">
                <a:solidFill>
                  <a:srgbClr val="444444"/>
                </a:solidFill>
                <a:latin typeface="Gabriola" panose="04040605051002020D02" pitchFamily="82" charset="0"/>
              </a:rPr>
              <a:t>Сам </a:t>
            </a:r>
            <a:r>
              <a:rPr lang="ru-RU" sz="2000" b="1" dirty="0">
                <a:solidFill>
                  <a:srgbClr val="444444"/>
                </a:solidFill>
                <a:latin typeface="Gabriola" panose="04040605051002020D02" pitchFamily="82" charset="0"/>
              </a:rPr>
              <a:t>термин пришёл к нам из английского языка и означает он «доску для занятий» (</a:t>
            </a:r>
            <a:r>
              <a:rPr lang="ru-RU" sz="2000" b="1" dirty="0" err="1">
                <a:solidFill>
                  <a:srgbClr val="444444"/>
                </a:solidFill>
                <a:latin typeface="Gabriola" panose="04040605051002020D02" pitchFamily="82" charset="0"/>
              </a:rPr>
              <a:t>busy</a:t>
            </a:r>
            <a:r>
              <a:rPr lang="ru-RU" sz="2000" b="1" dirty="0">
                <a:solidFill>
                  <a:srgbClr val="444444"/>
                </a:solidFill>
                <a:latin typeface="Gabriola" panose="04040605051002020D02" pitchFamily="82" charset="0"/>
              </a:rPr>
              <a:t> </a:t>
            </a:r>
            <a:r>
              <a:rPr lang="ru-RU" sz="2000" b="1" dirty="0" err="1">
                <a:solidFill>
                  <a:srgbClr val="444444"/>
                </a:solidFill>
                <a:latin typeface="Gabriola" panose="04040605051002020D02" pitchFamily="82" charset="0"/>
              </a:rPr>
              <a:t>board</a:t>
            </a:r>
            <a:r>
              <a:rPr lang="ru-RU" sz="2000" b="1" dirty="0">
                <a:solidFill>
                  <a:srgbClr val="444444"/>
                </a:solidFill>
                <a:latin typeface="Gabriola" panose="04040605051002020D02" pitchFamily="82" charset="0"/>
              </a:rPr>
              <a:t>).</a:t>
            </a:r>
          </a:p>
          <a:p>
            <a:pPr fontAlgn="base"/>
            <a:r>
              <a:rPr lang="ru-RU" sz="2000" b="1" dirty="0">
                <a:solidFill>
                  <a:srgbClr val="444444"/>
                </a:solidFill>
                <a:latin typeface="Gabriola" panose="04040605051002020D02" pitchFamily="82" charset="0"/>
              </a:rPr>
              <a:t>В современной педагогике </a:t>
            </a:r>
            <a:r>
              <a:rPr lang="ru-RU" sz="2000" b="1" dirty="0" err="1">
                <a:solidFill>
                  <a:srgbClr val="444444"/>
                </a:solidFill>
                <a:latin typeface="Gabriola" panose="04040605051002020D02" pitchFamily="82" charset="0"/>
              </a:rPr>
              <a:t>бизибордом</a:t>
            </a:r>
            <a:r>
              <a:rPr lang="ru-RU" sz="2000" b="1" dirty="0">
                <a:solidFill>
                  <a:srgbClr val="444444"/>
                </a:solidFill>
                <a:latin typeface="Gabriola" panose="04040605051002020D02" pitchFamily="82" charset="0"/>
              </a:rPr>
              <a:t> называют специальную доску (стенд, щит, счёты), на которой размещены разнообразные элементы и детали, которые прежде были под запретом для ребёнка.</a:t>
            </a:r>
          </a:p>
          <a:p>
            <a:pPr fontAlgn="base"/>
            <a:r>
              <a:rPr lang="ru-RU" sz="2000" b="1" dirty="0">
                <a:solidFill>
                  <a:srgbClr val="444444"/>
                </a:solidFill>
                <a:latin typeface="Gabriola" panose="04040605051002020D02" pitchFamily="82" charset="0"/>
              </a:rPr>
              <a:t>К примеру, стенд можно снабдить переключателями, крючками, кнопочками, а также прикрепить туда игрушки различной фактуры и счеты с деревянными костяшками.</a:t>
            </a:r>
          </a:p>
          <a:p>
            <a:pPr fontAlgn="base"/>
            <a:r>
              <a:rPr lang="ru-RU" sz="2000" b="1" dirty="0">
                <a:solidFill>
                  <a:srgbClr val="444444"/>
                </a:solidFill>
                <a:latin typeface="Gabriola" panose="04040605051002020D02" pitchFamily="82" charset="0"/>
              </a:rPr>
              <a:t>Подобная доска для ребенка продаётся в детских магазинах, на сайтах, посвящённых развитию детей. Сделать её можно и самостоятельно, благо что в интернете существует множество схем и различных мастер-классов, на которых родители делают </a:t>
            </a:r>
            <a:r>
              <a:rPr lang="ru-RU" sz="2000" b="1" dirty="0" err="1">
                <a:solidFill>
                  <a:srgbClr val="444444"/>
                </a:solidFill>
                <a:latin typeface="Gabriola" panose="04040605051002020D02" pitchFamily="82" charset="0"/>
              </a:rPr>
              <a:t>бизиборд</a:t>
            </a:r>
            <a:r>
              <a:rPr lang="ru-RU" sz="2000" b="1" dirty="0">
                <a:solidFill>
                  <a:srgbClr val="444444"/>
                </a:solidFill>
                <a:latin typeface="Gabriola" panose="04040605051002020D02" pitchFamily="82" charset="0"/>
              </a:rPr>
              <a:t> своими руками.</a:t>
            </a:r>
            <a:endParaRPr lang="ru-RU" sz="2000" b="1" i="0" dirty="0">
              <a:solidFill>
                <a:srgbClr val="444444"/>
              </a:solidFill>
              <a:effectLst/>
              <a:latin typeface="Gabriola" panose="04040605051002020D02" pitchFamily="82" charset="0"/>
            </a:endParaRPr>
          </a:p>
        </p:txBody>
      </p:sp>
      <p:sp>
        <p:nvSpPr>
          <p:cNvPr id="5" name="Прямоугольник 4"/>
          <p:cNvSpPr/>
          <p:nvPr/>
        </p:nvSpPr>
        <p:spPr>
          <a:xfrm>
            <a:off x="6011087" y="1047830"/>
            <a:ext cx="3013967" cy="584775"/>
          </a:xfrm>
          <a:prstGeom prst="rect">
            <a:avLst/>
          </a:prstGeom>
        </p:spPr>
        <p:txBody>
          <a:bodyPr wrap="none">
            <a:spAutoFit/>
          </a:bodyPr>
          <a:lstStyle/>
          <a:p>
            <a:pPr lvl="0" fontAlgn="base"/>
            <a:r>
              <a:rPr lang="ru-RU" sz="3200" b="1" dirty="0">
                <a:solidFill>
                  <a:srgbClr val="333333"/>
                </a:solidFill>
                <a:latin typeface="Gabriola" panose="04040605051002020D02" pitchFamily="82" charset="0"/>
              </a:rPr>
              <a:t>Что такое </a:t>
            </a:r>
            <a:r>
              <a:rPr lang="ru-RU" sz="3200" b="1" dirty="0" err="1">
                <a:solidFill>
                  <a:srgbClr val="333333"/>
                </a:solidFill>
                <a:latin typeface="Gabriola" panose="04040605051002020D02" pitchFamily="82" charset="0"/>
              </a:rPr>
              <a:t>бизиборд</a:t>
            </a:r>
            <a:r>
              <a:rPr lang="ru-RU" sz="3200" b="1" dirty="0">
                <a:solidFill>
                  <a:srgbClr val="333333"/>
                </a:solidFill>
                <a:latin typeface="Gabriola" panose="04040605051002020D02" pitchFamily="82" charset="0"/>
              </a:rPr>
              <a:t>?</a:t>
            </a:r>
          </a:p>
        </p:txBody>
      </p:sp>
      <p:pic>
        <p:nvPicPr>
          <p:cNvPr id="1026" name="Picture 2" descr="Методика Монтессор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321" y="1632605"/>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35057"/>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3184" y="1378349"/>
            <a:ext cx="3298658" cy="2677656"/>
          </a:xfrm>
          <a:prstGeom prst="rect">
            <a:avLst/>
          </a:prstGeom>
        </p:spPr>
        <p:txBody>
          <a:bodyPr wrap="square">
            <a:spAutoFit/>
          </a:bodyPr>
          <a:lstStyle/>
          <a:p>
            <a:pPr fontAlgn="base"/>
            <a:r>
              <a:rPr lang="ru-RU" sz="2400" b="1" dirty="0">
                <a:solidFill>
                  <a:srgbClr val="0070C0"/>
                </a:solidFill>
                <a:latin typeface="Gabriola" panose="04040605051002020D02" pitchFamily="82" charset="0"/>
              </a:rPr>
              <a:t>Итак, детские развивающие стенды становятся всё более востребованными. Ведь делать такую игрушку не очень сложно, зато она позволяет реализовать сразу несколько функций</a:t>
            </a:r>
            <a:r>
              <a:rPr lang="ru-RU" dirty="0" smtClean="0">
                <a:solidFill>
                  <a:srgbClr val="444444"/>
                </a:solidFill>
                <a:latin typeface="Open Sans"/>
              </a:rPr>
              <a:t>:</a:t>
            </a:r>
            <a:endParaRPr lang="ru-RU" dirty="0">
              <a:solidFill>
                <a:srgbClr val="444444"/>
              </a:solidFill>
              <a:latin typeface="Open Sans"/>
            </a:endParaRPr>
          </a:p>
        </p:txBody>
      </p:sp>
      <p:sp>
        <p:nvSpPr>
          <p:cNvPr id="5" name="Прямоугольник 4"/>
          <p:cNvSpPr/>
          <p:nvPr/>
        </p:nvSpPr>
        <p:spPr>
          <a:xfrm>
            <a:off x="6061911" y="1945249"/>
            <a:ext cx="2745205" cy="1938992"/>
          </a:xfrm>
          <a:prstGeom prst="rect">
            <a:avLst/>
          </a:prstGeom>
        </p:spPr>
        <p:txBody>
          <a:bodyPr wrap="square">
            <a:spAutoFit/>
          </a:bodyPr>
          <a:lstStyle/>
          <a:p>
            <a:pPr lvl="0" fontAlgn="base">
              <a:buFont typeface="Arial"/>
              <a:buChar char="•"/>
            </a:pPr>
            <a:r>
              <a:rPr lang="ru-RU" sz="2400" b="1" dirty="0">
                <a:solidFill>
                  <a:srgbClr val="FF0066"/>
                </a:solidFill>
                <a:latin typeface="Gabriola" panose="04040605051002020D02" pitchFamily="82" charset="0"/>
              </a:rPr>
              <a:t>развивать ребёнка;</a:t>
            </a:r>
          </a:p>
          <a:p>
            <a:pPr lvl="0" fontAlgn="base">
              <a:buFont typeface="Arial"/>
              <a:buChar char="•"/>
            </a:pPr>
            <a:r>
              <a:rPr lang="ru-RU" sz="2400" b="1" dirty="0">
                <a:solidFill>
                  <a:srgbClr val="FF0066"/>
                </a:solidFill>
                <a:latin typeface="Gabriola" panose="04040605051002020D02" pitchFamily="82" charset="0"/>
              </a:rPr>
              <a:t>обучать новым умениям;</a:t>
            </a:r>
          </a:p>
          <a:p>
            <a:pPr lvl="0" fontAlgn="base">
              <a:buFont typeface="Arial"/>
              <a:buChar char="•"/>
            </a:pPr>
            <a:r>
              <a:rPr lang="ru-RU" sz="2400" b="1" dirty="0">
                <a:solidFill>
                  <a:srgbClr val="FF0066"/>
                </a:solidFill>
                <a:latin typeface="Gabriola" panose="04040605051002020D02" pitchFamily="82" charset="0"/>
              </a:rPr>
              <a:t>воспитывать правильное отношение к бытовым предметам</a:t>
            </a:r>
            <a:r>
              <a:rPr lang="ru-RU" dirty="0">
                <a:solidFill>
                  <a:srgbClr val="444444"/>
                </a:solidFill>
                <a:latin typeface="inherit"/>
              </a:rPr>
              <a:t>.</a:t>
            </a:r>
          </a:p>
        </p:txBody>
      </p:sp>
    </p:spTree>
    <p:extLst>
      <p:ext uri="{BB962C8B-B14F-4D97-AF65-F5344CB8AC3E}">
        <p14:creationId xmlns:p14="http://schemas.microsoft.com/office/powerpoint/2010/main" val="2294816730"/>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14401" y="908888"/>
            <a:ext cx="8427308" cy="4401205"/>
          </a:xfrm>
          <a:prstGeom prst="rect">
            <a:avLst/>
          </a:prstGeom>
        </p:spPr>
        <p:txBody>
          <a:bodyPr wrap="square">
            <a:spAutoFit/>
          </a:bodyPr>
          <a:lstStyle/>
          <a:p>
            <a:pPr fontAlgn="base"/>
            <a:r>
              <a:rPr lang="ru-RU" sz="2000" b="1" dirty="0">
                <a:solidFill>
                  <a:srgbClr val="800000"/>
                </a:solidFill>
                <a:latin typeface="Gabriola" panose="04040605051002020D02" pitchFamily="82" charset="0"/>
              </a:rPr>
              <a:t>В работе с малышами раннего возраста особое внимание уделяют совершенствованию мелкой моторики пальчиков. Тактильные ощущения позволяют ускорить созревание речевой зоны, а также дают огромный толчок в развитии интеллекта.</a:t>
            </a:r>
          </a:p>
          <a:p>
            <a:pPr fontAlgn="base"/>
            <a:r>
              <a:rPr lang="ru-RU" sz="2000" b="1" dirty="0">
                <a:solidFill>
                  <a:srgbClr val="800000"/>
                </a:solidFill>
                <a:latin typeface="Gabriola" panose="04040605051002020D02" pitchFamily="82" charset="0"/>
              </a:rPr>
              <a:t>Правильно спроектированный и реализованный стенд обладает большим количеством небольших деталей (к тому же с разной фактурой), вследствие чего ребёнок может их не только ощупывать, но выполнять некоторые действия: щёлканье переключателем, </a:t>
            </a:r>
            <a:r>
              <a:rPr lang="ru-RU" sz="2000" b="1" dirty="0" err="1">
                <a:solidFill>
                  <a:srgbClr val="800000"/>
                </a:solidFill>
                <a:latin typeface="Gabriola" panose="04040605051002020D02" pitchFamily="82" charset="0"/>
              </a:rPr>
              <a:t>втыканье</a:t>
            </a:r>
            <a:r>
              <a:rPr lang="ru-RU" sz="2000" b="1" dirty="0">
                <a:solidFill>
                  <a:srgbClr val="800000"/>
                </a:solidFill>
                <a:latin typeface="Gabriola" panose="04040605051002020D02" pitchFamily="82" charset="0"/>
              </a:rPr>
              <a:t> вилок в розетки, вдавливание кнопочек и т.д.</a:t>
            </a:r>
          </a:p>
          <a:p>
            <a:pPr fontAlgn="base"/>
            <a:r>
              <a:rPr lang="ru-RU" sz="2000" b="1" dirty="0">
                <a:solidFill>
                  <a:srgbClr val="800000"/>
                </a:solidFill>
                <a:latin typeface="Gabriola" panose="04040605051002020D02" pitchFamily="82" charset="0"/>
              </a:rPr>
              <a:t>Подобные манипуляции способствуют развитию мелкой моторики и учат ребёнка обращаться с настоящими аналогами таких конструкций.</a:t>
            </a:r>
          </a:p>
          <a:p>
            <a:pPr fontAlgn="base"/>
            <a:r>
              <a:rPr lang="ru-RU" sz="2000" b="1" dirty="0">
                <a:solidFill>
                  <a:srgbClr val="800000"/>
                </a:solidFill>
                <a:latin typeface="Gabriola" panose="04040605051002020D02" pitchFamily="82" charset="0"/>
              </a:rPr>
              <a:t>Ещё один вопрос, волнующих многих мамочек, звучит следующим образом: с какого возраста можно давать ребёнку такое чудо инженерной мысли?</a:t>
            </a:r>
          </a:p>
          <a:p>
            <a:pPr fontAlgn="base"/>
            <a:r>
              <a:rPr lang="ru-RU" sz="2000" b="1" dirty="0">
                <a:solidFill>
                  <a:srgbClr val="800000"/>
                </a:solidFill>
                <a:latin typeface="Gabriola" panose="04040605051002020D02" pitchFamily="82" charset="0"/>
              </a:rPr>
              <a:t>Возраст трёх-четырёх лет, конечно, также подойдёт, однако для первого знакомства лучше выбрать малыша, начавшего ползать и активно интересоваться функционированием различных щеколд и розеток.</a:t>
            </a:r>
          </a:p>
        </p:txBody>
      </p:sp>
    </p:spTree>
    <p:extLst>
      <p:ext uri="{BB962C8B-B14F-4D97-AF65-F5344CB8AC3E}">
        <p14:creationId xmlns:p14="http://schemas.microsoft.com/office/powerpoint/2010/main" val="2198027343"/>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2526" y="1252971"/>
            <a:ext cx="3693695" cy="3046988"/>
          </a:xfrm>
          <a:prstGeom prst="rect">
            <a:avLst/>
          </a:prstGeom>
        </p:spPr>
        <p:txBody>
          <a:bodyPr wrap="square">
            <a:spAutoFit/>
          </a:bodyPr>
          <a:lstStyle/>
          <a:p>
            <a:pPr algn="ctr" fontAlgn="base"/>
            <a:r>
              <a:rPr lang="ru-RU" sz="4800" b="1" i="1" dirty="0">
                <a:solidFill>
                  <a:srgbClr val="008000"/>
                </a:solidFill>
                <a:latin typeface="Gabriola" panose="04040605051002020D02" pitchFamily="82" charset="0"/>
              </a:rPr>
              <a:t>Мастер-класс: </a:t>
            </a:r>
            <a:endParaRPr lang="ru-RU" sz="4800" b="1" i="1" dirty="0" smtClean="0">
              <a:solidFill>
                <a:srgbClr val="008000"/>
              </a:solidFill>
              <a:latin typeface="Gabriola" panose="04040605051002020D02" pitchFamily="82" charset="0"/>
            </a:endParaRPr>
          </a:p>
          <a:p>
            <a:pPr algn="ctr" fontAlgn="base"/>
            <a:r>
              <a:rPr lang="ru-RU" sz="4800" b="1" i="1" dirty="0" smtClean="0">
                <a:solidFill>
                  <a:srgbClr val="008000"/>
                </a:solidFill>
                <a:latin typeface="Gabriola" panose="04040605051002020D02" pitchFamily="82" charset="0"/>
              </a:rPr>
              <a:t>делаем БИЗИБОРД</a:t>
            </a:r>
          </a:p>
          <a:p>
            <a:pPr algn="ctr" fontAlgn="base"/>
            <a:r>
              <a:rPr lang="ru-RU" sz="4800" b="1" i="1" dirty="0" smtClean="0">
                <a:solidFill>
                  <a:srgbClr val="008000"/>
                </a:solidFill>
                <a:latin typeface="Gabriola" panose="04040605051002020D02" pitchFamily="82" charset="0"/>
              </a:rPr>
              <a:t> </a:t>
            </a:r>
            <a:r>
              <a:rPr lang="ru-RU" sz="4800" b="1" i="1" dirty="0">
                <a:solidFill>
                  <a:srgbClr val="008000"/>
                </a:solidFill>
                <a:latin typeface="Gabriola" panose="04040605051002020D02" pitchFamily="82" charset="0"/>
              </a:rPr>
              <a:t>своими руками</a:t>
            </a:r>
            <a:endParaRPr lang="ru-RU" sz="4800" b="1" i="1" dirty="0">
              <a:solidFill>
                <a:srgbClr val="008000"/>
              </a:solidFill>
              <a:effectLst/>
              <a:latin typeface="Gabriola" panose="04040605051002020D02" pitchFamily="82" charset="0"/>
            </a:endParaRPr>
          </a:p>
        </p:txBody>
      </p:sp>
      <p:pic>
        <p:nvPicPr>
          <p:cNvPr id="1026" name="Picture 2" descr="Картинки по запросу КАРТИНКИ БИЗИБОР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537" y="1381826"/>
            <a:ext cx="2974069" cy="2918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26117"/>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w="28575">
          <a:solidFill>
            <a:srgbClr val="63C98C"/>
          </a:solidFill>
          <a:prstDash val="sysDash"/>
        </a:ln>
        <a:effectLst/>
      </a:spPr>
      <a:bodyPr anchor="ctr"/>
      <a:lstStyle>
        <a:defPPr>
          <a:defRPr b="1" dirty="0" smtClean="0">
            <a:solidFill>
              <a:srgbClr val="00B050"/>
            </a:solidFill>
          </a:defRPr>
        </a:defPPr>
      </a:lstStyle>
    </a:txDef>
  </a:objectDefaults>
  <a:extraClrSchemeLst/>
  <a:extLst>
    <a:ext uri="{05A4C25C-085E-4340-85A3-A5531E510DB2}">
      <thm15:themeFamily xmlns:thm15="http://schemas.microsoft.com/office/thememl/2012/main" xmlns="" name="Презентация1" id="{04B86468-5EDA-401F-B952-F2AF1B539289}" vid="{10703081-4F7F-4945-A963-D28AAE3C7E6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5D6283-8099-4818-9D7A-517629D8A939}">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www.w3.org/XML/1998/namespace"/>
    <ds:schemaRef ds:uri="2547570a-e5f4-4946-a4c3-82580e42479e"/>
    <ds:schemaRef ds:uri="6ee78bd2-4339-4042-adc0-bcc646419980"/>
    <ds:schemaRef ds:uri="http://schemas.microsoft.com/sharepoint/v3"/>
  </ds:schemaRefs>
</ds:datastoreItem>
</file>

<file path=customXml/itemProps2.xml><?xml version="1.0" encoding="utf-8"?>
<ds:datastoreItem xmlns:ds="http://schemas.openxmlformats.org/officeDocument/2006/customXml" ds:itemID="{277DB3E6-6451-4F22-BB0B-8693B323AD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C9E88E-3CBD-4BE5-A766-D686E0FCF6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теста Пазл</Template>
  <TotalTime>0</TotalTime>
  <Words>915</Words>
  <Application>Microsoft Office PowerPoint</Application>
  <PresentationFormat>Лист A4 (210x297 мм)</PresentationFormat>
  <Paragraphs>73</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Тема1</vt:lpstr>
      <vt:lpstr>      Проект в группе раннего возраста  Бизиборд – умная доска для маленького ребёнка своими руками. Вид проекта: информационно-творческий, коллективный. Продолжительность проекта: 2 месяца. </vt:lpstr>
      <vt:lpstr>«Нельзя трогать! Убери пальчики! Отойди!» – эти фразы частенько звучат в адрес маленьких любознательных карапузов. И родители совершенно правы, поскольку опасности в квартире подстерегают детей раннего возраста буквально повсюду: и электрическая розетка, и проводы, и дверной замок, и баночки с лекарствами – всего и не перечесть. Но познавать-то мир ребёнку нужно. Наилучшим выходом для всех домочадцев может стать бизиборд – развивающая доска с замочками, которая научит малыша обращению с бытовыми приборами, не подвергая его опасности. Кстати, такие игрушки можно не только купить, но и сделать самому. </vt:lpstr>
      <vt:lpstr>                          Методика Монтессори  О действительно великом итальянском докторе и педагоге Марии Монтессори, знает, пожалуй, каждая мать, прочитавшая во время беременности или в первые месяцы после родов кипу умных книжек о раннем развитии детей. На рубеже 20 века эта итальянка занялась целенаправленным обучением умственно отсталых малышей, переложив затем основы программы на здоровых ребятишек. </vt:lpstr>
      <vt:lpstr>1. Педагог размещала на развивающий стенд разнообразные бытовые приспособления, которые окружают ребёнка повсюду и с которыми ему придётся скоро волей-неволей взаимодействовать. Такой стенд помещался во все учебные помещения, где занимались ребятишки по системе Монтессори. Ведь, согласно этой методике, для нормального развития ребёнка необходима специально организованная среда. Поэтому каждая комната делилась на несколько зон, которые наполнялись развивающим материалом. Монтессори считала, что обычные бытовые предметы являются лучшими пособиями для изучения окружающего мира. Именно подобные кнопочки, розетки, крючочки и щеколды и составляют основные элементы развивающей доски.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2016-09-23T07:52:39Z</dcterms:created>
  <dcterms:modified xsi:type="dcterms:W3CDTF">2017-06-11T20:15:35Z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