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3"/>
    <p:sldId id="286" r:id="rId4"/>
    <p:sldId id="301" r:id="rId5"/>
    <p:sldId id="259" r:id="rId6"/>
    <p:sldId id="303" r:id="rId7"/>
    <p:sldId id="261" r:id="rId8"/>
    <p:sldId id="263" r:id="rId9"/>
    <p:sldId id="265" r:id="rId10"/>
    <p:sldId id="269" r:id="rId11"/>
    <p:sldId id="278" r:id="rId12"/>
    <p:sldId id="287" r:id="rId13"/>
    <p:sldId id="288" r:id="rId14"/>
    <p:sldId id="314" r:id="rId15"/>
    <p:sldId id="289" r:id="rId16"/>
    <p:sldId id="270" r:id="rId17"/>
    <p:sldId id="27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34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1.jpeg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2.jpeg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Изображение 6" descr="34826d492bee23268131571c904eb7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" y="-6985"/>
            <a:ext cx="12221845" cy="687641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4349115" y="1579880"/>
            <a:ext cx="4365625" cy="1692688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/>
            <a:r>
              <a:rPr lang="ru-RU" altLang="en-US" sz="2000" b="1"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Мнемотехника в развитии</a:t>
            </a:r>
            <a:endParaRPr lang="ru-RU" altLang="en-US" sz="2000" b="1">
              <a:solidFill>
                <a:schemeClr val="accent6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  <a:p>
            <a:pPr algn="ctr"/>
            <a:r>
              <a:rPr lang="ru-RU" altLang="en-US" sz="2000" b="1"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связной речи у дошкольников.</a:t>
            </a:r>
            <a:endParaRPr lang="ru-RU" altLang="en-US" sz="2000" b="1">
              <a:solidFill>
                <a:schemeClr val="accent6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  <a:p>
            <a:pPr algn="ctr"/>
            <a:r>
              <a:rPr lang="ru-RU" altLang="en-US" sz="2000" b="1"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Средняя группа:</a:t>
            </a:r>
            <a:endParaRPr lang="ru-RU" altLang="en-US" sz="2000" b="1">
              <a:solidFill>
                <a:schemeClr val="accent6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  <a:p>
            <a:pPr algn="ctr"/>
            <a:r>
              <a:rPr lang="ru-RU" altLang="en-US" sz="2000" b="1"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«Берёзка».</a:t>
            </a:r>
            <a:endParaRPr lang="ru-RU" altLang="en-US" sz="2000" b="1">
              <a:solidFill>
                <a:schemeClr val="accent6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2456180" y="88900"/>
            <a:ext cx="9065895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Муниципальное  бюджетное дошкольное образовательное учреждение  «Детский сад «Ягодка» с.Александровское».</a:t>
            </a:r>
            <a:endParaRPr lang="ru-RU" altLang="en-US" sz="1400"/>
          </a:p>
        </p:txBody>
      </p:sp>
      <p:sp>
        <p:nvSpPr>
          <p:cNvPr id="14" name="Текстовое поле 13"/>
          <p:cNvSpPr txBox="1"/>
          <p:nvPr/>
        </p:nvSpPr>
        <p:spPr>
          <a:xfrm rot="20280000">
            <a:off x="9137015" y="5647690"/>
            <a:ext cx="2688590" cy="733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1400" b="1">
                <a:solidFill>
                  <a:srgbClr val="002060"/>
                </a:solidFill>
              </a:rPr>
              <a:t>Руководитель проекта:</a:t>
            </a:r>
            <a:endParaRPr lang="ru-RU" altLang="en-US" sz="1400" b="1">
              <a:solidFill>
                <a:srgbClr val="002060"/>
              </a:solidFill>
            </a:endParaRPr>
          </a:p>
          <a:p>
            <a:r>
              <a:rPr lang="ru-RU" altLang="en-US" sz="1400" b="1">
                <a:solidFill>
                  <a:srgbClr val="002060"/>
                </a:solidFill>
              </a:rPr>
              <a:t>воспитатель Жданова Лидия</a:t>
            </a:r>
            <a:endParaRPr lang="ru-RU" altLang="en-US" sz="1400" b="1">
              <a:solidFill>
                <a:srgbClr val="002060"/>
              </a:solidFill>
            </a:endParaRPr>
          </a:p>
          <a:p>
            <a:r>
              <a:rPr lang="ru-RU" altLang="en-US" sz="1400" b="1">
                <a:solidFill>
                  <a:srgbClr val="002060"/>
                </a:solidFill>
              </a:rPr>
              <a:t>Васильевна</a:t>
            </a:r>
            <a:endParaRPr lang="ru-RU" altLang="en-US" sz="1400" b="1">
              <a:solidFill>
                <a:srgbClr val="002060"/>
              </a:solidFill>
            </a:endParaRP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5452110" y="6570980"/>
            <a:ext cx="7816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ru-RU" altLang="en-US">
                <a:solidFill>
                  <a:srgbClr val="002060"/>
                </a:solidFill>
              </a:rPr>
              <a:t>2017г.</a:t>
            </a:r>
            <a:endParaRPr lang="ru-RU" altLang="en-US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 descr="img3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" y="28575"/>
            <a:ext cx="12181205" cy="685546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5125720" y="3442335"/>
            <a:ext cx="7172325" cy="16478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sz="1400">
                <a:solidFill>
                  <a:srgbClr val="002060"/>
                </a:solidFill>
                <a:sym typeface="+mn-ea"/>
              </a:rPr>
              <a:t>Выставка-список рекомендуемых дидактических игр для развития речи детей 4-5 лет.</a:t>
            </a:r>
            <a:endParaRPr lang="ru-RU" sz="1400">
              <a:solidFill>
                <a:srgbClr val="002060"/>
              </a:solidFill>
              <a:sym typeface="+mn-ea"/>
            </a:endParaRPr>
          </a:p>
          <a:p>
            <a:pPr algn="l">
              <a:buNone/>
            </a:pPr>
            <a:r>
              <a:rPr sz="1400">
                <a:solidFill>
                  <a:srgbClr val="002060"/>
                </a:solidFill>
                <a:sym typeface="+mn-ea"/>
              </a:rPr>
              <a:t>Что такое мнемотехника?Папка-передвижка</a:t>
            </a:r>
            <a:r>
              <a:rPr lang="ru-RU" sz="1400">
                <a:solidFill>
                  <a:srgbClr val="002060"/>
                </a:solidFill>
                <a:sym typeface="+mn-ea"/>
              </a:rPr>
              <a:t>:</a:t>
            </a:r>
            <a:r>
              <a:rPr sz="1400">
                <a:solidFill>
                  <a:srgbClr val="002060"/>
                </a:solidFill>
                <a:sym typeface="+mn-ea"/>
              </a:rPr>
              <a:t>« Мнемотехника в разучивании стихотворений».Консультация для родителей</a:t>
            </a:r>
            <a:r>
              <a:rPr lang="ru-RU" sz="1400">
                <a:solidFill>
                  <a:srgbClr val="002060"/>
                </a:solidFill>
                <a:sym typeface="+mn-ea"/>
              </a:rPr>
              <a:t>:</a:t>
            </a:r>
            <a:r>
              <a:rPr sz="1400">
                <a:solidFill>
                  <a:srgbClr val="002060"/>
                </a:solidFill>
                <a:sym typeface="+mn-ea"/>
              </a:rPr>
              <a:t>«Развитие речи у детей 4-5  лет. </a:t>
            </a:r>
            <a:endParaRPr sz="1400">
              <a:solidFill>
                <a:srgbClr val="002060"/>
              </a:solidFill>
              <a:sym typeface="+mn-ea"/>
            </a:endParaRPr>
          </a:p>
          <a:p>
            <a:pPr algn="l">
              <a:buNone/>
            </a:pPr>
            <a:r>
              <a:rPr sz="1400">
                <a:solidFill>
                  <a:srgbClr val="002060"/>
                </a:solidFill>
                <a:sym typeface="+mn-ea"/>
              </a:rPr>
              <a:t>Метод мнемотехники».Родительское собрание</a:t>
            </a:r>
            <a:r>
              <a:rPr lang="ru-RU" sz="1400">
                <a:solidFill>
                  <a:srgbClr val="002060"/>
                </a:solidFill>
                <a:sym typeface="+mn-ea"/>
              </a:rPr>
              <a:t>:</a:t>
            </a:r>
            <a:r>
              <a:rPr lang="ru-RU" sz="1400">
                <a:solidFill>
                  <a:srgbClr val="002060"/>
                </a:solidFill>
                <a:sym typeface="+mn-ea"/>
              </a:rPr>
              <a:t>«Использование мнемотехники </a:t>
            </a:r>
            <a:endParaRPr lang="ru-RU" sz="1400">
              <a:solidFill>
                <a:srgbClr val="002060"/>
              </a:solidFill>
              <a:sym typeface="+mn-ea"/>
            </a:endParaRPr>
          </a:p>
          <a:p>
            <a:pPr algn="l">
              <a:buNone/>
            </a:pPr>
            <a:r>
              <a:rPr lang="ru-RU" sz="1400">
                <a:solidFill>
                  <a:srgbClr val="002060"/>
                </a:solidFill>
                <a:sym typeface="+mn-ea"/>
              </a:rPr>
              <a:t>в развитие связной речи у детей дошкольного возраста».</a:t>
            </a:r>
            <a:endParaRPr lang="ru-RU" sz="1400">
              <a:solidFill>
                <a:srgbClr val="002060"/>
              </a:solidFill>
              <a:sym typeface="+mn-ea"/>
            </a:endParaRPr>
          </a:p>
          <a:p>
            <a:pPr algn="l">
              <a:buNone/>
            </a:pPr>
            <a:r>
              <a:rPr lang="ru-RU" sz="1400">
                <a:solidFill>
                  <a:srgbClr val="002060"/>
                </a:solidFill>
                <a:sym typeface="+mn-ea"/>
              </a:rPr>
              <a:t>Мастер-класс по составлению мнемотаблиц-схем для родителей.</a:t>
            </a:r>
            <a:endParaRPr lang="ru-RU" sz="1400">
              <a:solidFill>
                <a:srgbClr val="002060"/>
              </a:solidFill>
              <a:sym typeface="+mn-ea"/>
            </a:endParaRPr>
          </a:p>
          <a:p>
            <a:pPr algn="l">
              <a:buNone/>
            </a:pPr>
            <a:endParaRPr lang="ru-RU" altLang="en-US"/>
          </a:p>
        </p:txBody>
      </p:sp>
      <p:sp>
        <p:nvSpPr>
          <p:cNvPr id="3" name="Выноска-облако 2"/>
          <p:cNvSpPr/>
          <p:nvPr/>
        </p:nvSpPr>
        <p:spPr>
          <a:xfrm>
            <a:off x="4170045" y="225425"/>
            <a:ext cx="4363085" cy="1444810"/>
          </a:xfrm>
          <a:prstGeom prst="cloudCallout">
            <a:avLst>
              <a:gd name="adj1" fmla="val -37279"/>
              <a:gd name="adj2" fmla="val 19653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/>
            <a:r>
              <a:rPr lang="ru-RU" altLang="en-US" sz="28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Работа с родителями:</a:t>
            </a:r>
            <a:endParaRPr lang="ru-RU" altLang="en-US" sz="280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Изображение 4" descr="005830xjduoqpxjjmmfu99"/>
          <p:cNvPicPr>
            <a:picLocks noChangeAspect="1"/>
          </p:cNvPicPr>
          <p:nvPr/>
        </p:nvPicPr>
        <p:blipFill>
          <a:blip r:embed="rId2"/>
          <a:srcRect l="15066" t="4662" r="16747"/>
          <a:stretch>
            <a:fillRect/>
          </a:stretch>
        </p:blipFill>
        <p:spPr>
          <a:xfrm>
            <a:off x="2276475" y="3547745"/>
            <a:ext cx="2164080" cy="2818130"/>
          </a:xfrm>
          <a:prstGeom prst="rect">
            <a:avLst/>
          </a:prstGeom>
        </p:spPr>
      </p:pic>
      <p:pic>
        <p:nvPicPr>
          <p:cNvPr id="8" name="Изображение 7" descr="SAM_1989"/>
          <p:cNvPicPr>
            <a:picLocks noChangeAspect="1"/>
          </p:cNvPicPr>
          <p:nvPr/>
        </p:nvPicPr>
        <p:blipFill>
          <a:blip r:embed="rId3"/>
          <a:srcRect l="8456" t="18295" r="-17091" b="13409"/>
          <a:stretch>
            <a:fillRect/>
          </a:stretch>
        </p:blipFill>
        <p:spPr>
          <a:xfrm>
            <a:off x="9239885" y="250190"/>
            <a:ext cx="2696845" cy="301180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 descr="img3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27940"/>
            <a:ext cx="12181205" cy="685546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4241165" y="236855"/>
            <a:ext cx="6570980" cy="4483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+mn-ea"/>
              </a:rPr>
              <a:t> - </a:t>
            </a:r>
            <a:r>
              <a:rPr lang="ru-RU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+mn-ea"/>
              </a:rPr>
              <a:t>С</a:t>
            </a:r>
            <a:r>
              <a:rPr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+mn-ea"/>
              </a:rPr>
              <a:t>пособствовать сенсорному развитию; - развивать познавательно – исследовательскую и продуктивную (конструктивную) деятельность; - формировать целостную картину мира, расширять кругозор детей. Образовательная область «Познание»</a:t>
            </a:r>
            <a:r>
              <a:rPr lang="ru-RU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+mn-ea"/>
              </a:rPr>
              <a:t>.</a:t>
            </a:r>
            <a:endParaRPr lang="ru-RU">
              <a:solidFill>
                <a:srgbClr val="002060"/>
              </a:solidFill>
              <a:latin typeface="Calibri" charset="0"/>
              <a:ea typeface="Calibri" charset="0"/>
              <a:cs typeface="Calibri" charset="0"/>
              <a:sym typeface="+mn-ea"/>
            </a:endParaRPr>
          </a:p>
          <a:p>
            <a:r>
              <a:rPr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+mn-ea"/>
              </a:rPr>
              <a:t> Мнемотехника строится от простого к сложному. Мнемоквадрат</a:t>
            </a:r>
            <a:r>
              <a:rPr lang="ru-RU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+mn-ea"/>
              </a:rPr>
              <a:t>.</a:t>
            </a:r>
            <a:r>
              <a:rPr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+mn-ea"/>
              </a:rPr>
              <a:t> Мнемотаблица</a:t>
            </a:r>
            <a:r>
              <a:rPr lang="ru-RU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+mn-ea"/>
              </a:rPr>
              <a:t>.</a:t>
            </a:r>
            <a:r>
              <a:rPr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+mn-ea"/>
              </a:rPr>
              <a:t> Мнемодорожка</a:t>
            </a:r>
            <a:r>
              <a:rPr lang="ru-RU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+mn-ea"/>
              </a:rPr>
              <a:t>.</a:t>
            </a:r>
            <a:r>
              <a:rPr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+mn-ea"/>
              </a:rPr>
              <a:t> </a:t>
            </a:r>
            <a:endParaRPr>
              <a:solidFill>
                <a:srgbClr val="002060"/>
              </a:solidFill>
              <a:latin typeface="Calibri" charset="0"/>
              <a:ea typeface="Calibri" charset="0"/>
              <a:cs typeface="Calibri" charset="0"/>
              <a:sym typeface="+mn-ea"/>
            </a:endParaRPr>
          </a:p>
          <a:p>
            <a:r>
              <a:rPr lang="ru-RU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+mn-ea"/>
              </a:rPr>
              <a:t>*</a:t>
            </a:r>
            <a:r>
              <a:rPr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+mn-ea"/>
              </a:rPr>
              <a:t>Мнемотаблица – это схема, в которую заложена определённая информация. </a:t>
            </a:r>
            <a:endParaRPr>
              <a:solidFill>
                <a:srgbClr val="002060"/>
              </a:solidFill>
              <a:latin typeface="Calibri" charset="0"/>
              <a:ea typeface="Calibri" charset="0"/>
              <a:cs typeface="Calibri" charset="0"/>
              <a:sym typeface="+mn-ea"/>
            </a:endParaRPr>
          </a:p>
          <a:p>
            <a:r>
              <a:rPr lang="ru-RU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+mn-ea"/>
              </a:rPr>
              <a:t>*</a:t>
            </a:r>
            <a:r>
              <a:rPr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+mn-ea"/>
              </a:rPr>
              <a:t> Мнемотехника (мнемоника) в переводе с греческого «искусство запоминания». Мнемотехника это система методов и приемов, обеспечивающих эффективное запоминание, сохранение и воспроизведение информации мнемотаблиц</a:t>
            </a:r>
            <a:r>
              <a:rPr lang="ru-RU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+mn-ea"/>
              </a:rPr>
              <a:t>.</a:t>
            </a:r>
            <a:endParaRPr lang="ru-RU">
              <a:solidFill>
                <a:srgbClr val="002060"/>
              </a:solidFill>
              <a:latin typeface="Calibri" charset="0"/>
              <a:ea typeface="Calibri" charset="0"/>
              <a:cs typeface="Calibri" charset="0"/>
              <a:sym typeface="+mn-ea"/>
            </a:endParaRPr>
          </a:p>
          <a:p>
            <a:r>
              <a:rPr lang="ru-RU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+mn-ea"/>
              </a:rPr>
              <a:t>З</a:t>
            </a:r>
            <a:r>
              <a:rPr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+mn-ea"/>
              </a:rPr>
              <a:t>апоминание, сохранение и воспроизведение информации. мнемотаблиц</a:t>
            </a:r>
            <a:r>
              <a:rPr lang="ru-RU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+mn-ea"/>
              </a:rPr>
              <a:t>.</a:t>
            </a:r>
            <a:endParaRPr lang="ru-RU" altLang="en-US">
              <a:solidFill>
                <a:srgbClr val="002060"/>
              </a:solidFill>
              <a:latin typeface="Calibri" charset="0"/>
              <a:ea typeface="Calibri" charset="0"/>
              <a:cs typeface="Calibri" charset="0"/>
              <a:sym typeface="+mn-ea"/>
            </a:endParaRPr>
          </a:p>
          <a:p>
            <a:endParaRPr lang="ru-RU" altLang="en-US">
              <a:solidFill>
                <a:srgbClr val="002060"/>
              </a:solidFill>
              <a:latin typeface="Calibri" charset="0"/>
              <a:ea typeface="Calibri" charset="0"/>
              <a:cs typeface="Calibri" charset="0"/>
              <a:sym typeface="+mn-ea"/>
            </a:endParaRPr>
          </a:p>
        </p:txBody>
      </p:sp>
      <p:pic>
        <p:nvPicPr>
          <p:cNvPr id="12" name="Изображение 11" descr="SAM_1600"/>
          <p:cNvPicPr>
            <a:picLocks noChangeAspect="1"/>
          </p:cNvPicPr>
          <p:nvPr/>
        </p:nvPicPr>
        <p:blipFill>
          <a:blip r:embed="rId2"/>
          <a:srcRect l="12468" t="5260" r="17652" b="7323"/>
          <a:stretch>
            <a:fillRect/>
          </a:stretch>
        </p:blipFill>
        <p:spPr>
          <a:xfrm>
            <a:off x="579120" y="3213100"/>
            <a:ext cx="3180080" cy="223964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Изображение 2" descr="PA210815"/>
          <p:cNvPicPr>
            <a:picLocks noChangeAspect="1"/>
          </p:cNvPicPr>
          <p:nvPr/>
        </p:nvPicPr>
        <p:blipFill>
          <a:blip r:embed="rId3"/>
          <a:srcRect l="9305" t="19691" r="7686" b="13745"/>
          <a:stretch>
            <a:fillRect/>
          </a:stretch>
        </p:blipFill>
        <p:spPr>
          <a:xfrm>
            <a:off x="8839835" y="4356100"/>
            <a:ext cx="3001010" cy="180530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 descr="img3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17145"/>
            <a:ext cx="12181205" cy="6855460"/>
          </a:xfrm>
          <a:prstGeom prst="rect">
            <a:avLst/>
          </a:prstGeom>
        </p:spPr>
      </p:pic>
      <p:pic>
        <p:nvPicPr>
          <p:cNvPr id="3" name="Изображение 2" descr="SAM_2942"/>
          <p:cNvPicPr>
            <a:picLocks noChangeAspect="1"/>
          </p:cNvPicPr>
          <p:nvPr/>
        </p:nvPicPr>
        <p:blipFill>
          <a:blip r:embed="rId2"/>
          <a:srcRect l="28213" t="9566" r="15006" b="7884"/>
          <a:stretch>
            <a:fillRect/>
          </a:stretch>
        </p:blipFill>
        <p:spPr>
          <a:xfrm>
            <a:off x="8805545" y="3138170"/>
            <a:ext cx="2905125" cy="237744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Изображение 3" descr="SAM_2922"/>
          <p:cNvPicPr>
            <a:picLocks noChangeAspect="1"/>
          </p:cNvPicPr>
          <p:nvPr/>
        </p:nvPicPr>
        <p:blipFill>
          <a:blip r:embed="rId3"/>
          <a:srcRect l="9375" t="27260" b="17229"/>
          <a:stretch>
            <a:fillRect/>
          </a:stretch>
        </p:blipFill>
        <p:spPr>
          <a:xfrm>
            <a:off x="616585" y="2932430"/>
            <a:ext cx="2049780" cy="223075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Изображение 4" descr="SAM_2919"/>
          <p:cNvPicPr>
            <a:picLocks noChangeAspect="1"/>
          </p:cNvPicPr>
          <p:nvPr/>
        </p:nvPicPr>
        <p:blipFill>
          <a:blip r:embed="rId4"/>
          <a:srcRect l="15207" t="27576" r="9387" b="21452"/>
          <a:stretch>
            <a:fillRect/>
          </a:stretch>
        </p:blipFill>
        <p:spPr>
          <a:xfrm>
            <a:off x="4019550" y="1008380"/>
            <a:ext cx="2239645" cy="268922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Изображение 6" descr="SAM_2933"/>
          <p:cNvPicPr>
            <a:picLocks noChangeAspect="1"/>
          </p:cNvPicPr>
          <p:nvPr/>
        </p:nvPicPr>
        <p:blipFill>
          <a:blip r:embed="rId5"/>
          <a:srcRect l="6332" t="-572" r="7721" b="7704"/>
          <a:stretch>
            <a:fillRect/>
          </a:stretch>
        </p:blipFill>
        <p:spPr>
          <a:xfrm>
            <a:off x="3529965" y="3962400"/>
            <a:ext cx="2940685" cy="178879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Изображение 7" descr="SAM_2935"/>
          <p:cNvPicPr>
            <a:picLocks noChangeAspect="1"/>
          </p:cNvPicPr>
          <p:nvPr/>
        </p:nvPicPr>
        <p:blipFill>
          <a:blip r:embed="rId6"/>
          <a:srcRect l="16275" t="5439" r="12784" b="9005"/>
          <a:stretch>
            <a:fillRect/>
          </a:stretch>
        </p:blipFill>
        <p:spPr>
          <a:xfrm rot="5460000">
            <a:off x="6520180" y="2144395"/>
            <a:ext cx="2228850" cy="151320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Текстовое поле 8"/>
          <p:cNvSpPr txBox="1"/>
          <p:nvPr/>
        </p:nvSpPr>
        <p:spPr>
          <a:xfrm>
            <a:off x="2033270" y="165735"/>
            <a:ext cx="85115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ru-RU" altLang="en-US" b="1">
                <a:solidFill>
                  <a:srgbClr val="002060"/>
                </a:solidFill>
              </a:rPr>
              <a:t>Мнемотаблицы особенно эффективны при разучивании стихотворений, потешек,..</a:t>
            </a:r>
            <a:endParaRPr lang="ru-RU" altLang="en-US" b="1">
              <a:solidFill>
                <a:srgbClr val="002060"/>
              </a:solidFill>
            </a:endParaRPr>
          </a:p>
        </p:txBody>
      </p:sp>
      <p:pic>
        <p:nvPicPr>
          <p:cNvPr id="11" name="Изображение 10" descr="SAM_2351"/>
          <p:cNvPicPr>
            <a:picLocks noChangeAspect="1"/>
          </p:cNvPicPr>
          <p:nvPr/>
        </p:nvPicPr>
        <p:blipFill>
          <a:blip r:embed="rId7"/>
          <a:srcRect l="6561" t="24264" r="24033" b="44836"/>
          <a:stretch>
            <a:fillRect/>
          </a:stretch>
        </p:blipFill>
        <p:spPr>
          <a:xfrm>
            <a:off x="9450705" y="1144270"/>
            <a:ext cx="1805305" cy="142748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 descr="img3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27940"/>
            <a:ext cx="12181205" cy="6855460"/>
          </a:xfrm>
          <a:prstGeom prst="rect">
            <a:avLst/>
          </a:prstGeom>
        </p:spPr>
      </p:pic>
      <p:sp>
        <p:nvSpPr>
          <p:cNvPr id="100" name="Текстовое поле 99"/>
          <p:cNvSpPr txBox="1"/>
          <p:nvPr/>
        </p:nvSpPr>
        <p:spPr>
          <a:xfrm>
            <a:off x="3672840" y="525780"/>
            <a:ext cx="747141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0" indent="0"/>
            <a:r>
              <a:rPr b="0" u="none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u="none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b="1" u="none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етодик</a:t>
            </a:r>
            <a:r>
              <a:rPr lang="ru-RU" b="1" u="none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b="1" u="none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</a:t>
            </a:r>
            <a:r>
              <a:rPr lang="ru-RU" b="1" u="none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ования схем </a:t>
            </a:r>
            <a:r>
              <a:rPr b="1" u="none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отгадывании загадок:</a:t>
            </a:r>
            <a:endParaRPr lang="ru-RU" altLang="en-US" b="1" u="none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 descr="DataLife Engine Версия для печати Загадки в модельных таблиц…"/>
          <p:cNvPicPr>
            <a:picLocks noChangeAspect="1" noChangeArrowheads="1"/>
          </p:cNvPicPr>
          <p:nvPr/>
        </p:nvPicPr>
        <p:blipFill>
          <a:blip r:embed="rId2" cstate="print"/>
          <a:srcRect t="33179" b="33193"/>
          <a:stretch>
            <a:fillRect/>
          </a:stretch>
        </p:blipFill>
        <p:spPr>
          <a:xfrm>
            <a:off x="5741035" y="1113155"/>
            <a:ext cx="5414010" cy="195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7" descr="стихи в картинках &quot; Специалист детсада - всё для работников дошкольных учреждений"/>
          <p:cNvPicPr>
            <a:picLocks noChangeAspect="1" noChangeArrowheads="1"/>
          </p:cNvPicPr>
          <p:nvPr/>
        </p:nvPicPr>
        <p:blipFill>
          <a:blip r:embed="rId3" cstate="print"/>
          <a:srcRect b="66746"/>
          <a:stretch>
            <a:fillRect/>
          </a:stretch>
        </p:blipFill>
        <p:spPr>
          <a:xfrm>
            <a:off x="187960" y="3167380"/>
            <a:ext cx="5876290" cy="208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" name="Изображение 1" descr="IMG_0879"/>
          <p:cNvPicPr>
            <a:picLocks noChangeAspect="1"/>
          </p:cNvPicPr>
          <p:nvPr/>
        </p:nvPicPr>
        <p:blipFill>
          <a:blip r:embed="rId4"/>
          <a:srcRect t="16761" r="7715" b="13528"/>
          <a:stretch>
            <a:fillRect/>
          </a:stretch>
        </p:blipFill>
        <p:spPr>
          <a:xfrm>
            <a:off x="7381875" y="3343275"/>
            <a:ext cx="3732530" cy="211455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endParaRPr lang="zh-CN" altLang="en-US"/>
          </a:p>
        </p:txBody>
      </p:sp>
      <p:pic>
        <p:nvPicPr>
          <p:cNvPr id="6" name="Изображение 5" descr="img3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" y="6350"/>
            <a:ext cx="12181205" cy="6855460"/>
          </a:xfrm>
          <a:prstGeom prst="rect">
            <a:avLst/>
          </a:prstGeom>
        </p:spPr>
      </p:pic>
      <p:pic>
        <p:nvPicPr>
          <p:cNvPr id="4" name="Изображение 3" descr="SAM_2519"/>
          <p:cNvPicPr>
            <a:picLocks noChangeAspect="1"/>
          </p:cNvPicPr>
          <p:nvPr/>
        </p:nvPicPr>
        <p:blipFill>
          <a:blip r:embed="rId2"/>
          <a:srcRect l="22620" t="7323" r="9830" b="18403"/>
          <a:stretch>
            <a:fillRect/>
          </a:stretch>
        </p:blipFill>
        <p:spPr>
          <a:xfrm>
            <a:off x="456565" y="3701415"/>
            <a:ext cx="3153410" cy="195199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Изображение 6" descr="IMG_4449"/>
          <p:cNvPicPr>
            <a:picLocks noChangeAspect="1"/>
          </p:cNvPicPr>
          <p:nvPr/>
        </p:nvPicPr>
        <p:blipFill>
          <a:blip r:embed="rId3"/>
          <a:srcRect r="22774"/>
          <a:stretch>
            <a:fillRect/>
          </a:stretch>
        </p:blipFill>
        <p:spPr>
          <a:xfrm>
            <a:off x="4730115" y="885190"/>
            <a:ext cx="1311910" cy="226631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Изображение 10" descr="SAM_1997"/>
          <p:cNvPicPr>
            <a:picLocks noChangeAspect="1"/>
          </p:cNvPicPr>
          <p:nvPr/>
        </p:nvPicPr>
        <p:blipFill>
          <a:blip r:embed="rId4"/>
          <a:srcRect l="19028" t="2815" r="28106" b="9566"/>
          <a:stretch>
            <a:fillRect/>
          </a:stretch>
        </p:blipFill>
        <p:spPr>
          <a:xfrm>
            <a:off x="8371205" y="821055"/>
            <a:ext cx="2798445" cy="261112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Изображение 13" descr="SAM_1556"/>
          <p:cNvPicPr>
            <a:picLocks noChangeAspect="1"/>
          </p:cNvPicPr>
          <p:nvPr/>
        </p:nvPicPr>
        <p:blipFill>
          <a:blip r:embed="rId5"/>
          <a:srcRect l="18068" t="10519" r="10676" b="15005"/>
          <a:stretch>
            <a:fillRect/>
          </a:stretch>
        </p:blipFill>
        <p:spPr>
          <a:xfrm>
            <a:off x="9321165" y="4077970"/>
            <a:ext cx="2644140" cy="15557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Изображение 14" descr="SAM_1598"/>
          <p:cNvPicPr>
            <a:picLocks noChangeAspect="1"/>
          </p:cNvPicPr>
          <p:nvPr/>
        </p:nvPicPr>
        <p:blipFill>
          <a:blip r:embed="rId6"/>
          <a:srcRect l="7822" t="3566" r="29375" b="10699"/>
          <a:stretch>
            <a:fillRect/>
          </a:stretch>
        </p:blipFill>
        <p:spPr>
          <a:xfrm>
            <a:off x="4225290" y="3807460"/>
            <a:ext cx="2625725" cy="201803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Текстовое поле 4"/>
          <p:cNvSpPr txBox="1"/>
          <p:nvPr/>
        </p:nvSpPr>
        <p:spPr>
          <a:xfrm>
            <a:off x="3634740" y="214630"/>
            <a:ext cx="18675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ru-RU" altLang="en-US" b="1">
                <a:solidFill>
                  <a:srgbClr val="002060"/>
                </a:solidFill>
              </a:rPr>
              <a:t>Пересказ сказок.</a:t>
            </a:r>
            <a:endParaRPr lang="ru-RU" altLang="en-US" b="1">
              <a:solidFill>
                <a:srgbClr val="002060"/>
              </a:solidFill>
            </a:endParaRPr>
          </a:p>
        </p:txBody>
      </p:sp>
      <p:pic>
        <p:nvPicPr>
          <p:cNvPr id="10" name="Изображение 9" descr="SAM_2000"/>
          <p:cNvPicPr>
            <a:picLocks noChangeAspect="1"/>
          </p:cNvPicPr>
          <p:nvPr/>
        </p:nvPicPr>
        <p:blipFill>
          <a:blip r:embed="rId7"/>
          <a:srcRect l="6370" t="13100" r="17080" b="34135"/>
          <a:stretch>
            <a:fillRect/>
          </a:stretch>
        </p:blipFill>
        <p:spPr>
          <a:xfrm>
            <a:off x="7152640" y="3519805"/>
            <a:ext cx="1635760" cy="200342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 descr="img3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985"/>
            <a:ext cx="12181205" cy="68554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55348" y="278765"/>
            <a:ext cx="176974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24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Результаты.</a:t>
            </a:r>
            <a:endParaRPr lang="ru-RU" altLang="en-US" sz="24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5570855" y="4346575"/>
            <a:ext cx="7917180" cy="5200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/>
            <a:endParaRPr sz="1400">
              <a:latin typeface="Calibri" charset="0"/>
              <a:ea typeface="Calibri" charset="0"/>
              <a:cs typeface="Calibri" charset="0"/>
              <a:sym typeface="+mn-ea"/>
            </a:endParaRPr>
          </a:p>
          <a:p>
            <a:pPr marL="0" indent="0"/>
            <a:r>
              <a:rPr sz="1400">
                <a:latin typeface="Calibri" charset="0"/>
                <a:ea typeface="Calibri" charset="0"/>
                <a:cs typeface="Calibri" charset="0"/>
                <a:sym typeface="+mn-ea"/>
              </a:rPr>
              <a:t> </a:t>
            </a:r>
            <a:endParaRPr lang="ru-RU" altLang="en-US" sz="1400">
              <a:solidFill>
                <a:srgbClr val="002060"/>
              </a:solidFill>
              <a:latin typeface="Calibri" charset="0"/>
              <a:ea typeface="Calibri" charset="0"/>
              <a:cs typeface="Calibri" charset="0"/>
              <a:sym typeface="+mn-ea"/>
            </a:endParaRPr>
          </a:p>
        </p:txBody>
      </p:sp>
      <p:pic>
        <p:nvPicPr>
          <p:cNvPr id="5" name="Изображение 4" descr="SAM_2514"/>
          <p:cNvPicPr>
            <a:picLocks noChangeAspect="1"/>
          </p:cNvPicPr>
          <p:nvPr/>
        </p:nvPicPr>
        <p:blipFill>
          <a:blip r:embed="rId2"/>
          <a:srcRect l="8240" t="30124" r="19244" b="9361"/>
          <a:stretch>
            <a:fillRect/>
          </a:stretch>
        </p:blipFill>
        <p:spPr>
          <a:xfrm>
            <a:off x="799465" y="4094480"/>
            <a:ext cx="3364230" cy="158051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0" name="Текстовое поле 99"/>
          <p:cNvSpPr txBox="1"/>
          <p:nvPr/>
        </p:nvSpPr>
        <p:spPr>
          <a:xfrm>
            <a:off x="3853815" y="1471295"/>
            <a:ext cx="7960360" cy="24384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0" indent="0" algn="l"/>
            <a:r>
              <a:rPr sz="1400" b="0" u="none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мнемотехникой – это увлекательное занятие, как для меня, так и для   детей, которое дает видимые результаты.  </a:t>
            </a:r>
            <a:r>
              <a:rPr sz="1400">
                <a:latin typeface="Calibri" charset="0"/>
                <a:ea typeface="Calibri" charset="0"/>
                <a:cs typeface="Calibri" charset="0"/>
                <a:sym typeface="+mn-ea"/>
              </a:rPr>
              <a:t> </a:t>
            </a:r>
            <a:r>
              <a:rPr sz="140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+mn-ea"/>
              </a:rPr>
              <a:t>Использование приёмов мнемотехники на занятиях и в режимных моментах привели к: - увеличению уровня развития связной речи от низкого к высокому ( 10% - низкий; 31% - средний; 59% - высокий); - мнемотаблицы позволили повысить интерес у детей к разучиванию стихов; - мнемозагадки способствовали увеличению активности детей на занятиях. У них сконцентрировались наблюдательность, внимание, память, усидчивость; - с помощью мнемодорожек и схем дети научились правильно оформлять свою мысль в виде предложения; - знакомство с алгоритмом составления рассказа, способствовало тому, что дети научились составлять рассказы из пяти и более предложений.</a:t>
            </a:r>
            <a:endParaRPr lang="ru-RU" altLang="en-US" sz="1400">
              <a:solidFill>
                <a:srgbClr val="002060"/>
              </a:solidFill>
              <a:latin typeface="Calibri" charset="0"/>
              <a:ea typeface="Calibri" charset="0"/>
              <a:cs typeface="Calibri" charset="0"/>
              <a:sym typeface="+mn-ea"/>
            </a:endParaRPr>
          </a:p>
          <a:p>
            <a:pPr marL="0" indent="0" algn="l"/>
            <a:endParaRPr sz="1400" b="0" u="none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l"/>
            <a:endParaRPr lang="ru-RU" altLang="en-US" sz="1400" b="0" u="none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 descr="img3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17145"/>
            <a:ext cx="12181205" cy="685546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2743835" y="2239645"/>
            <a:ext cx="7630795" cy="3385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/>
            <a:r>
              <a:rPr b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+mn-ea"/>
              </a:rPr>
              <a:t>Список литературы:</a:t>
            </a:r>
            <a:endParaRPr b="1">
              <a:solidFill>
                <a:srgbClr val="002060"/>
              </a:solidFill>
              <a:latin typeface="Calibri" charset="0"/>
              <a:ea typeface="Calibri" charset="0"/>
              <a:cs typeface="Calibri" charset="0"/>
              <a:sym typeface="+mn-ea"/>
            </a:endParaRPr>
          </a:p>
          <a:p>
            <a:pPr marL="0" indent="0"/>
            <a:r>
              <a:rPr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+mn-ea"/>
              </a:rPr>
              <a:t> 1. Большова, Т.В. Учимся по сказке. Развитие мышления дошкольников с помощью мнемотехники. СПб.,2005. </a:t>
            </a:r>
            <a:endParaRPr>
              <a:solidFill>
                <a:srgbClr val="002060"/>
              </a:solidFill>
              <a:latin typeface="Calibri" charset="0"/>
              <a:ea typeface="Calibri" charset="0"/>
              <a:cs typeface="Calibri" charset="0"/>
              <a:sym typeface="+mn-ea"/>
            </a:endParaRPr>
          </a:p>
          <a:p>
            <a:pPr marL="0" indent="0"/>
            <a:r>
              <a:rPr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+mn-ea"/>
              </a:rPr>
              <a:t>2. Омельченко Л.В. Использование приёмов мнемотехники в развитии связной речи / Логопед. 2008. №4. С.102 -115. 3. Ткаченко Т.А. </a:t>
            </a:r>
            <a:r>
              <a:rPr lang="ru-RU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+mn-ea"/>
              </a:rPr>
              <a:t>3.</a:t>
            </a:r>
            <a:r>
              <a:rPr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+mn-ea"/>
              </a:rPr>
              <a:t>Использование схем в составлении описательных рассказов / Дошкольное воспитание.1990. №10. С.16-21. </a:t>
            </a:r>
            <a:endParaRPr>
              <a:solidFill>
                <a:srgbClr val="002060"/>
              </a:solidFill>
              <a:latin typeface="Calibri" charset="0"/>
              <a:ea typeface="Calibri" charset="0"/>
              <a:cs typeface="Calibri" charset="0"/>
              <a:sym typeface="+mn-ea"/>
            </a:endParaRPr>
          </a:p>
          <a:p>
            <a:pPr marL="0" indent="0"/>
            <a:r>
              <a:rPr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+mn-ea"/>
              </a:rPr>
              <a:t>4. Громова, О.Е., Соломатина, Г.Н., Савинова, Н. П. Стихи о временах года и игры. Дидактические материалы по развитию речи детей 5 – 6 лет. Москва, 2005. </a:t>
            </a:r>
            <a:endParaRPr>
              <a:solidFill>
                <a:srgbClr val="002060"/>
              </a:solidFill>
              <a:latin typeface="Calibri" charset="0"/>
              <a:ea typeface="Calibri" charset="0"/>
              <a:cs typeface="Calibri" charset="0"/>
              <a:sym typeface="+mn-ea"/>
            </a:endParaRPr>
          </a:p>
          <a:p>
            <a:pPr marL="0" indent="0"/>
            <a:r>
              <a:rPr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+mn-ea"/>
              </a:rPr>
              <a:t>5. Полянская Т.Б. Использование метода мнемотехники в обучении рассказыванию детей дошкольного возраста. СПб.: Детство-Пресс, 2009</a:t>
            </a:r>
            <a:endParaRPr lang="ru-RU" altLang="en-US">
              <a:solidFill>
                <a:srgbClr val="002060"/>
              </a:solidFill>
              <a:latin typeface="Calibri" charset="0"/>
              <a:ea typeface="Calibri" charset="0"/>
              <a:cs typeface="Calibri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endParaRPr lang="zh-CN" altLang="en-US"/>
          </a:p>
        </p:txBody>
      </p:sp>
      <p:pic>
        <p:nvPicPr>
          <p:cNvPr id="6" name="Изображение 5" descr="img3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" y="39370"/>
            <a:ext cx="12181205" cy="685546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4406900" y="538480"/>
            <a:ext cx="7172960" cy="2961202"/>
          </a:xfrm>
          <a:prstGeom prst="horizontalScroll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ru-RU" altLang="en-US" sz="2000" b="1">
                <a:solidFill>
                  <a:schemeClr val="accent6">
                    <a:lumMod val="50000"/>
                  </a:schemeClr>
                </a:solidFill>
              </a:rPr>
              <a:t>                       К.Д Ушинский писал:</a:t>
            </a:r>
            <a:endParaRPr lang="ru-RU" altLang="en-US" sz="2000" b="1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altLang="en-US" sz="2000" b="1">
                <a:solidFill>
                  <a:schemeClr val="accent6">
                    <a:lumMod val="50000"/>
                  </a:schemeClr>
                </a:solidFill>
              </a:rPr>
              <a:t>«Учите ребёнка каким-нибудь неизвестным ему пяти словам - </a:t>
            </a:r>
            <a:endParaRPr lang="ru-RU" altLang="en-US" sz="2000" b="1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altLang="en-US" sz="2000" b="1">
                <a:solidFill>
                  <a:schemeClr val="accent6">
                    <a:lumMod val="50000"/>
                  </a:schemeClr>
                </a:solidFill>
              </a:rPr>
              <a:t>он будет долго и напрасно мучиться,</a:t>
            </a:r>
            <a:endParaRPr lang="ru-RU" altLang="en-US" sz="2000" b="1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altLang="en-US" sz="2000" b="1">
                <a:solidFill>
                  <a:schemeClr val="accent6">
                    <a:lumMod val="50000"/>
                  </a:schemeClr>
                </a:solidFill>
              </a:rPr>
              <a:t>но свяжите двадцать таких слов с картинками,</a:t>
            </a:r>
            <a:endParaRPr lang="ru-RU" altLang="en-US" sz="2000" b="1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altLang="en-US" sz="2000" b="1">
                <a:solidFill>
                  <a:schemeClr val="accent6">
                    <a:lumMod val="50000"/>
                  </a:schemeClr>
                </a:solidFill>
              </a:rPr>
              <a:t>и он  их усвоит на лету».</a:t>
            </a:r>
            <a:endParaRPr lang="ru-RU" altLang="en-US" sz="2000" b="1">
              <a:solidFill>
                <a:schemeClr val="accent6">
                  <a:lumMod val="50000"/>
                </a:schemeClr>
              </a:solidFill>
            </a:endParaRPr>
          </a:p>
          <a:p>
            <a:endParaRPr lang="ru-RU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Изображение 2" descr="SAM_2945"/>
          <p:cNvPicPr>
            <a:picLocks noChangeAspect="1"/>
          </p:cNvPicPr>
          <p:nvPr/>
        </p:nvPicPr>
        <p:blipFill>
          <a:blip r:embed="rId2"/>
          <a:srcRect l="30013" t="8635" r="13415" b="6736"/>
          <a:stretch>
            <a:fillRect/>
          </a:stretch>
        </p:blipFill>
        <p:spPr>
          <a:xfrm>
            <a:off x="1355090" y="3370580"/>
            <a:ext cx="2724785" cy="230378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 descr="img3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" y="6985"/>
            <a:ext cx="12181205" cy="685546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4582160" y="902335"/>
            <a:ext cx="5579745" cy="1861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/>
            <a:r>
              <a:rPr lang="en-US" altLang="zh-CN" sz="14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Вид </a:t>
            </a:r>
            <a:r>
              <a:rPr lang="ru-RU" altLang="en-US" sz="14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проекта</a:t>
            </a:r>
            <a:r>
              <a:rPr lang="en-US" altLang="zh-CN" sz="14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:</a:t>
            </a:r>
            <a:r>
              <a:rPr lang="en-US" altLang="zh-CN" sz="1400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1400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групповой</a:t>
            </a:r>
            <a:r>
              <a:rPr lang="en-US" altLang="zh-CN" sz="1400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ru-RU" altLang="zh-CN" sz="1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познавательно</a:t>
            </a:r>
            <a:r>
              <a:rPr lang="en-US" altLang="zh-CN" sz="1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-</a:t>
            </a:r>
            <a:r>
              <a:rPr lang="en-US" altLang="zh-CN" sz="1400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творческий</a:t>
            </a:r>
            <a:r>
              <a:rPr lang="en-US" altLang="zh-CN" sz="1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.</a:t>
            </a:r>
            <a:endParaRPr lang="ru-RU" altLang="zh-CN" sz="1400" dirty="0" smtClean="0">
              <a:solidFill>
                <a:srgbClr val="002060"/>
              </a:solidFill>
              <a:ea typeface="Times New Roman" pitchFamily="18" charset="0"/>
              <a:cs typeface="Times New Roman" pitchFamily="18" charset="0"/>
              <a:sym typeface="+mn-ea"/>
            </a:endParaRPr>
          </a:p>
          <a:p>
            <a:endParaRPr lang="ru-RU" altLang="zh-CN" sz="1400" b="1" dirty="0" smtClean="0">
              <a:solidFill>
                <a:srgbClr val="002060"/>
              </a:solidFill>
              <a:ea typeface="Times New Roman" pitchFamily="18" charset="0"/>
              <a:cs typeface="Times New Roman" pitchFamily="18" charset="0"/>
              <a:sym typeface="+mn-ea"/>
            </a:endParaRPr>
          </a:p>
          <a:p>
            <a:r>
              <a:rPr lang="en-US" altLang="zh-CN" sz="1400" b="1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Форма</a:t>
            </a:r>
            <a:r>
              <a:rPr lang="en-US" altLang="zh-CN" sz="1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проведения</a:t>
            </a:r>
            <a:r>
              <a:rPr lang="en-US" altLang="zh-CN" sz="14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: </a:t>
            </a:r>
            <a:r>
              <a:rPr lang="en-US" altLang="zh-CN" sz="1400" dirty="0" err="1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совместная</a:t>
            </a:r>
            <a:r>
              <a:rPr lang="en-US" altLang="zh-CN" sz="1400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1400" dirty="0" err="1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деятельность</a:t>
            </a:r>
            <a:r>
              <a:rPr lang="en-US" altLang="zh-CN" sz="1400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1400" dirty="0" err="1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воспитателя</a:t>
            </a:r>
            <a:r>
              <a:rPr lang="en-US" altLang="zh-CN" sz="1400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 с </a:t>
            </a:r>
            <a:r>
              <a:rPr lang="en-US" altLang="zh-CN" sz="1400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детьми</a:t>
            </a:r>
            <a:r>
              <a:rPr lang="ru-RU" altLang="zh-CN" sz="1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en-US" altLang="zh-CN" sz="1400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работа</a:t>
            </a:r>
            <a:r>
              <a:rPr lang="en-US" altLang="zh-CN" sz="1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1400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с </a:t>
            </a:r>
            <a:r>
              <a:rPr lang="en-US" altLang="zh-CN" sz="1400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родителями</a:t>
            </a:r>
            <a:r>
              <a:rPr lang="ru-RU" altLang="zh-CN" sz="1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. </a:t>
            </a:r>
            <a:endParaRPr lang="en-US" altLang="zh-CN" sz="1400" b="0" u="none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marL="0" indent="0" algn="l"/>
            <a:endParaRPr lang="en-US" altLang="zh-CN" sz="1400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  <a:sym typeface="+mn-ea"/>
            </a:endParaRPr>
          </a:p>
          <a:p>
            <a:r>
              <a:rPr lang="en-US" altLang="zh-CN" sz="1400" b="1" dirty="0" err="1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Продолжительность</a:t>
            </a:r>
            <a:r>
              <a:rPr lang="en-US" altLang="zh-CN" sz="14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:</a:t>
            </a:r>
            <a:r>
              <a:rPr lang="en-US" altLang="zh-CN" sz="1400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  </a:t>
            </a:r>
            <a:r>
              <a:rPr lang="ru-RU" altLang="en-US" sz="1400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февраль</a:t>
            </a:r>
            <a:r>
              <a:rPr lang="en-US" altLang="zh-CN" sz="1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-</a:t>
            </a:r>
            <a:r>
              <a:rPr lang="ru-RU" altLang="zh-CN" sz="1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 апрель</a:t>
            </a:r>
            <a:r>
              <a:rPr lang="en-US" altLang="zh-CN" sz="1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1400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201</a:t>
            </a:r>
            <a:r>
              <a:rPr lang="ru-RU" altLang="en-US" sz="1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7 </a:t>
            </a:r>
            <a:r>
              <a:rPr lang="en-US" altLang="zh-CN" sz="1400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года</a:t>
            </a:r>
            <a:r>
              <a:rPr lang="ru-RU" altLang="zh-CN" sz="1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.</a:t>
            </a:r>
            <a:endParaRPr lang="ru-RU" altLang="en-US" sz="1400" b="0" u="none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  <a:sym typeface="+mn-ea"/>
            </a:endParaRPr>
          </a:p>
          <a:p>
            <a:pPr marL="0" indent="0" algn="l"/>
            <a:endParaRPr lang="en-US" altLang="zh-CN" sz="1400" b="0" u="none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marL="0" indent="0" algn="l"/>
            <a:r>
              <a:rPr lang="ru-RU" altLang="en-US" sz="14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Участники проекта: </a:t>
            </a:r>
            <a:r>
              <a:rPr lang="ru-RU" altLang="en-US" sz="1400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Дети</a:t>
            </a:r>
            <a:r>
              <a:rPr lang="ru-RU" altLang="en-US" sz="1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, воспитатель,  родители</a:t>
            </a:r>
            <a:r>
              <a:rPr lang="ru-RU" altLang="en-US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.</a:t>
            </a:r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 descr="img3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910" y="-13970"/>
            <a:ext cx="12181205" cy="68554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44720" y="576580"/>
            <a:ext cx="229870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28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Актуальность:</a:t>
            </a:r>
            <a:endParaRPr lang="ru-RU" altLang="en-US" sz="280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930140" y="1346200"/>
            <a:ext cx="6924675" cy="201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ru-RU" altLang="en-US" sz="1400">
                <a:solidFill>
                  <a:srgbClr val="002060"/>
                </a:solidFill>
              </a:rPr>
              <a:t>В наше время хорошая память - это один из залогов успеха.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При этом важно понимать, что память - это не дар, это навык!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А навыки, как мы знаем, можно и нужно тренировать.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И помочь в этом может методика «Мнемотехника».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Данная методика направлена на формирование у дошкольников навыков 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эффективного запоминания текстовой информации и овладение приёмами,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позволяющими в полном обьёме и с высокой степенью точности запоминать сложную,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обьёмную и мало структуированную информацию (тексты, стихотворения, даты, цифры,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фамилии, названия,термины и т.п.).</a:t>
            </a:r>
            <a:endParaRPr lang="ru-RU" altLang="en-US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 descr="img3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" y="-24765"/>
            <a:ext cx="12181205" cy="68554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48518" y="767715"/>
            <a:ext cx="1831975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28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Проблема:</a:t>
            </a:r>
            <a:endParaRPr lang="ru-RU" altLang="en-US" sz="280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198620" y="1494790"/>
            <a:ext cx="5666740" cy="11601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ru-RU" altLang="en-US" sz="1400">
                <a:solidFill>
                  <a:srgbClr val="002060"/>
                </a:solidFill>
              </a:rPr>
              <a:t>*Односложная состоящая лишь из простых предложений речь ребёнка;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*Неспособность грамматически правильно построить предложение;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*Недостаточный словарный запас слов;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*Отсутствие навыков культуры речи;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*Плохая дикция и память;</a:t>
            </a:r>
            <a:endParaRPr lang="ru-RU" altLang="en-US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 descr="img3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" y="6985"/>
            <a:ext cx="12181205" cy="68554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41253" y="852805"/>
            <a:ext cx="1056005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Цель:</a:t>
            </a:r>
            <a:endParaRPr lang="ru-RU" altLang="en-US" sz="2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304665" y="1506220"/>
            <a:ext cx="6717665" cy="11601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ru-RU" altLang="en-US" sz="1400">
                <a:solidFill>
                  <a:srgbClr val="002060"/>
                </a:solidFill>
              </a:rPr>
              <a:t>Использовать технологию мнемотехника в образовательном </a:t>
            </a:r>
            <a:endParaRPr lang="ru-RU" altLang="en-US" sz="1400">
              <a:solidFill>
                <a:srgbClr val="002060"/>
              </a:solidFill>
            </a:endParaRPr>
          </a:p>
          <a:p>
            <a:pPr algn="l"/>
            <a:r>
              <a:rPr lang="ru-RU" altLang="en-US" sz="1400">
                <a:solidFill>
                  <a:srgbClr val="002060"/>
                </a:solidFill>
              </a:rPr>
              <a:t>процессе в совместной и самостоятельной деятельности.</a:t>
            </a:r>
            <a:endParaRPr lang="ru-RU" altLang="en-US" sz="1400">
              <a:solidFill>
                <a:srgbClr val="002060"/>
              </a:solidFill>
            </a:endParaRPr>
          </a:p>
          <a:p>
            <a:pPr algn="l"/>
            <a:r>
              <a:rPr sz="14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Повышения уровня познавательно-речевой активности детей дошкольного возраста</a:t>
            </a:r>
            <a:endParaRPr sz="140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+mn-ea"/>
            </a:endParaRPr>
          </a:p>
          <a:p>
            <a:pPr algn="l"/>
            <a:r>
              <a:rPr sz="14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  путем  применения комплекса  мнемотаблиц по    направлениям деятельности детей</a:t>
            </a:r>
            <a:r>
              <a:rPr sz="140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.</a:t>
            </a:r>
            <a:endParaRPr lang="ru-RU" altLang="en-US" sz="1400"/>
          </a:p>
          <a:p>
            <a:endParaRPr lang="ru-RU" altLang="en-US" sz="1400"/>
          </a:p>
        </p:txBody>
      </p:sp>
      <p:sp>
        <p:nvSpPr>
          <p:cNvPr id="8" name="Прямоугольник 7"/>
          <p:cNvSpPr/>
          <p:nvPr/>
        </p:nvSpPr>
        <p:spPr>
          <a:xfrm>
            <a:off x="4608513" y="2543175"/>
            <a:ext cx="1381125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Задачи:</a:t>
            </a:r>
            <a:endParaRPr lang="ru-RU" altLang="en-US" sz="2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4156075" y="3174365"/>
            <a:ext cx="5327650" cy="18002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ru-RU" altLang="en-US" sz="1400">
                <a:solidFill>
                  <a:srgbClr val="002060"/>
                </a:solidFill>
              </a:rPr>
              <a:t>- Способствовать развитию связной речи,</a:t>
            </a:r>
            <a:endParaRPr lang="ru-RU" altLang="en-US" sz="1400">
              <a:solidFill>
                <a:srgbClr val="002060"/>
              </a:solidFill>
            </a:endParaRPr>
          </a:p>
          <a:p>
            <a:pPr algn="l"/>
            <a:r>
              <a:rPr lang="ru-RU" altLang="en-US" sz="1400">
                <a:solidFill>
                  <a:srgbClr val="002060"/>
                </a:solidFill>
              </a:rPr>
              <a:t>расширению и обогащению словарного запаса детей;</a:t>
            </a:r>
            <a:endParaRPr lang="ru-RU" altLang="en-US" sz="1400">
              <a:solidFill>
                <a:srgbClr val="002060"/>
              </a:solidFill>
            </a:endParaRPr>
          </a:p>
          <a:p>
            <a:pPr algn="l"/>
            <a:r>
              <a:rPr lang="ru-RU" altLang="en-US" sz="1400">
                <a:solidFill>
                  <a:srgbClr val="002060"/>
                </a:solidFill>
              </a:rPr>
              <a:t>- Развивать основные психические процессы - память,</a:t>
            </a:r>
            <a:endParaRPr lang="ru-RU" altLang="en-US" sz="1400">
              <a:solidFill>
                <a:srgbClr val="002060"/>
              </a:solidFill>
            </a:endParaRPr>
          </a:p>
          <a:p>
            <a:pPr algn="l"/>
            <a:r>
              <a:rPr lang="ru-RU" altLang="en-US" sz="1400">
                <a:solidFill>
                  <a:srgbClr val="002060"/>
                </a:solidFill>
              </a:rPr>
              <a:t>внимание, образное мышление;</a:t>
            </a:r>
            <a:endParaRPr lang="ru-RU" altLang="en-US" sz="1400">
              <a:solidFill>
                <a:srgbClr val="002060"/>
              </a:solidFill>
            </a:endParaRPr>
          </a:p>
          <a:p>
            <a:pPr algn="l"/>
            <a:r>
              <a:rPr lang="ru-RU" altLang="en-US" sz="1400">
                <a:solidFill>
                  <a:srgbClr val="002060"/>
                </a:solidFill>
              </a:rPr>
              <a:t>- Способствовать формированию умений и навыков у детей</a:t>
            </a:r>
            <a:endParaRPr lang="ru-RU" altLang="en-US" sz="1400">
              <a:solidFill>
                <a:srgbClr val="002060"/>
              </a:solidFill>
            </a:endParaRPr>
          </a:p>
          <a:p>
            <a:pPr algn="l"/>
            <a:r>
              <a:rPr lang="ru-RU" altLang="en-US" sz="1400">
                <a:solidFill>
                  <a:srgbClr val="002060"/>
                </a:solidFill>
              </a:rPr>
              <a:t>восприятия, воспроизведения, использования средств технологии.</a:t>
            </a:r>
            <a:endParaRPr lang="ru-RU" altLang="en-US" sz="1400">
              <a:solidFill>
                <a:srgbClr val="002060"/>
              </a:solidFill>
            </a:endParaRPr>
          </a:p>
          <a:p>
            <a:pPr algn="l"/>
            <a:r>
              <a:rPr lang="ru-RU" altLang="en-US" sz="1400">
                <a:solidFill>
                  <a:srgbClr val="002060"/>
                </a:solidFill>
              </a:rPr>
              <a:t>- Способствовать развитию творческих способностей детей умению</a:t>
            </a:r>
            <a:endParaRPr lang="ru-RU" altLang="en-US" sz="1400">
              <a:solidFill>
                <a:srgbClr val="002060"/>
              </a:solidFill>
            </a:endParaRPr>
          </a:p>
          <a:p>
            <a:pPr algn="l"/>
            <a:r>
              <a:rPr lang="ru-RU" altLang="en-US" sz="1400">
                <a:solidFill>
                  <a:srgbClr val="002060"/>
                </a:solidFill>
              </a:rPr>
              <a:t>самим составлять схемы и воспроизводить их.</a:t>
            </a:r>
            <a:endParaRPr lang="ru-RU" altLang="en-US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 descr="img3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" y="28575"/>
            <a:ext cx="12181205" cy="685546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4309110" y="600710"/>
            <a:ext cx="7063740" cy="29591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ru-RU" altLang="en-US" sz="2000" b="1">
                <a:solidFill>
                  <a:srgbClr val="002060"/>
                </a:solidFill>
              </a:rPr>
              <a:t>Подходы в работе с технологией мнемотехника:</a:t>
            </a:r>
            <a:endParaRPr lang="ru-RU" altLang="en-US" sz="2000" b="1">
              <a:solidFill>
                <a:srgbClr val="002060"/>
              </a:solidFill>
            </a:endParaRPr>
          </a:p>
          <a:p>
            <a:endParaRPr lang="ru-RU" altLang="en-US" sz="1400" b="1">
              <a:solidFill>
                <a:srgbClr val="FF000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Системный - технология мнемотехника используется в системе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обучения и воспитания;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Личностный - с учётом возможностей и потребностей каждого ребёнка;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Деятельностный - развитие ребёнка происходит в деятельности, он читает предложенные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воспитателем схемы, таблицы и составляет свои;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Диалогический - процесс обучения происходит в форме диалога;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Культурологический - ребёнок расширяет словарный запас, развивает связную речь, 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учится грамматически правильно говорить;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Информационный - ребёнок через схемы и таблицы воспринимает, перерабатывает и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воспроизводит информацию об окружающем мире;</a:t>
            </a:r>
            <a:endParaRPr lang="ru-RU" altLang="en-US" sz="1400">
              <a:solidFill>
                <a:srgbClr val="002060"/>
              </a:solidFill>
            </a:endParaRPr>
          </a:p>
          <a:p>
            <a:endParaRPr lang="ru-RU" altLang="en-US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 descr="img3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" y="6985"/>
            <a:ext cx="12181205" cy="68554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03040" y="575945"/>
            <a:ext cx="6290310" cy="7035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ru-RU" altLang="en-US" sz="20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Мнемотаблицы - схемы служат дидактическим</a:t>
            </a:r>
            <a:endParaRPr lang="ru-RU" altLang="en-US" sz="20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ru-RU" altLang="en-US" sz="20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материалом в работе по развитию связной речи у детей</a:t>
            </a:r>
            <a:endParaRPr lang="ru-RU" altLang="en-US" sz="20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079490" y="1555750"/>
            <a:ext cx="24625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ru-RU" altLang="en-US">
                <a:solidFill>
                  <a:srgbClr val="FF0000"/>
                </a:solidFill>
              </a:rPr>
              <a:t>Мнемотаблицы- схемы</a:t>
            </a:r>
            <a:endParaRPr lang="ru-RU" altLang="en-US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8225155" y="2064385"/>
            <a:ext cx="1181735" cy="820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336800" y="1885315"/>
            <a:ext cx="370967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271010" y="1896110"/>
            <a:ext cx="2338705" cy="775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2"/>
          </p:cNvCxnSpPr>
          <p:nvPr/>
        </p:nvCxnSpPr>
        <p:spPr>
          <a:xfrm>
            <a:off x="7310755" y="1924050"/>
            <a:ext cx="1127125" cy="1734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364605" y="1864360"/>
            <a:ext cx="393700" cy="9772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Изображение 10" descr="0_534e8_593c6e9_X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365" y="4373880"/>
            <a:ext cx="2256790" cy="2256790"/>
          </a:xfrm>
          <a:prstGeom prst="rect">
            <a:avLst/>
          </a:prstGeom>
        </p:spPr>
      </p:pic>
      <p:sp>
        <p:nvSpPr>
          <p:cNvPr id="12" name="Текстовое поле 11"/>
          <p:cNvSpPr txBox="1"/>
          <p:nvPr/>
        </p:nvSpPr>
        <p:spPr>
          <a:xfrm>
            <a:off x="169545" y="2757805"/>
            <a:ext cx="2265680" cy="1122229"/>
          </a:xfrm>
          <a:prstGeom prst="cloudCallout">
            <a:avLst>
              <a:gd name="adj1" fmla="val 28895"/>
              <a:gd name="adj2" fmla="val 12148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ru-RU" altLang="en-US" sz="1400">
                <a:solidFill>
                  <a:srgbClr val="002060"/>
                </a:solidFill>
              </a:rPr>
              <a:t>Обогащение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словарного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запаса</a:t>
            </a:r>
            <a:endParaRPr lang="ru-RU" altLang="en-US" sz="1400">
              <a:solidFill>
                <a:srgbClr val="002060"/>
              </a:solidFill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2700020" y="2650490"/>
            <a:ext cx="1663186" cy="796680"/>
          </a:xfrm>
          <a:prstGeom prst="cloudCallout">
            <a:avLst>
              <a:gd name="adj1" fmla="val -64928"/>
              <a:gd name="adj2" fmla="val 20171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ru-RU" altLang="en-US" sz="1400">
                <a:solidFill>
                  <a:srgbClr val="002060"/>
                </a:solidFill>
              </a:rPr>
              <a:t>Заучивание 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стихов</a:t>
            </a:r>
            <a:endParaRPr lang="ru-RU" altLang="en-US" sz="1400">
              <a:solidFill>
                <a:srgbClr val="002060"/>
              </a:solidFill>
            </a:endParaRPr>
          </a:p>
        </p:txBody>
      </p:sp>
      <p:pic>
        <p:nvPicPr>
          <p:cNvPr id="14" name="Изображение 13" descr="ab2a40ef409a-1-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960" y="3840480"/>
            <a:ext cx="1958340" cy="2917190"/>
          </a:xfrm>
          <a:prstGeom prst="rect">
            <a:avLst/>
          </a:prstGeom>
        </p:spPr>
      </p:pic>
      <p:sp>
        <p:nvSpPr>
          <p:cNvPr id="15" name="Текстовое поле 14"/>
          <p:cNvSpPr txBox="1"/>
          <p:nvPr/>
        </p:nvSpPr>
        <p:spPr>
          <a:xfrm>
            <a:off x="8387080" y="3660140"/>
            <a:ext cx="1664335" cy="1043961"/>
          </a:xfrm>
          <a:prstGeom prst="wedgeEllipseCallout">
            <a:avLst>
              <a:gd name="adj1" fmla="val 39878"/>
              <a:gd name="adj2" fmla="val 12278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ru-RU" altLang="en-US" sz="1400">
                <a:solidFill>
                  <a:srgbClr val="002060"/>
                </a:solidFill>
              </a:rPr>
              <a:t>Обучение 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составление 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рассказов</a:t>
            </a:r>
            <a:endParaRPr lang="ru-RU" altLang="en-US" sz="1400">
              <a:solidFill>
                <a:srgbClr val="002060"/>
              </a:solidFill>
            </a:endParaRPr>
          </a:p>
        </p:txBody>
      </p:sp>
      <p:sp>
        <p:nvSpPr>
          <p:cNvPr id="16" name="Текстовое поле 15"/>
          <p:cNvSpPr txBox="1"/>
          <p:nvPr/>
        </p:nvSpPr>
        <p:spPr>
          <a:xfrm rot="21000000">
            <a:off x="9265920" y="1861185"/>
            <a:ext cx="2259965" cy="1060239"/>
          </a:xfrm>
          <a:prstGeom prst="wedgeEllipseCallout">
            <a:avLst>
              <a:gd name="adj1" fmla="val -37133"/>
              <a:gd name="adj2" fmla="val 22929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ru-RU" altLang="en-US" sz="1400">
                <a:solidFill>
                  <a:srgbClr val="002060"/>
                </a:solidFill>
              </a:rPr>
              <a:t>Пересказ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художественной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 литературы</a:t>
            </a:r>
            <a:endParaRPr lang="ru-RU" altLang="en-US" sz="1400">
              <a:solidFill>
                <a:srgbClr val="002060"/>
              </a:solidFill>
            </a:endParaRPr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4100830" y="2776220"/>
            <a:ext cx="2293620" cy="1520240"/>
          </a:xfrm>
          <a:prstGeom prst="cloudCallout">
            <a:avLst>
              <a:gd name="adj1" fmla="val -108939"/>
              <a:gd name="adj2" fmla="val 9748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ru-RU" altLang="en-US" sz="1400">
                <a:solidFill>
                  <a:srgbClr val="002060"/>
                </a:solidFill>
              </a:rPr>
              <a:t>Отгадывание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и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загадывание</a:t>
            </a:r>
            <a:endParaRPr lang="ru-RU" altLang="en-US" sz="1400">
              <a:solidFill>
                <a:srgbClr val="002060"/>
              </a:solidFill>
            </a:endParaRPr>
          </a:p>
          <a:p>
            <a:r>
              <a:rPr lang="ru-RU" altLang="en-US" sz="1400">
                <a:solidFill>
                  <a:srgbClr val="002060"/>
                </a:solidFill>
              </a:rPr>
              <a:t>загадок</a:t>
            </a:r>
            <a:endParaRPr lang="ru-RU" altLang="en-US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 descr="img3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" y="6985"/>
            <a:ext cx="12181205" cy="68554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95203" y="597535"/>
            <a:ext cx="4982845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54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Мнемотаблицы.</a:t>
            </a:r>
            <a:endParaRPr lang="ru-RU" altLang="en-US" sz="54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Изображение 8" descr="slide_14 (1)"/>
          <p:cNvPicPr>
            <a:picLocks noChangeAspect="1"/>
          </p:cNvPicPr>
          <p:nvPr/>
        </p:nvPicPr>
        <p:blipFill>
          <a:blip r:embed="rId2"/>
          <a:srcRect l="4535" t="29290" r="48479" b="25262"/>
          <a:stretch>
            <a:fillRect/>
          </a:stretch>
        </p:blipFill>
        <p:spPr>
          <a:xfrm>
            <a:off x="174625" y="2861310"/>
            <a:ext cx="3020060" cy="21907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Изображение 9" descr="slide_15 (1)"/>
          <p:cNvPicPr>
            <a:picLocks noChangeAspect="1"/>
          </p:cNvPicPr>
          <p:nvPr/>
        </p:nvPicPr>
        <p:blipFill>
          <a:blip r:embed="rId3"/>
          <a:srcRect l="21454" t="8214" r="31504" b="54885"/>
          <a:stretch>
            <a:fillRect/>
          </a:stretch>
        </p:blipFill>
        <p:spPr>
          <a:xfrm>
            <a:off x="8194675" y="1679575"/>
            <a:ext cx="3216910" cy="189293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" name="Изображение 1" descr="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295" y="2091690"/>
            <a:ext cx="1828800" cy="254635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Изображение 2" descr="9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275" y="1824990"/>
            <a:ext cx="1828800" cy="259207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Изображение 3" descr="0015-030-Rasskazy-opisanij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7610" y="5095240"/>
            <a:ext cx="4143375" cy="119824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Изображение 4" descr="slide_27"/>
          <p:cNvPicPr>
            <a:picLocks noChangeAspect="1"/>
          </p:cNvPicPr>
          <p:nvPr/>
        </p:nvPicPr>
        <p:blipFill>
          <a:blip r:embed="rId7"/>
          <a:srcRect l="3723" t="16742" r="44180" b="21391"/>
          <a:stretch>
            <a:fillRect/>
          </a:stretch>
        </p:blipFill>
        <p:spPr>
          <a:xfrm>
            <a:off x="9513570" y="3805555"/>
            <a:ext cx="1993265" cy="177546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5648</Words>
  <Application>WPS Presentation</Application>
  <PresentationFormat>Широкоэкранный</PresentationFormat>
  <Paragraphs>144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Лида</dc:creator>
  <cp:lastModifiedBy>Лида</cp:lastModifiedBy>
  <cp:revision>8</cp:revision>
  <dcterms:created xsi:type="dcterms:W3CDTF">2017-05-11T09:41:00Z</dcterms:created>
  <dcterms:modified xsi:type="dcterms:W3CDTF">2017-05-25T11:20:02Z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1049-10.1.0.5652</vt:lpwstr>
  </property>
</Properties>
</file>