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2" r:id="rId4"/>
    <p:sldId id="271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74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170603"/>
    <a:srgbClr val="DDEFFB"/>
    <a:srgbClr val="FAF3DE"/>
    <a:srgbClr val="E2E0F8"/>
    <a:srgbClr val="CC0000"/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3" autoAdjust="0"/>
    <p:restoredTop sz="94660"/>
  </p:normalViewPr>
  <p:slideViewPr>
    <p:cSldViewPr showGuides="1">
      <p:cViewPr varScale="1">
        <p:scale>
          <a:sx n="70" d="100"/>
          <a:sy n="70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vanivanich.r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15899" y="1196752"/>
            <a:ext cx="8677275" cy="194313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n>
                  <a:solidFill>
                    <a:srgbClr val="C00000"/>
                  </a:solidFill>
                </a:ln>
                <a:cs typeface="Arial Unicode MS" pitchFamily="34" charset="-128"/>
              </a:rPr>
              <a:t>МАСТЕР-КЛАСС</a:t>
            </a:r>
            <a:r>
              <a:rPr lang="ru-RU" sz="3600" dirty="0" smtClean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  <a:cs typeface="Arial Unicode MS" pitchFamily="34" charset="-128"/>
              </a:rPr>
              <a:t/>
            </a:r>
            <a:br>
              <a:rPr lang="ru-RU" sz="3600" dirty="0" smtClean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  <a:cs typeface="Arial Unicode MS" pitchFamily="34" charset="-128"/>
              </a:rPr>
            </a:br>
            <a:r>
              <a:rPr lang="ru-RU" sz="3600" b="1" dirty="0" smtClean="0"/>
              <a:t>ПО </a:t>
            </a:r>
            <a:r>
              <a:rPr lang="ru-RU" sz="3600" b="1" dirty="0"/>
              <a:t>ИЗГОТОВЛЕНИЮ КАРТИНЫ В ТЕХНИКЕ КВИЛЛИНГ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</a:t>
            </a:r>
            <a:r>
              <a:rPr lang="ru-RU" sz="3600" b="1" dirty="0" smtClean="0"/>
              <a:t>ВОЛШЕБНОЕ ДЕРЕВО».</a:t>
            </a:r>
            <a:endParaRPr lang="ru-RU" sz="3600" dirty="0" smtClean="0">
              <a:ln>
                <a:solidFill>
                  <a:srgbClr val="C00000"/>
                </a:solidFill>
              </a:ln>
              <a:solidFill>
                <a:srgbClr val="FF3300"/>
              </a:solidFill>
              <a:cs typeface="Arial Unicode MS" pitchFamily="34" charset="-128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880" y="3861048"/>
            <a:ext cx="7453312" cy="194310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Провела: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  воспитатель Туркина А.В.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МБДОУ «Детский сад № 131» г.о. Самара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E:\квилинг\фотографии\DSCN299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3" y="728700"/>
            <a:ext cx="7452183" cy="5076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67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C:\Users\1\Desktop\Фото родит мастерской\18 (2)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2484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C:\Users\1\Desktop\Фото родит мастерской\26 (2)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2" y="3212976"/>
            <a:ext cx="4247889" cy="294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140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772816"/>
            <a:ext cx="8460940" cy="2766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Благодарю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внимание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431800" y="620713"/>
            <a:ext cx="8280400" cy="900112"/>
          </a:xfrm>
        </p:spPr>
        <p:txBody>
          <a:bodyPr/>
          <a:lstStyle/>
          <a:p>
            <a:r>
              <a:rPr lang="ru-RU" dirty="0" smtClean="0">
                <a:cs typeface="Arial" charset="0"/>
              </a:rPr>
              <a:t/>
            </a:r>
            <a:br>
              <a:rPr lang="ru-RU" dirty="0" smtClean="0">
                <a:cs typeface="Arial" charset="0"/>
              </a:rPr>
            </a:br>
            <a:r>
              <a:rPr lang="ru-RU" dirty="0" smtClean="0">
                <a:cs typeface="Arial" charset="0"/>
              </a:rPr>
              <a:t> Ресурсы:</a:t>
            </a:r>
          </a:p>
        </p:txBody>
      </p:sp>
      <p:sp>
        <p:nvSpPr>
          <p:cNvPr id="6147" name="Текст 4"/>
          <p:cNvSpPr>
            <a:spLocks noGrp="1"/>
          </p:cNvSpPr>
          <p:nvPr>
            <p:ph type="body" sz="quarter" idx="10"/>
          </p:nvPr>
        </p:nvSpPr>
        <p:spPr>
          <a:xfrm>
            <a:off x="431800" y="1881188"/>
            <a:ext cx="8280400" cy="43195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D0D0D"/>
                </a:solidFill>
                <a:cs typeface="Arial" charset="0"/>
              </a:rPr>
              <a:t> источник шаблона: учитель информатики Курбанова Ирина Борисовна, ГОУ СОШ № 594, Санкт-Петербург, сайт: </a:t>
            </a:r>
            <a:r>
              <a:rPr lang="ru-RU" sz="2000" dirty="0" smtClean="0">
                <a:solidFill>
                  <a:srgbClr val="0D0D0D"/>
                </a:solidFill>
                <a:cs typeface="Arial" charset="0"/>
                <a:hlinkClick r:id="rId2"/>
              </a:rPr>
              <a:t>http://pedsovet.su/</a:t>
            </a:r>
            <a:endParaRPr lang="ru-RU" sz="2000" dirty="0" smtClean="0">
              <a:solidFill>
                <a:srgbClr val="0D0D0D"/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D0D0D"/>
                </a:solidFill>
                <a:cs typeface="Arial" charset="0"/>
              </a:rPr>
              <a:t> Е.А. Крылова «</a:t>
            </a:r>
            <a:r>
              <a:rPr lang="ru-RU" sz="2000" dirty="0" err="1" smtClean="0">
                <a:solidFill>
                  <a:srgbClr val="0D0D0D"/>
                </a:solidFill>
                <a:cs typeface="Arial" charset="0"/>
              </a:rPr>
              <a:t>Квиллинг</a:t>
            </a:r>
            <a:r>
              <a:rPr lang="ru-RU" sz="2000" dirty="0" smtClean="0">
                <a:solidFill>
                  <a:srgbClr val="0D0D0D"/>
                </a:solidFill>
                <a:cs typeface="Arial" charset="0"/>
              </a:rPr>
              <a:t>», М.: «</a:t>
            </a:r>
            <a:r>
              <a:rPr lang="ru-RU" sz="2000" dirty="0" err="1" smtClean="0">
                <a:solidFill>
                  <a:srgbClr val="0D0D0D"/>
                </a:solidFill>
                <a:cs typeface="Arial" charset="0"/>
              </a:rPr>
              <a:t>Астрель</a:t>
            </a:r>
            <a:r>
              <a:rPr lang="ru-RU" sz="2000" dirty="0" smtClean="0">
                <a:solidFill>
                  <a:srgbClr val="0D0D0D"/>
                </a:solidFill>
                <a:cs typeface="Arial" charset="0"/>
              </a:rPr>
              <a:t>», 2012. </a:t>
            </a:r>
          </a:p>
          <a:p>
            <a:endParaRPr lang="ru-RU" dirty="0" smtClean="0">
              <a:solidFill>
                <a:srgbClr val="0D0D0D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2"/>
          <p:cNvSpPr>
            <a:spLocks noGrp="1"/>
          </p:cNvSpPr>
          <p:nvPr>
            <p:ph type="body" sz="quarter" idx="10"/>
          </p:nvPr>
        </p:nvSpPr>
        <p:spPr>
          <a:xfrm>
            <a:off x="431800" y="800100"/>
            <a:ext cx="8280400" cy="43195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D0D0D"/>
                </a:solidFill>
                <a:cs typeface="Arial" charset="0"/>
              </a:rPr>
              <a:t>При оформлении презентации использованы графические клипарты:</a:t>
            </a:r>
          </a:p>
          <a:p>
            <a:pPr eaLnBrk="1" hangingPunct="1"/>
            <a:r>
              <a:rPr lang="en-US" smtClean="0">
                <a:solidFill>
                  <a:srgbClr val="0D0D0D"/>
                </a:solidFill>
                <a:cs typeface="Arial" charset="0"/>
                <a:hlinkClick r:id="rId2"/>
              </a:rPr>
              <a:t>http://www.lenagold.ru/fon/clipart/n/narod2.html</a:t>
            </a:r>
            <a:endParaRPr lang="ru-RU" smtClean="0">
              <a:solidFill>
                <a:srgbClr val="0D0D0D"/>
              </a:solidFill>
              <a:cs typeface="Arial" charset="0"/>
              <a:hlinkClick r:id="rId2"/>
            </a:endParaRPr>
          </a:p>
          <a:p>
            <a:pPr eaLnBrk="1" hangingPunct="1"/>
            <a:r>
              <a:rPr lang="en-US" smtClean="0">
                <a:solidFill>
                  <a:srgbClr val="0D0D0D"/>
                </a:solidFill>
                <a:cs typeface="Arial" charset="0"/>
                <a:hlinkClick r:id="rId2"/>
              </a:rPr>
              <a:t>http://www.ivanivanich.ru/</a:t>
            </a:r>
            <a:endParaRPr lang="ru-RU" smtClean="0">
              <a:solidFill>
                <a:srgbClr val="0D0D0D"/>
              </a:solidFill>
              <a:cs typeface="Arial" charset="0"/>
            </a:endParaRPr>
          </a:p>
          <a:p>
            <a:endParaRPr lang="ru-RU" smtClean="0">
              <a:solidFill>
                <a:srgbClr val="0D0D0D"/>
              </a:solidFill>
              <a:cs typeface="Arial" charset="0"/>
            </a:endParaRPr>
          </a:p>
          <a:p>
            <a:endParaRPr lang="ru-RU" smtClean="0">
              <a:solidFill>
                <a:srgbClr val="0D0D0D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43065" y="1311246"/>
            <a:ext cx="518484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endParaRPr lang="ru-RU" sz="3200" b="1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5830" y="617499"/>
            <a:ext cx="6994570" cy="4527611"/>
          </a:xfrm>
        </p:spPr>
        <p:txBody>
          <a:bodyPr/>
          <a:lstStyle/>
          <a:p>
            <a:endParaRPr lang="ru-RU" dirty="0" smtClean="0">
              <a:cs typeface="Arial" charset="0"/>
            </a:endParaRPr>
          </a:p>
        </p:txBody>
      </p:sp>
      <p:pic>
        <p:nvPicPr>
          <p:cNvPr id="4101" name="Picture 5" descr="C:\Documents and Settings\Admin\Рабочий стол\квилинг\фотографии\DSCN3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6214" y="1309648"/>
            <a:ext cx="4871572" cy="4238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C:\Documents and Settings\Admin\Рабочий стол\квилинг\фотографии\DSCN29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2038822" y="854833"/>
            <a:ext cx="5066355" cy="5148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7" name="Picture 11" descr="C:\Documents and Settings\Admin\Рабочий стол\квилинг\фотографии\DSCN30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43064" y="891346"/>
            <a:ext cx="5257872" cy="5075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6" name="Picture 10" descr="C:\Documents and Settings\Admin\Рабочий стол\квилинг\фотографии\DSCN30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2026352" y="763551"/>
            <a:ext cx="5091296" cy="533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 descr="C:\Documents and Settings\Admin\Рабочий стол\квилинг\фотографии\DSCN300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2001621" y="763550"/>
            <a:ext cx="5140757" cy="533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C:\Documents and Settings\Admin\Рабочий стол\квилинг\фотографии\DSCN300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936524" y="854833"/>
            <a:ext cx="5270952" cy="5148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5" name="Picture 9" descr="C:\Documents and Settings\Admin\Рабочий стол\квилинг\фотографии\DSCN300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872209" y="854833"/>
            <a:ext cx="5399582" cy="5148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C:\Documents and Settings\Admin\Рабочий стол\квилинг\фотографии\DSCN300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5400000">
            <a:off x="1985959" y="727038"/>
            <a:ext cx="5172082" cy="5403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26952" y="620713"/>
            <a:ext cx="8653581" cy="900112"/>
          </a:xfrm>
        </p:spPr>
        <p:txBody>
          <a:bodyPr/>
          <a:lstStyle/>
          <a:p>
            <a:r>
              <a:rPr lang="ru-RU" sz="2400" dirty="0" smtClean="0">
                <a:latin typeface="Constantia" pitchFamily="18" charset="0"/>
              </a:rPr>
              <a:t/>
            </a:r>
            <a:br>
              <a:rPr lang="ru-RU" sz="2400" dirty="0" smtClean="0">
                <a:latin typeface="Constantia" pitchFamily="18" charset="0"/>
              </a:rPr>
            </a:br>
            <a:r>
              <a:rPr lang="ru-RU" sz="2400" dirty="0" smtClean="0">
                <a:latin typeface="Constantia" pitchFamily="18" charset="0"/>
              </a:rPr>
              <a:t/>
            </a:r>
            <a:br>
              <a:rPr lang="ru-RU" sz="2400" dirty="0" smtClean="0">
                <a:latin typeface="Constantia" pitchFamily="18" charset="0"/>
              </a:rPr>
            </a:br>
            <a:r>
              <a:rPr lang="ru-RU" sz="2400" dirty="0" smtClean="0">
                <a:latin typeface="Constantia" pitchFamily="18" charset="0"/>
              </a:rPr>
              <a:t/>
            </a:r>
            <a:br>
              <a:rPr lang="ru-RU" sz="2400" dirty="0" smtClean="0">
                <a:latin typeface="Constantia" pitchFamily="18" charset="0"/>
              </a:rPr>
            </a:br>
            <a:r>
              <a:rPr lang="ru-RU" sz="2400" dirty="0" smtClean="0">
                <a:latin typeface="Constantia" pitchFamily="18" charset="0"/>
              </a:rPr>
              <a:t>Занятия ребят в творческой мастерской </a:t>
            </a:r>
            <a:r>
              <a:rPr lang="ru-RU" sz="2400" dirty="0" smtClean="0">
                <a:latin typeface="Constantia" pitchFamily="18" charset="0"/>
              </a:rPr>
              <a:t/>
            </a:r>
            <a:br>
              <a:rPr lang="ru-RU" sz="2400" dirty="0" smtClean="0">
                <a:latin typeface="Constantia" pitchFamily="18" charset="0"/>
              </a:rPr>
            </a:br>
            <a:r>
              <a:rPr lang="ru-RU" sz="2400" dirty="0" smtClean="0">
                <a:latin typeface="Constantia" pitchFamily="18" charset="0"/>
              </a:rPr>
              <a:t>«</a:t>
            </a:r>
            <a:r>
              <a:rPr lang="ru-RU" sz="2400" dirty="0" smtClean="0">
                <a:latin typeface="Constantia" pitchFamily="18" charset="0"/>
              </a:rPr>
              <a:t>Чудеса из бумаги</a:t>
            </a:r>
            <a:r>
              <a:rPr lang="ru-RU" sz="2400" dirty="0" smtClean="0">
                <a:latin typeface="Constantia" pitchFamily="18" charset="0"/>
              </a:rPr>
              <a:t>» </a:t>
            </a:r>
            <a:r>
              <a:rPr lang="ru-RU" sz="2400" dirty="0" smtClean="0">
                <a:latin typeface="Constantia" pitchFamily="18" charset="0"/>
              </a:rPr>
              <a:t>помогают в решении следующих задач Федерального государственного образовательного стандарта дошкольного образования: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63466" y="1968481"/>
            <a:ext cx="8617067" cy="94933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Охрана и укрепление психического здоровья детей, в том числе их эмоционального благополучия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63466" y="2735253"/>
            <a:ext cx="8617067" cy="164308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ребенка как субъекта отношений с самим собой, другими детьми, взрослыми и миром</a:t>
            </a:r>
            <a:endParaRPr lang="ru-RU" sz="1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63466" y="4159260"/>
            <a:ext cx="8617067" cy="142400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Формирование общей культуры личности детей, в том числе развитие их социальных, нравственных, эстетических, интеллектуальных качеств, инициативности, самостоятельности и ответственности ребенка, формирование предпосылок учебной деятельности</a:t>
            </a:r>
            <a:endParaRPr lang="ru-RU" sz="1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63466" y="5364189"/>
            <a:ext cx="8617067" cy="109539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Формирование социокультурной среды, соответствующей возрастным, индивидуальным, психологическим и физиологическим особенностям детей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74146" y="2132788"/>
            <a:ext cx="3395708" cy="25924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9" name="Picture 3" descr="C:\Documents and Settings\Admin\Рабочий стол\квилинг\фотографии\DSCN2999.jpg"/>
          <p:cNvPicPr>
            <a:picLocks noChangeAspect="1" noChangeArrowheads="1"/>
          </p:cNvPicPr>
          <p:nvPr/>
        </p:nvPicPr>
        <p:blipFill>
          <a:blip r:embed="rId2" cstate="print"/>
          <a:srcRect t="20052" r="1184" b="18454"/>
          <a:stretch>
            <a:fillRect/>
          </a:stretch>
        </p:blipFill>
        <p:spPr bwMode="auto">
          <a:xfrm>
            <a:off x="3596673" y="3429000"/>
            <a:ext cx="1950653" cy="1178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63465" y="654012"/>
            <a:ext cx="2245549" cy="18173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1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E2E0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Формировать   умение следовать  устным инструкциям</a:t>
            </a:r>
            <a:endParaRPr lang="ru-RU" sz="1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E2E0F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4338" name="Picture 2" descr="C:\Documents and Settings\Admin\Рабочий стол\квилинг\фотографии\DSCN2992.jpg"/>
          <p:cNvPicPr>
            <a:picLocks noChangeAspect="1" noChangeArrowheads="1"/>
          </p:cNvPicPr>
          <p:nvPr/>
        </p:nvPicPr>
        <p:blipFill>
          <a:blip r:embed="rId3" cstate="print"/>
          <a:srcRect l="16158" t="885" r="9270" b="38819"/>
          <a:stretch>
            <a:fillRect/>
          </a:stretch>
        </p:blipFill>
        <p:spPr bwMode="auto">
          <a:xfrm>
            <a:off x="719572" y="763550"/>
            <a:ext cx="1380425" cy="83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752871" y="658956"/>
            <a:ext cx="2283625" cy="19419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endParaRPr lang="ru-RU" sz="1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DDEFF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1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FF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Знакомить</a:t>
            </a:r>
          </a:p>
          <a:p>
            <a:r>
              <a:rPr lang="ru-RU" sz="1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FF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детей с </a:t>
            </a:r>
          </a:p>
          <a:p>
            <a:r>
              <a:rPr lang="ru-RU" sz="1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FF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основными геометрическими понятиями</a:t>
            </a:r>
            <a:endParaRPr lang="ru-RU" sz="1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DDEFF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4340" name="Picture 4" descr="C:\Documents and Settings\Admin\Рабочий стол\квилинг\фотографии\DSCN2943.jpg"/>
          <p:cNvPicPr>
            <a:picLocks noChangeAspect="1" noChangeArrowheads="1"/>
          </p:cNvPicPr>
          <p:nvPr/>
        </p:nvPicPr>
        <p:blipFill>
          <a:blip r:embed="rId4" cstate="print"/>
          <a:srcRect l="30833" r="26041" b="12500"/>
          <a:stretch>
            <a:fillRect/>
          </a:stretch>
        </p:blipFill>
        <p:spPr bwMode="auto">
          <a:xfrm>
            <a:off x="8064387" y="727038"/>
            <a:ext cx="950293" cy="114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9512" y="2844792"/>
            <a:ext cx="2347760" cy="24204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r"/>
            <a:r>
              <a:rPr lang="ru-RU" sz="1400" b="1" dirty="0" smtClean="0">
                <a:ln w="12700">
                  <a:solidFill>
                    <a:srgbClr val="170603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                </a:t>
            </a:r>
          </a:p>
          <a:p>
            <a:pPr algn="r"/>
            <a:r>
              <a:rPr lang="ru-RU" sz="1400" b="1" dirty="0" smtClean="0">
                <a:ln w="12700">
                  <a:solidFill>
                    <a:srgbClr val="170603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   </a:t>
            </a:r>
          </a:p>
          <a:p>
            <a:pPr algn="r"/>
            <a:endParaRPr lang="ru-RU" sz="1400" b="1" dirty="0" smtClean="0">
              <a:ln w="12700">
                <a:solidFill>
                  <a:srgbClr val="170603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  <a:p>
            <a:pPr algn="r"/>
            <a:endParaRPr lang="ru-RU" sz="1400" b="1" dirty="0" smtClean="0">
              <a:ln w="12700">
                <a:solidFill>
                  <a:srgbClr val="170603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  <a:p>
            <a:pPr algn="r"/>
            <a:endParaRPr lang="ru-RU" sz="1400" b="1" dirty="0" smtClean="0">
              <a:ln w="12700">
                <a:solidFill>
                  <a:srgbClr val="170603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sz="1400" b="1" dirty="0" smtClean="0">
                <a:ln w="12700">
                  <a:solidFill>
                    <a:srgbClr val="170603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Развивать внимание, память, логическое и пространственное мышление</a:t>
            </a:r>
            <a:endParaRPr lang="ru-RU" sz="1400" dirty="0">
              <a:ln w="12700">
                <a:solidFill>
                  <a:srgbClr val="170603"/>
                </a:solidFill>
                <a:prstDash val="solid"/>
              </a:ln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4195" y="5035409"/>
            <a:ext cx="3852121" cy="149703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r"/>
            <a:r>
              <a:rPr lang="ru-RU" sz="1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 Формировать художественный </a:t>
            </a:r>
          </a:p>
          <a:p>
            <a:pPr algn="r"/>
            <a:r>
              <a:rPr lang="ru-RU" sz="1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вкус, творческие способности </a:t>
            </a:r>
          </a:p>
          <a:p>
            <a:pPr algn="r"/>
            <a:r>
              <a:rPr lang="ru-RU" sz="1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и фантазию </a:t>
            </a:r>
          </a:p>
          <a:p>
            <a:pPr algn="r"/>
            <a:r>
              <a:rPr lang="ru-RU" sz="1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детей</a:t>
            </a:r>
            <a:endParaRPr lang="ru-RU" sz="1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43702" y="2881305"/>
            <a:ext cx="2492794" cy="23838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Развивать </a:t>
            </a:r>
          </a:p>
          <a:p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мелкую </a:t>
            </a:r>
          </a:p>
          <a:p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моторику </a:t>
            </a:r>
          </a:p>
          <a:p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рук  и </a:t>
            </a:r>
          </a:p>
          <a:p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глазомер кружковцев</a:t>
            </a:r>
            <a:endParaRPr lang="ru-RU" sz="1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7" name="Picture 3" descr="C:\Documents and Settings\Admin\Рабочий стол\квилинг\фотографии\DSCN2948.jpg"/>
          <p:cNvPicPr>
            <a:picLocks noChangeAspect="1" noChangeArrowheads="1"/>
          </p:cNvPicPr>
          <p:nvPr/>
        </p:nvPicPr>
        <p:blipFill>
          <a:blip r:embed="rId5" cstate="print"/>
          <a:srcRect t="42413" r="50000"/>
          <a:stretch>
            <a:fillRect/>
          </a:stretch>
        </p:blipFill>
        <p:spPr bwMode="auto">
          <a:xfrm>
            <a:off x="719571" y="2987438"/>
            <a:ext cx="1340763" cy="1158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Admin\Рабочий стол\квилинг\фотографии\DSCN2995.jpg"/>
          <p:cNvPicPr>
            <a:picLocks noChangeAspect="1" noChangeArrowheads="1"/>
          </p:cNvPicPr>
          <p:nvPr/>
        </p:nvPicPr>
        <p:blipFill>
          <a:blip r:embed="rId6" cstate="print"/>
          <a:srcRect l="26640" t="5277" r="26341" b="5676"/>
          <a:stretch>
            <a:fillRect/>
          </a:stretch>
        </p:blipFill>
        <p:spPr bwMode="auto">
          <a:xfrm>
            <a:off x="7784003" y="2987438"/>
            <a:ext cx="993112" cy="141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Admin\Рабочий стол\квилинг\фотографии\DSCN29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661153" y="5364026"/>
            <a:ext cx="1119732" cy="83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Стрелка вправо 18"/>
          <p:cNvSpPr/>
          <p:nvPr/>
        </p:nvSpPr>
        <p:spPr>
          <a:xfrm rot="5400000">
            <a:off x="4295662" y="4558412"/>
            <a:ext cx="552675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3074946">
            <a:off x="2471793" y="1868064"/>
            <a:ext cx="552675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9336916">
            <a:off x="6159531" y="1831308"/>
            <a:ext cx="552675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2527272" y="3648078"/>
            <a:ext cx="552675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998498" y="3645587"/>
            <a:ext cx="552675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82863" y="-1"/>
            <a:ext cx="354176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Цель работы кружка: всестороннее интеллектуальное и эстетическое развитие детей в процессе овладения элементарными приёмами техники </a:t>
            </a:r>
            <a:r>
              <a:rPr kumimoji="0" lang="ru-RU" sz="1400" b="0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квилинга</a:t>
            </a:r>
            <a:r>
              <a:rPr kumimoji="0" lang="ru-RU" sz="14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как художественного способа конструирования из бумаги.</a:t>
            </a:r>
            <a:endParaRPr kumimoji="0" lang="ru-RU" sz="18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54246" y="580987"/>
            <a:ext cx="427202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2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Цель </a:t>
            </a:r>
          </a:p>
          <a:p>
            <a:pPr algn="ctr"/>
            <a:r>
              <a:rPr lang="ru-RU" sz="2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и задачи работы </a:t>
            </a:r>
          </a:p>
          <a:p>
            <a:pPr algn="ctr"/>
            <a:r>
              <a:rPr lang="ru-RU" sz="2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творческой мастерской </a:t>
            </a:r>
          </a:p>
          <a:p>
            <a:pPr algn="ctr"/>
            <a:r>
              <a:rPr lang="ru-RU" sz="2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«Чудеса из бумаги»</a:t>
            </a:r>
            <a:endParaRPr lang="ru-RU" sz="20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45" y="872716"/>
            <a:ext cx="8280000" cy="900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Matreshka"/>
              </a:rPr>
              <a:t>Цель работы:</a:t>
            </a:r>
            <a:br>
              <a:rPr lang="ru-RU" sz="2000" dirty="0">
                <a:latin typeface="Matreshka"/>
              </a:rPr>
            </a:br>
            <a:r>
              <a:rPr lang="ru-RU" sz="2000" dirty="0">
                <a:latin typeface="Matreshka"/>
              </a:rPr>
              <a:t>Развитие художественных творческих способностей у детей старшего дошкольного возраста в процессе работы с бумагой в нетрадиционной технике «</a:t>
            </a:r>
            <a:r>
              <a:rPr lang="ru-RU" sz="2000" dirty="0" err="1">
                <a:latin typeface="Matreshka"/>
              </a:rPr>
              <a:t>квиллинг</a:t>
            </a:r>
            <a:r>
              <a:rPr lang="ru-RU" sz="2000" dirty="0" smtClean="0">
                <a:latin typeface="Matreshka"/>
              </a:rPr>
              <a:t>».</a:t>
            </a:r>
            <a:endParaRPr lang="ru-RU" sz="2000" dirty="0">
              <a:latin typeface="Matreshk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6076" y="1664804"/>
            <a:ext cx="8554416" cy="4320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 </a:t>
            </a:r>
            <a:r>
              <a:rPr lang="ru-RU" sz="2000" b="1" dirty="0" smtClean="0">
                <a:latin typeface="Matreshka"/>
              </a:rPr>
              <a:t>Задачи</a:t>
            </a:r>
            <a:r>
              <a:rPr lang="ru-RU" sz="2000" b="1" dirty="0">
                <a:latin typeface="Matreshka"/>
              </a:rPr>
              <a:t>: </a:t>
            </a:r>
            <a:endParaRPr lang="ru-RU" sz="2000" dirty="0">
              <a:latin typeface="Matreshk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Matreshka"/>
              </a:rPr>
              <a:t>- Формировать </a:t>
            </a:r>
            <a:r>
              <a:rPr lang="ru-RU" sz="2000" dirty="0">
                <a:latin typeface="Matreshka"/>
              </a:rPr>
              <a:t>интерес к богатой традиции искусства </a:t>
            </a:r>
            <a:r>
              <a:rPr lang="ru-RU" sz="2000" dirty="0" err="1">
                <a:latin typeface="Matreshka"/>
              </a:rPr>
              <a:t>квиллинга</a:t>
            </a:r>
            <a:r>
              <a:rPr lang="ru-RU" sz="2000" dirty="0">
                <a:latin typeface="Matreshka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Matreshka"/>
              </a:rPr>
              <a:t>- Учить </a:t>
            </a:r>
            <a:r>
              <a:rPr lang="ru-RU" sz="2000" dirty="0">
                <a:latin typeface="Matreshka"/>
              </a:rPr>
              <a:t>детей различным способам </a:t>
            </a:r>
            <a:r>
              <a:rPr lang="ru-RU" sz="2000" dirty="0" err="1">
                <a:latin typeface="Matreshka"/>
              </a:rPr>
              <a:t>бумагокручения</a:t>
            </a:r>
            <a:r>
              <a:rPr lang="ru-RU" sz="2000" dirty="0">
                <a:latin typeface="Matreshka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Matreshka"/>
              </a:rPr>
              <a:t>- Проследить </a:t>
            </a:r>
            <a:r>
              <a:rPr lang="ru-RU" sz="2000" dirty="0">
                <a:latin typeface="Matreshka"/>
              </a:rPr>
              <a:t>положительное влияние использования техники </a:t>
            </a:r>
            <a:r>
              <a:rPr lang="ru-RU" sz="2000" dirty="0" err="1">
                <a:latin typeface="Matreshka"/>
              </a:rPr>
              <a:t>квиллинга</a:t>
            </a:r>
            <a:r>
              <a:rPr lang="ru-RU" sz="2000" dirty="0">
                <a:latin typeface="Matreshka"/>
              </a:rPr>
              <a:t> на развитие мелкой моторики, координацию движений рук.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Matreshka"/>
              </a:rPr>
              <a:t>- Научить </a:t>
            </a:r>
            <a:r>
              <a:rPr lang="ru-RU" sz="2000" dirty="0">
                <a:latin typeface="Matreshka"/>
              </a:rPr>
              <a:t>изготавливать основные формы, составлять из них различные композиции.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Matreshka"/>
              </a:rPr>
              <a:t>- Воспитывать </a:t>
            </a:r>
            <a:r>
              <a:rPr lang="ru-RU" sz="2000" dirty="0">
                <a:latin typeface="Matreshka"/>
              </a:rPr>
              <a:t>аккуратность, усидчивость при выполнении работы, эстетический вкус.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Matreshka"/>
            </a:endParaRPr>
          </a:p>
        </p:txBody>
      </p:sp>
    </p:spTree>
    <p:extLst>
      <p:ext uri="{BB962C8B-B14F-4D97-AF65-F5344CB8AC3E}">
        <p14:creationId xmlns:p14="http://schemas.microsoft.com/office/powerpoint/2010/main" val="87391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1260214"/>
          </a:xfrm>
        </p:spPr>
        <p:txBody>
          <a:bodyPr/>
          <a:lstStyle/>
          <a:p>
            <a:r>
              <a:rPr lang="ru-RU" dirty="0">
                <a:latin typeface="Matreshka"/>
              </a:rPr>
              <a:t>Материалы</a:t>
            </a:r>
            <a:r>
              <a:rPr lang="ru-RU" dirty="0" smtClean="0">
                <a:latin typeface="Matreshka"/>
              </a:rPr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atreshka"/>
              </a:rPr>
              <a:t>- </a:t>
            </a:r>
            <a:r>
              <a:rPr lang="ru-RU" dirty="0">
                <a:latin typeface="Matreshka"/>
              </a:rPr>
              <a:t>двусторонняя  цветная бумага;</a:t>
            </a:r>
          </a:p>
          <a:p>
            <a:pPr algn="ctr"/>
            <a:r>
              <a:rPr lang="ru-RU" dirty="0">
                <a:latin typeface="Matreshka"/>
              </a:rPr>
              <a:t> - материал для </a:t>
            </a:r>
            <a:r>
              <a:rPr lang="ru-RU" dirty="0" smtClean="0">
                <a:latin typeface="Matreshka"/>
              </a:rPr>
              <a:t>основы – фон с изображением лужайки, </a:t>
            </a:r>
            <a:r>
              <a:rPr lang="ru-RU" dirty="0">
                <a:latin typeface="Matreshka"/>
              </a:rPr>
              <a:t>распечатанный на фотобумаге;</a:t>
            </a:r>
          </a:p>
          <a:p>
            <a:pPr algn="ctr"/>
            <a:r>
              <a:rPr lang="ru-RU" dirty="0">
                <a:latin typeface="Matreshka"/>
              </a:rPr>
              <a:t> - клей ПВА;</a:t>
            </a:r>
          </a:p>
          <a:p>
            <a:pPr algn="ctr"/>
            <a:r>
              <a:rPr lang="ru-RU" dirty="0">
                <a:latin typeface="Matreshka"/>
              </a:rPr>
              <a:t>- шило;</a:t>
            </a:r>
          </a:p>
          <a:p>
            <a:pPr algn="ctr"/>
            <a:r>
              <a:rPr lang="ru-RU" dirty="0">
                <a:latin typeface="Matreshka"/>
              </a:rPr>
              <a:t>- ножницы</a:t>
            </a:r>
            <a:r>
              <a:rPr lang="ru-RU" dirty="0"/>
              <a:t>. </a:t>
            </a:r>
          </a:p>
          <a:p>
            <a:r>
              <a:rPr lang="ru-RU" dirty="0"/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26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1260140"/>
          </a:xfrm>
        </p:spPr>
        <p:txBody>
          <a:bodyPr/>
          <a:lstStyle/>
          <a:p>
            <a:r>
              <a:rPr lang="ru-RU" sz="2000" dirty="0">
                <a:latin typeface="Matreshka"/>
              </a:rPr>
              <a:t>Для этого листы цветной двусторонней бумаги (формат А4) нарезаются на полоски длинной в 5 мм. Для изготовления элемента (формы) полоску плотно наматывают на шило. </a:t>
            </a:r>
            <a:br>
              <a:rPr lang="ru-RU" sz="2000" dirty="0">
                <a:latin typeface="Matreshka"/>
              </a:rPr>
            </a:br>
            <a:endParaRPr lang="ru-RU" sz="2000" dirty="0">
              <a:latin typeface="Matreshka"/>
            </a:endParaRPr>
          </a:p>
        </p:txBody>
      </p:sp>
      <p:pic>
        <p:nvPicPr>
          <p:cNvPr id="7" name="Объект 6" descr="E:\квилинг\фотографии\DSCN294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" y="1880828"/>
            <a:ext cx="3414780" cy="322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E:\квилинг\фотографии\DSCN294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05" y="1880828"/>
            <a:ext cx="3475992" cy="3244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81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23402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Matreshka"/>
              </a:rPr>
              <a:t>Аккуратно снимаем рулончик с шила и между пальцами раскручиваем на нужный </a:t>
            </a:r>
            <a:r>
              <a:rPr lang="ru-RU" sz="1800" dirty="0" smtClean="0">
                <a:latin typeface="Matreshka"/>
              </a:rPr>
              <a:t>диаметр. </a:t>
            </a:r>
            <a:r>
              <a:rPr lang="ru-RU" sz="1800" dirty="0">
                <a:latin typeface="Matreshka"/>
              </a:rPr>
              <a:t>Подклеиваем внешний конец полоски и даем клею подсохнуть. Так получился элемент - спираль, этот элемент может быть плотно закрученным или свободным. </a:t>
            </a:r>
            <a:br>
              <a:rPr lang="ru-RU" sz="1800" dirty="0">
                <a:latin typeface="Matreshka"/>
              </a:rPr>
            </a:br>
            <a:endParaRPr lang="ru-RU" sz="1800" dirty="0">
              <a:latin typeface="Matreshka"/>
            </a:endParaRPr>
          </a:p>
        </p:txBody>
      </p:sp>
      <p:pic>
        <p:nvPicPr>
          <p:cNvPr id="5" name="Объект 4" descr="E:\квилинг\фотографии\DSCN292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9787" y="2701123"/>
            <a:ext cx="3327961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E:\квилинг\фотографии\DSCN299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959064"/>
            <a:ext cx="3162763" cy="2619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22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08" y="620688"/>
            <a:ext cx="4788532" cy="4320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Matreshka"/>
              </a:rPr>
              <a:t>Заготовкам можно придавать самые различные формы, выполняя сжатия и вмятины. </a:t>
            </a:r>
            <a:r>
              <a:rPr lang="ru-RU" sz="2000" dirty="0" smtClean="0">
                <a:latin typeface="Matreshka"/>
              </a:rPr>
              <a:t>Капля - </a:t>
            </a:r>
            <a:r>
              <a:rPr lang="ru-RU" sz="2000" dirty="0">
                <a:latin typeface="Matreshka"/>
              </a:rPr>
              <a:t>для ее создания нужно слегка сжать стороны спирали и удержать на несколько </a:t>
            </a:r>
            <a:r>
              <a:rPr lang="ru-RU" sz="2000" dirty="0" smtClean="0">
                <a:latin typeface="Matreshka"/>
              </a:rPr>
              <a:t>секунд. Завиток</a:t>
            </a:r>
            <a:r>
              <a:rPr lang="ru-RU" sz="2000" dirty="0">
                <a:latin typeface="Matreshka"/>
              </a:rPr>
              <a:t>, где основа элемента - спираль, но оставшийся кончик завитка просто не приклеивается. Полученные заготовки раскладываем на </a:t>
            </a:r>
            <a:r>
              <a:rPr lang="ru-RU" sz="2000" dirty="0" smtClean="0">
                <a:latin typeface="Matreshka"/>
              </a:rPr>
              <a:t>основе. </a:t>
            </a:r>
            <a:r>
              <a:rPr lang="ru-RU" sz="2000" dirty="0">
                <a:latin typeface="Matreshka"/>
              </a:rPr>
              <a:t>Аккуратно </a:t>
            </a:r>
            <a:r>
              <a:rPr lang="ru-RU" sz="2000" dirty="0" smtClean="0">
                <a:latin typeface="Matreshka"/>
              </a:rPr>
              <a:t>приклеиваем.</a:t>
            </a:r>
            <a:endParaRPr lang="ru-RU" sz="2000" dirty="0">
              <a:latin typeface="Matreshka"/>
            </a:endParaRPr>
          </a:p>
        </p:txBody>
      </p:sp>
      <p:pic>
        <p:nvPicPr>
          <p:cNvPr id="5" name="Объект 4" descr="E:\квилинг\фотографии\DSCN3004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5837" r="9671" b="16330"/>
          <a:stretch/>
        </p:blipFill>
        <p:spPr bwMode="auto">
          <a:xfrm rot="5400000">
            <a:off x="4572461" y="1520329"/>
            <a:ext cx="5220578" cy="36373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6747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398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 Unicode MS</vt:lpstr>
      <vt:lpstr>Arial</vt:lpstr>
      <vt:lpstr>Arial Black</vt:lpstr>
      <vt:lpstr>Calibri</vt:lpstr>
      <vt:lpstr>Constantia</vt:lpstr>
      <vt:lpstr>Matreshka</vt:lpstr>
      <vt:lpstr>Times New Roman</vt:lpstr>
      <vt:lpstr>Wingdings</vt:lpstr>
      <vt:lpstr>Тема Office</vt:lpstr>
      <vt:lpstr>МАСТЕР-КЛАСС ПО ИЗГОТОВЛЕНИЮ КАРТИНЫ В ТЕХНИКЕ КВИЛЛИНГ  «ВОЛШЕБНОЕ ДЕРЕВО».</vt:lpstr>
      <vt:lpstr>Презентация PowerPoint</vt:lpstr>
      <vt:lpstr>   Занятия ребят в творческой мастерской  «Чудеса из бумаги» помогают в решении следующих задач Федерального государственного образовательного стандарта дошкольного образования: </vt:lpstr>
      <vt:lpstr>Презентация PowerPoint</vt:lpstr>
      <vt:lpstr>Цель работы: Развитие художественных творческих способностей у детей старшего дошкольного возраста в процессе работы с бумагой в нетрадиционной технике «квиллинг».</vt:lpstr>
      <vt:lpstr>Материалы:</vt:lpstr>
      <vt:lpstr>Для этого листы цветной двусторонней бумаги (формат А4) нарезаются на полоски длинной в 5 мм. Для изготовления элемента (формы) полоску плотно наматывают на шило.  </vt:lpstr>
      <vt:lpstr>Аккуратно снимаем рулончик с шила и между пальцами раскручиваем на нужный диаметр. Подклеиваем внешний конец полоски и даем клею подсохнуть. Так получился элемент - спираль, этот элемент может быть плотно закрученным или свободным.  </vt:lpstr>
      <vt:lpstr>Презентация PowerPoint</vt:lpstr>
      <vt:lpstr>Презентация PowerPoint</vt:lpstr>
      <vt:lpstr>Презентация PowerPoint</vt:lpstr>
      <vt:lpstr>Презентация PowerPoint</vt:lpstr>
      <vt:lpstr>  Ресурсы: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Детский сад</cp:lastModifiedBy>
  <cp:revision>51</cp:revision>
  <dcterms:created xsi:type="dcterms:W3CDTF">2011-07-06T07:21:00Z</dcterms:created>
  <dcterms:modified xsi:type="dcterms:W3CDTF">2021-10-01T03:42:28Z</dcterms:modified>
</cp:coreProperties>
</file>