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2" autoAdjust="0"/>
  </p:normalViewPr>
  <p:slideViewPr>
    <p:cSldViewPr>
      <p:cViewPr varScale="1">
        <p:scale>
          <a:sx n="86" d="100"/>
          <a:sy n="86" d="100"/>
        </p:scale>
        <p:origin x="-9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E58C7B-F60B-4FEB-AF77-BF183519139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F33B0F-BC3D-4249-B52B-FE778FF712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762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психомоторных навыков у детей старшего дошкольного возраста с ТНР с использованием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нейропедагогических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приёмов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Человек </a:t>
            </a:r>
            <a:r>
              <a:rPr lang="ru-RU" sz="2000" dirty="0"/>
              <a:t>легче замечает неравенство, чем равенство (Узнадзе Д. Н.)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9662" y="3322892"/>
            <a:ext cx="4136504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огопед\Desktop\z57L8T-iA3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18202" r="12423" b="16060"/>
          <a:stretch/>
        </p:blipFill>
        <p:spPr bwMode="auto">
          <a:xfrm>
            <a:off x="2123728" y="2900696"/>
            <a:ext cx="5120591" cy="34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Скоординированная работа </a:t>
            </a: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левого </a:t>
            </a:r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правого полушария - является основой для интеллектуального развития ребенка, что обеспечивает </a:t>
            </a: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обучение  в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дальнейшем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6" name="Picture 2" descr="C:\Users\Логопед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9571"/>
            <a:ext cx="7632847" cy="53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3"/>
            <a:ext cx="7772400" cy="1368151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это особый механизм объединения левого и правого полушария головного мозга в единую, целостно работающую систему, формируется под влиянием как генетических, так и средовых факторов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772400" cy="833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Межполушарное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Логопед\Desktop\img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6483" r="44527" b="7727"/>
          <a:stretch/>
        </p:blipFill>
        <p:spPr bwMode="auto">
          <a:xfrm>
            <a:off x="603890" y="2637103"/>
            <a:ext cx="1879877" cy="31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огопед\Desktop\img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4" t="6483" r="9441" b="7727"/>
          <a:stretch/>
        </p:blipFill>
        <p:spPr bwMode="auto">
          <a:xfrm>
            <a:off x="6588224" y="2637103"/>
            <a:ext cx="1838854" cy="31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8101E-6 L 0.2283 0.00394 " pathEditMode="relative" rAng="0" ptsTypes="AA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0.01041 L -0.21858 0.00439 " pathEditMode="relative" rAng="0" ptsTypes="AA">
                                      <p:cBhvr>
                                        <p:cTn id="2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Исчезают </a:t>
            </a:r>
            <a:r>
              <a:rPr lang="ru-RU" dirty="0" err="1" smtClean="0">
                <a:solidFill>
                  <a:srgbClr val="FF0000"/>
                </a:solidFill>
              </a:rPr>
              <a:t>правополушарники</a:t>
            </a:r>
            <a:r>
              <a:rPr lang="ru-RU" dirty="0" smtClean="0">
                <a:solidFill>
                  <a:srgbClr val="FF0000"/>
                </a:solidFill>
              </a:rPr>
              <a:t> –генераторы идей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10744" cy="63976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Левое полушарие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Логопед\Desktop\scale_12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 t="16259" r="11342" b="10841"/>
          <a:stretch/>
        </p:blipFill>
        <p:spPr bwMode="auto">
          <a:xfrm>
            <a:off x="4644008" y="2204864"/>
            <a:ext cx="3528392" cy="34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22192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Правое полушарие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Логопед\Desktop\scale_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17152" r="50000" b="10710"/>
          <a:stretch/>
        </p:blipFill>
        <p:spPr bwMode="auto">
          <a:xfrm>
            <a:off x="683568" y="2276872"/>
            <a:ext cx="3547986" cy="33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огопед\Desktop\gipoplaziya-mozolistogo-tela-golovnogo-mozga-u-rebenka-lechenie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9" t="5820" r="4972" b="5589"/>
          <a:stretch/>
        </p:blipFill>
        <p:spPr bwMode="auto">
          <a:xfrm>
            <a:off x="1616714" y="1052736"/>
            <a:ext cx="5367980" cy="38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908" y="5062925"/>
            <a:ext cx="763284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необходимо для координации работы мозга и передачи информации из одного полушария в другое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67" b="77364"/>
          <a:stretch/>
        </p:blipFill>
        <p:spPr bwMode="auto">
          <a:xfrm>
            <a:off x="650552" y="2619322"/>
            <a:ext cx="1347981" cy="17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головного мозга во внутриутробный период от 25 дней до 9 месяцев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07" r="61023" b="8022"/>
          <a:stretch/>
        </p:blipFill>
        <p:spPr bwMode="auto">
          <a:xfrm>
            <a:off x="4866605" y="4740093"/>
            <a:ext cx="1484334" cy="1569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63120" b="77364"/>
          <a:stretch/>
        </p:blipFill>
        <p:spPr bwMode="auto">
          <a:xfrm>
            <a:off x="2123728" y="2624979"/>
            <a:ext cx="1296144" cy="17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4" r="43291" b="77364"/>
          <a:stretch/>
        </p:blipFill>
        <p:spPr bwMode="auto">
          <a:xfrm>
            <a:off x="3765604" y="2641379"/>
            <a:ext cx="1421178" cy="17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91" b="77364"/>
          <a:stretch/>
        </p:blipFill>
        <p:spPr bwMode="auto">
          <a:xfrm>
            <a:off x="6734536" y="2791077"/>
            <a:ext cx="1590608" cy="15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85" r="24097" b="77364"/>
          <a:stretch/>
        </p:blipFill>
        <p:spPr bwMode="auto">
          <a:xfrm>
            <a:off x="5157385" y="2641379"/>
            <a:ext cx="1493620" cy="18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79" r="74746" b="49946"/>
          <a:stretch/>
        </p:blipFill>
        <p:spPr bwMode="auto">
          <a:xfrm>
            <a:off x="596206" y="4571760"/>
            <a:ext cx="989485" cy="12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98" t="21679" r="41094" b="49946"/>
          <a:stretch/>
        </p:blipFill>
        <p:spPr bwMode="auto">
          <a:xfrm>
            <a:off x="1750663" y="4508146"/>
            <a:ext cx="1425851" cy="134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00" t="21680" b="50721"/>
          <a:stretch/>
        </p:blipFill>
        <p:spPr bwMode="auto">
          <a:xfrm>
            <a:off x="3203795" y="4719241"/>
            <a:ext cx="1668408" cy="119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50000" r="5152" b="4379"/>
          <a:stretch/>
        </p:blipFill>
        <p:spPr bwMode="auto">
          <a:xfrm>
            <a:off x="6402974" y="4540546"/>
            <a:ext cx="2316262" cy="20651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926" y="4293096"/>
            <a:ext cx="5770769" cy="1121255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Период от рождения до 2-3 лет</a:t>
            </a:r>
            <a:endParaRPr lang="ru-RU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776864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важен для формирования взаимодействий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ног</a:t>
            </a:r>
          </a:p>
        </p:txBody>
      </p:sp>
      <p:pic>
        <p:nvPicPr>
          <p:cNvPr id="7174" name="Picture 6" descr="C:\Users\Логопед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7591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Логопед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300823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Логопед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07" y="759140"/>
            <a:ext cx="247762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Логопед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00823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Логопед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07" y="3061221"/>
            <a:ext cx="2326717" cy="16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огопед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775808"/>
            <a:ext cx="252049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7 0.00161 L -3.05556E-6 4.816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3.0465E-6 L -3.33333E-6 -3.046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31 0.00786 L -3.88889E-6 2.86838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-3.0465E-6 L -4.44444E-6 -3.046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688 L -2.5E-6 -4.9872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7018 L 0 1.8621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межполушарных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плохую </a:t>
            </a:r>
            <a:r>
              <a:rPr lang="ru-RU" dirty="0"/>
              <a:t>координацию;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слабое </a:t>
            </a:r>
            <a:r>
              <a:rPr lang="ru-RU" dirty="0"/>
              <a:t>переключение с одного движения на другое;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несоблюдение </a:t>
            </a:r>
            <a:r>
              <a:rPr lang="ru-RU" dirty="0"/>
              <a:t>последовательности движений, длительные паузы между ними;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общую </a:t>
            </a:r>
            <a:r>
              <a:rPr lang="ru-RU" dirty="0"/>
              <a:t>моторную неловкость;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плохое развитие мелкой моторики пальчиков и кистей рук;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невозможность повторить движения за взрослым;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позднее развитие моторики, отставание в физическом развитии (поздно сел, пополз, встал); у некоторых детей так и не формируется умение правильно ползать;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затянутое формирование или его полное отсутствие доминантной (ведущей) руки;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слабую или неправильную артикуляцию, речевые задержки;</a:t>
            </a:r>
          </a:p>
          <a:p>
            <a:pPr lvl="0"/>
            <a:r>
              <a:rPr lang="ru-RU" dirty="0"/>
              <a:t>отклонения в психическом развитии (память, мышление, внимание, воображение);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инфантильность в поведении;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слабую познавательную мотивацию (ребенку не интересно узнавать новое, он не стремится к этому);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агрессивность, плаксивость, негативизм</a:t>
            </a:r>
          </a:p>
        </p:txBody>
      </p:sp>
    </p:spTree>
    <p:extLst>
      <p:ext uri="{BB962C8B-B14F-4D97-AF65-F5344CB8AC3E}">
        <p14:creationId xmlns:p14="http://schemas.microsoft.com/office/powerpoint/2010/main" val="5235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полушарий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заканчивается к 7-8 годам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112" y="1772816"/>
            <a:ext cx="2768022" cy="639762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 девочек раньше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302" y="1772816"/>
            <a:ext cx="3024336" cy="639762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 мальчиков позже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 descr="C:\Users\%D0%9B%D0%BE%D0%B3%D0%BE%D0%BF%D0%B5%D0%B4\Desktop\10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%D0%9B%D0%BE%D0%B3%D0%BE%D0%BF%D0%B5%D0%B4\Desktop\1024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9B%D0%BE%D0%B3%D0%BE%D0%BF%D0%B5%D0%B4\Desktop\1024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Логопед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33" b="84000" l="52000" r="94667">
                        <a14:foregroundMark x1="60889" y1="73333" x2="60889" y2="73333"/>
                        <a14:foregroundMark x1="60889" y1="67111" x2="60889" y2="67111"/>
                        <a14:foregroundMark x1="55111" y1="72444" x2="55111" y2="72444"/>
                        <a14:foregroundMark x1="56000" y1="73778" x2="56000" y2="73778"/>
                        <a14:foregroundMark x1="52000" y1="72889" x2="52000" y2="72889"/>
                        <a14:foregroundMark x1="88889" y1="73778" x2="88889" y2="73778"/>
                        <a14:foregroundMark x1="82222" y1="31111" x2="82222" y2="31111"/>
                        <a14:foregroundMark x1="72889" y1="29333" x2="72889" y2="29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640" b="9617"/>
          <a:stretch/>
        </p:blipFill>
        <p:spPr bwMode="auto">
          <a:xfrm>
            <a:off x="5796136" y="2631989"/>
            <a:ext cx="2404712" cy="30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Логопед\Desktop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89" b="84889" l="4000" r="46222">
                        <a14:foregroundMark x1="37333" y1="76444" x2="37333" y2="76444"/>
                        <a14:foregroundMark x1="38222" y1="72444" x2="38222" y2="72444"/>
                        <a14:foregroundMark x1="11111" y1="76000" x2="11111" y2="76000"/>
                        <a14:foregroundMark x1="10222" y1="78222" x2="10222" y2="78222"/>
                        <a14:foregroundMark x1="28000" y1="29333" x2="28000" y2="29333"/>
                        <a14:foregroundMark x1="46222" y1="72000" x2="46222" y2="72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23" r="51958" b="8149"/>
          <a:stretch/>
        </p:blipFill>
        <p:spPr bwMode="auto">
          <a:xfrm>
            <a:off x="765175" y="2576831"/>
            <a:ext cx="2283211" cy="31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и приёмы, виды упражнений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кинезиологической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гимнастики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астяжки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детская йога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ыхательные упражнения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лазодвигательные упражнения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мелкой и общей моторики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релаксацию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ассаж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самомассаж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терапия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одновременно двумя руками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зеркальное)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развитие чувства ритма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развитие голоса и фонематического слуха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7217 L 0 4.11288E-6 " pathEditMode="relative" rAng="0" ptsTypes="AA">
                                      <p:cBhvr>
                                        <p:cTn id="6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329</TotalTime>
  <Words>273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Развитие психомоторных навыков у детей старшего дошкольного возраста с ТНР с использованием нейропедагогических приёмов  Человек легче замечает неравенство, чем равенство (Узнадзе Д. Н.)</vt:lpstr>
      <vt:lpstr>это особый механизм объединения левого и правого полушария головного мозга в единую, целостно работающую систему, формируется под влиянием как генетических, так и средовых факторов </vt:lpstr>
      <vt:lpstr>Исчезают правополушарники –генераторы идей </vt:lpstr>
      <vt:lpstr>Презентация PowerPoint</vt:lpstr>
      <vt:lpstr>Развитие головного мозга во внутриутробный период от 25 дней до 9 месяцев</vt:lpstr>
      <vt:lpstr>       Период от рождения до 2-3 лет</vt:lpstr>
      <vt:lpstr>Признаки несформированности  межполушарных связей </vt:lpstr>
      <vt:lpstr>Развитие полушарий заканчивается к 7-8 годам</vt:lpstr>
      <vt:lpstr>Методы и приёмы, виды упражнений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психомоторных навыков у детей старшего дошкольного возраста с ТНР с использованием нейропедагогических приёмов</dc:title>
  <dc:creator>Логопед</dc:creator>
  <cp:lastModifiedBy>Логопед</cp:lastModifiedBy>
  <cp:revision>33</cp:revision>
  <dcterms:created xsi:type="dcterms:W3CDTF">2021-11-29T07:18:45Z</dcterms:created>
  <dcterms:modified xsi:type="dcterms:W3CDTF">2021-12-06T10:32:56Z</dcterms:modified>
</cp:coreProperties>
</file>