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sldIdLst>
    <p:sldId id="265" r:id="rId2"/>
    <p:sldId id="258" r:id="rId3"/>
    <p:sldId id="259" r:id="rId4"/>
    <p:sldId id="260"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C3045F7-0E0F-409D-907D-51507C10EC2D}" type="datetimeFigureOut">
              <a:rPr lang="ru-RU" smtClean="0"/>
              <a:t>29.01.2022</a:t>
            </a:fld>
            <a:endParaRPr lang="ru-R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4D683F3-21CD-4643-A336-8205351BA48F}"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3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045F7-0E0F-409D-907D-51507C10EC2D}" type="datetimeFigureOut">
              <a:rPr lang="ru-RU" smtClean="0"/>
              <a:t>29.01.2022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96714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045F7-0E0F-409D-907D-51507C10EC2D}" type="datetimeFigureOut">
              <a:rPr lang="ru-RU" smtClean="0"/>
              <a:t>29.01.2022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158277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3045F7-0E0F-409D-907D-51507C10EC2D}" type="datetimeFigureOut">
              <a:rPr lang="ru-RU" smtClean="0"/>
              <a:t>29.01.2022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22701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3045F7-0E0F-409D-907D-51507C10EC2D}" type="datetimeFigureOut">
              <a:rPr lang="ru-RU" smtClean="0"/>
              <a:t>29.01.2022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D683F3-21CD-4643-A336-8205351BA48F}"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4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C3045F7-0E0F-409D-907D-51507C10EC2D}" type="datetimeFigureOut">
              <a:rPr lang="ru-RU" smtClean="0"/>
              <a:t>29.01.2022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123300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3045F7-0E0F-409D-907D-51507C10EC2D}" type="datetimeFigureOut">
              <a:rPr lang="ru-RU" smtClean="0"/>
              <a:t>29.01.2022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35676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C3045F7-0E0F-409D-907D-51507C10EC2D}" type="datetimeFigureOut">
              <a:rPr lang="ru-RU" smtClean="0"/>
              <a:t>29.01.2022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186661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045F7-0E0F-409D-907D-51507C10EC2D}" type="datetimeFigureOut">
              <a:rPr lang="ru-RU" smtClean="0"/>
              <a:t>29.01.2022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232844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045F7-0E0F-409D-907D-51507C10EC2D}" type="datetimeFigureOut">
              <a:rPr lang="ru-RU" smtClean="0"/>
              <a:t>29.01.2022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345277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3045F7-0E0F-409D-907D-51507C10EC2D}" type="datetimeFigureOut">
              <a:rPr lang="ru-RU" smtClean="0"/>
              <a:t>29.01.2022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D683F3-21CD-4643-A336-8205351BA48F}" type="slidenum">
              <a:rPr lang="ru-RU" smtClean="0"/>
              <a:t>‹#›</a:t>
            </a:fld>
            <a:endParaRPr lang="ru-RU"/>
          </a:p>
        </p:txBody>
      </p:sp>
    </p:spTree>
    <p:extLst>
      <p:ext uri="{BB962C8B-B14F-4D97-AF65-F5344CB8AC3E}">
        <p14:creationId xmlns:p14="http://schemas.microsoft.com/office/powerpoint/2010/main" val="310491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ave">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5C3045F7-0E0F-409D-907D-51507C10EC2D}" type="datetimeFigureOut">
              <a:rPr lang="ru-RU" smtClean="0"/>
              <a:t>29.01.2022</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54D683F3-21CD-4643-A336-8205351BA48F}" type="slidenum">
              <a:rPr lang="ru-RU" smtClean="0"/>
              <a:t>‹#›</a:t>
            </a:fld>
            <a:endParaRPr lang="ru-RU"/>
          </a:p>
        </p:txBody>
      </p:sp>
    </p:spTree>
    <p:extLst>
      <p:ext uri="{BB962C8B-B14F-4D97-AF65-F5344CB8AC3E}">
        <p14:creationId xmlns:p14="http://schemas.microsoft.com/office/powerpoint/2010/main" val="106561415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1"/>
          </a:xfrm>
          <a:solidFill>
            <a:schemeClr val="accent3">
              <a:lumMod val="20000"/>
              <a:lumOff val="80000"/>
            </a:schemeClr>
          </a:solidFill>
        </p:spPr>
        <p:txBody>
          <a:bodyPr>
            <a:normAutofit/>
          </a:bodyPr>
          <a:lstStyle/>
          <a:p>
            <a:pPr marL="45720" lvl="0" indent="0">
              <a:buClr>
                <a:srgbClr val="000000"/>
              </a:buClr>
              <a:buNone/>
            </a:pPr>
            <a:r>
              <a:rPr lang="ru-RU" sz="6000" dirty="0" smtClean="0">
                <a:latin typeface="Times New Roman" panose="02020603050405020304" pitchFamily="18" charset="0"/>
                <a:cs typeface="Times New Roman" panose="02020603050405020304" pitchFamily="18" charset="0"/>
              </a:rPr>
              <a:t>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                  </a:t>
            </a:r>
            <a:r>
              <a:rPr lang="ru-RU" sz="6000" dirty="0" smtClean="0">
                <a:solidFill>
                  <a:srgbClr val="FF0000"/>
                </a:solidFill>
                <a:latin typeface="Times New Roman" panose="02020603050405020304" pitchFamily="18" charset="0"/>
                <a:cs typeface="Times New Roman" panose="02020603050405020304" pitchFamily="18" charset="0"/>
              </a:rPr>
              <a:t>Проект</a:t>
            </a:r>
            <a:r>
              <a:rPr lang="ru-RU" sz="6000" dirty="0" smtClean="0">
                <a:latin typeface="Times New Roman" panose="02020603050405020304" pitchFamily="18" charset="0"/>
                <a:cs typeface="Times New Roman" panose="02020603050405020304" pitchFamily="18" charset="0"/>
              </a:rPr>
              <a:t/>
            </a:r>
            <a:br>
              <a:rPr lang="ru-RU" sz="6000" dirty="0" smtClean="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 </a:t>
            </a:r>
            <a:r>
              <a:rPr lang="ru-RU" sz="4800" dirty="0" smtClean="0">
                <a:solidFill>
                  <a:srgbClr val="0070C0"/>
                </a:solidFill>
                <a:latin typeface="Times New Roman" panose="02020603050405020304" pitchFamily="18" charset="0"/>
                <a:cs typeface="Times New Roman" panose="02020603050405020304" pitchFamily="18" charset="0"/>
              </a:rPr>
              <a:t>«Наука начинается с детсада»</a:t>
            </a:r>
            <a:r>
              <a:rPr lang="ru-RU" sz="3600" dirty="0">
                <a:solidFill>
                  <a:srgbClr val="0070C0"/>
                </a:solidFill>
                <a:latin typeface="Times New Roman" panose="02020603050405020304" pitchFamily="18" charset="0"/>
                <a:cs typeface="Times New Roman" panose="02020603050405020304" pitchFamily="18" charset="0"/>
              </a:rPr>
              <a:t> </a:t>
            </a:r>
            <a:r>
              <a:rPr lang="ru-RU" sz="3600" dirty="0" smtClean="0">
                <a:solidFill>
                  <a:srgbClr val="0070C0"/>
                </a:solidFill>
                <a:latin typeface="Times New Roman" panose="02020603050405020304" pitchFamily="18" charset="0"/>
                <a:cs typeface="Times New Roman" panose="02020603050405020304" pitchFamily="18" charset="0"/>
              </a:rPr>
              <a:t>  </a:t>
            </a:r>
            <a:br>
              <a:rPr lang="ru-RU" sz="3600" dirty="0" smtClean="0">
                <a:solidFill>
                  <a:srgbClr val="0070C0"/>
                </a:solidFill>
                <a:latin typeface="Times New Roman" panose="02020603050405020304" pitchFamily="18" charset="0"/>
                <a:cs typeface="Times New Roman" panose="02020603050405020304" pitchFamily="18" charset="0"/>
              </a:rPr>
            </a:br>
            <a:r>
              <a:rPr lang="ru-RU" sz="3600" dirty="0" smtClean="0">
                <a:solidFill>
                  <a:srgbClr val="0070C0"/>
                </a:solidFill>
                <a:latin typeface="Times New Roman" panose="02020603050405020304" pitchFamily="18" charset="0"/>
                <a:cs typeface="Times New Roman" panose="02020603050405020304" pitchFamily="18" charset="0"/>
              </a:rPr>
              <a:t>     </a:t>
            </a:r>
            <a:r>
              <a:rPr lang="ru-RU" sz="3600" dirty="0" smtClean="0">
                <a:solidFill>
                  <a:srgbClr val="000000"/>
                </a:solidFill>
                <a:latin typeface="Times New Roman" panose="02020603050405020304" pitchFamily="18" charset="0"/>
                <a:cs typeface="Times New Roman" panose="02020603050405020304" pitchFamily="18" charset="0"/>
              </a:rPr>
              <a:t>Младшая </a:t>
            </a:r>
            <a:r>
              <a:rPr lang="ru-RU" sz="3600" dirty="0">
                <a:solidFill>
                  <a:srgbClr val="000000"/>
                </a:solidFill>
                <a:latin typeface="Times New Roman" panose="02020603050405020304" pitchFamily="18" charset="0"/>
                <a:cs typeface="Times New Roman" panose="02020603050405020304" pitchFamily="18" charset="0"/>
              </a:rPr>
              <a:t>группа.</a:t>
            </a:r>
            <a:endParaRPr lang="ru-RU" sz="6000" dirty="0">
              <a:solidFill>
                <a:srgbClr val="000000"/>
              </a:solidFill>
              <a:latin typeface="Times New Roman" panose="02020603050405020304" pitchFamily="18" charset="0"/>
              <a:cs typeface="Times New Roman" panose="02020603050405020304" pitchFamily="18" charset="0"/>
            </a:endParaRPr>
          </a:p>
          <a:p>
            <a:pPr marL="45720" indent="0">
              <a:buNone/>
            </a:pPr>
            <a:r>
              <a:rPr lang="ru-RU" sz="2000" i="1" dirty="0" smtClean="0">
                <a:latin typeface="Times New Roman" panose="02020603050405020304" pitchFamily="18" charset="0"/>
                <a:cs typeface="Times New Roman" panose="02020603050405020304" pitchFamily="18" charset="0"/>
              </a:rPr>
              <a:t>Автор проекта воспитатель первой категории</a:t>
            </a:r>
            <a:br>
              <a:rPr lang="ru-RU"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Прокопьева Е.П. ФГБДОУ Детский сад № 305 г. Новосибирск</a:t>
            </a: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r>
              <a:rPr lang="ru-RU" sz="6000" dirty="0" smtClean="0">
                <a:latin typeface="Times New Roman" panose="02020603050405020304" pitchFamily="18" charset="0"/>
                <a:cs typeface="Times New Roman" panose="02020603050405020304" pitchFamily="18" charset="0"/>
              </a:rPr>
              <a:t>               </a:t>
            </a:r>
            <a:endParaRPr lang="ru-RU" sz="6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46315" y="1166363"/>
            <a:ext cx="8197173" cy="6034681"/>
          </a:xfrm>
          <a:prstGeom prst="rect">
            <a:avLst/>
          </a:prstGeom>
        </p:spPr>
      </p:pic>
    </p:spTree>
    <p:extLst>
      <p:ext uri="{BB962C8B-B14F-4D97-AF65-F5344CB8AC3E}">
        <p14:creationId xmlns:p14="http://schemas.microsoft.com/office/powerpoint/2010/main" val="368341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111" l="0" r="99889"/>
                    </a14:imgEffect>
                  </a14:imgLayer>
                </a14:imgProps>
              </a:ext>
              <a:ext uri="{28A0092B-C50C-407E-A947-70E740481C1C}">
                <a14:useLocalDpi xmlns:a14="http://schemas.microsoft.com/office/drawing/2010/main" val="0"/>
              </a:ext>
            </a:extLst>
          </a:blip>
          <a:stretch>
            <a:fillRect/>
          </a:stretch>
        </p:blipFill>
        <p:spPr>
          <a:xfrm>
            <a:off x="4747847" y="3676070"/>
            <a:ext cx="3164312" cy="2826793"/>
          </a:xfrm>
          <a:prstGeom prst="rect">
            <a:avLst/>
          </a:prstGeom>
        </p:spPr>
      </p:pic>
      <p:sp>
        <p:nvSpPr>
          <p:cNvPr id="3" name="Прямоугольник 2"/>
          <p:cNvSpPr/>
          <p:nvPr/>
        </p:nvSpPr>
        <p:spPr>
          <a:xfrm>
            <a:off x="391886" y="981764"/>
            <a:ext cx="11551298" cy="3477875"/>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8 февраля</a:t>
            </a:r>
            <a:r>
              <a:rPr lang="ru-RU" sz="2000" dirty="0">
                <a:latin typeface="Times New Roman" panose="02020603050405020304" pitchFamily="18" charset="0"/>
                <a:cs typeface="Times New Roman" panose="02020603050405020304" pitchFamily="18" charset="0"/>
              </a:rPr>
              <a:t> отмечается День </a:t>
            </a:r>
            <a:r>
              <a:rPr lang="ru-RU" sz="2000" dirty="0" smtClean="0">
                <a:latin typeface="Times New Roman" panose="02020603050405020304" pitchFamily="18" charset="0"/>
                <a:cs typeface="Times New Roman" panose="02020603050405020304" pitchFamily="18" charset="0"/>
              </a:rPr>
              <a:t>Российской </a:t>
            </a:r>
            <a:r>
              <a:rPr lang="ru-RU" sz="2000" dirty="0">
                <a:latin typeface="Times New Roman" panose="02020603050405020304" pitchFamily="18" charset="0"/>
                <a:cs typeface="Times New Roman" panose="02020603050405020304" pitchFamily="18" charset="0"/>
              </a:rPr>
              <a:t>науки. Это праздник академиков, ученых, профессоров и студентов, решивших посвятить свою жизнь научной и исследовательской деятельности.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Младших детишек знакомят с научными экспериментами и наблюдениями в игровой форме, что позволяет легче усваивать информацию и развивать творческие способности, мышление, способность думать и анализировать.</a:t>
            </a:r>
            <a:r>
              <a:rPr lang="ru-RU" sz="2000" dirty="0">
                <a:solidFill>
                  <a:srgbClr val="111111"/>
                </a:solidFill>
                <a:latin typeface="Times New Roman" panose="02020603050405020304" pitchFamily="18" charset="0"/>
                <a:cs typeface="Times New Roman" panose="02020603050405020304" pitchFamily="18" charset="0"/>
              </a:rPr>
              <a:t/>
            </a:r>
            <a:br>
              <a:rPr lang="ru-RU" sz="2000" dirty="0">
                <a:solidFill>
                  <a:srgbClr val="111111"/>
                </a:solidFill>
                <a:latin typeface="Times New Roman" panose="02020603050405020304" pitchFamily="18" charset="0"/>
                <a:cs typeface="Times New Roman" panose="02020603050405020304" pitchFamily="18" charset="0"/>
              </a:rPr>
            </a:br>
            <a:r>
              <a:rPr lang="ru-RU" sz="2000" dirty="0">
                <a:solidFill>
                  <a:srgbClr val="111111"/>
                </a:solidFill>
                <a:latin typeface="Times New Roman" panose="02020603050405020304" pitchFamily="18" charset="0"/>
                <a:cs typeface="Times New Roman" panose="02020603050405020304" pitchFamily="18" charset="0"/>
              </a:rPr>
              <a:t>      Особое значение для развития личности дошкольника имеет усвоение им представлений о взаимосвязи природы и </a:t>
            </a:r>
            <a:r>
              <a:rPr lang="ru-RU" sz="2000" dirty="0" smtClean="0">
                <a:solidFill>
                  <a:srgbClr val="111111"/>
                </a:solidFill>
                <a:latin typeface="Times New Roman" panose="02020603050405020304" pitchFamily="18" charset="0"/>
                <a:cs typeface="Times New Roman" panose="02020603050405020304" pitchFamily="18" charset="0"/>
              </a:rPr>
              <a:t>человека. Овладение </a:t>
            </a:r>
            <a:r>
              <a:rPr lang="ru-RU" sz="2000" dirty="0">
                <a:solidFill>
                  <a:srgbClr val="111111"/>
                </a:solidFill>
                <a:latin typeface="Times New Roman" panose="02020603050405020304" pitchFamily="18" charset="0"/>
                <a:cs typeface="Times New Roman" panose="02020603050405020304" pitchFamily="18" charset="0"/>
              </a:rPr>
              <a:t>способами практического взаимодействия с окружающей средой обеспечивает становление мировидения </a:t>
            </a:r>
            <a:r>
              <a:rPr lang="ru-RU" sz="2000" dirty="0" smtClean="0">
                <a:solidFill>
                  <a:srgbClr val="111111"/>
                </a:solidFill>
                <a:latin typeface="Times New Roman" panose="02020603050405020304" pitchFamily="18" charset="0"/>
                <a:cs typeface="Times New Roman" panose="02020603050405020304" pitchFamily="18" charset="0"/>
              </a:rPr>
              <a:t>ребёнка, его </a:t>
            </a:r>
            <a:r>
              <a:rPr lang="ru-RU" sz="2000" dirty="0">
                <a:solidFill>
                  <a:srgbClr val="111111"/>
                </a:solidFill>
                <a:latin typeface="Times New Roman" panose="02020603050405020304" pitchFamily="18" charset="0"/>
                <a:cs typeface="Times New Roman" panose="02020603050405020304" pitchFamily="18" charset="0"/>
              </a:rPr>
              <a:t>личностный рост. Существенную роль в этом направлении играет </a:t>
            </a:r>
            <a:r>
              <a:rPr lang="ru-RU" sz="2000" dirty="0" err="1">
                <a:solidFill>
                  <a:srgbClr val="111111"/>
                </a:solidFill>
                <a:latin typeface="Times New Roman" panose="02020603050405020304" pitchFamily="18" charset="0"/>
                <a:cs typeface="Times New Roman" panose="02020603050405020304" pitchFamily="18" charset="0"/>
              </a:rPr>
              <a:t>поисково</a:t>
            </a:r>
            <a:r>
              <a:rPr lang="ru-RU" sz="2000" dirty="0">
                <a:solidFill>
                  <a:srgbClr val="111111"/>
                </a:solidFill>
                <a:latin typeface="Times New Roman" panose="02020603050405020304" pitchFamily="18" charset="0"/>
                <a:cs typeface="Times New Roman" panose="02020603050405020304" pitchFamily="18" charset="0"/>
              </a:rPr>
              <a:t> – познавательная деятельность </a:t>
            </a:r>
            <a:r>
              <a:rPr lang="ru-RU" sz="2000" dirty="0" smtClean="0">
                <a:solidFill>
                  <a:srgbClr val="111111"/>
                </a:solidFill>
                <a:latin typeface="Times New Roman" panose="02020603050405020304" pitchFamily="18" charset="0"/>
                <a:cs typeface="Times New Roman" panose="02020603050405020304" pitchFamily="18" charset="0"/>
              </a:rPr>
              <a:t>дошкольников, протекающая </a:t>
            </a:r>
            <a:r>
              <a:rPr lang="ru-RU" sz="2000" dirty="0">
                <a:solidFill>
                  <a:srgbClr val="111111"/>
                </a:solidFill>
                <a:latin typeface="Times New Roman" panose="02020603050405020304" pitchFamily="18" charset="0"/>
                <a:cs typeface="Times New Roman" panose="02020603050405020304" pitchFamily="18" charset="0"/>
              </a:rPr>
              <a:t>в форме экспериментальных действий. В их процессе дети преобразуют объекты с целью выявить их скрытые </a:t>
            </a:r>
            <a:br>
              <a:rPr lang="ru-RU" sz="2000" dirty="0">
                <a:solidFill>
                  <a:srgbClr val="111111"/>
                </a:solidFill>
                <a:latin typeface="Times New Roman" panose="02020603050405020304" pitchFamily="18" charset="0"/>
                <a:cs typeface="Times New Roman" panose="02020603050405020304" pitchFamily="18" charset="0"/>
              </a:rPr>
            </a:br>
            <a:r>
              <a:rPr lang="ru-RU" sz="2000" dirty="0">
                <a:solidFill>
                  <a:srgbClr val="111111"/>
                </a:solidFill>
                <a:latin typeface="Times New Roman" panose="02020603050405020304" pitchFamily="18" charset="0"/>
                <a:cs typeface="Times New Roman" panose="02020603050405020304" pitchFamily="18" charset="0"/>
              </a:rPr>
              <a:t>существенные связи с явлениями природы.</a:t>
            </a:r>
            <a:endParaRPr lang="ru-RU" dirty="0"/>
          </a:p>
        </p:txBody>
      </p:sp>
    </p:spTree>
    <p:extLst>
      <p:ext uri="{BB962C8B-B14F-4D97-AF65-F5344CB8AC3E}">
        <p14:creationId xmlns:p14="http://schemas.microsoft.com/office/powerpoint/2010/main" val="251565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6480" y="511278"/>
            <a:ext cx="9875520" cy="737419"/>
          </a:xfrm>
        </p:spPr>
        <p:txBody>
          <a:bodyPr>
            <a:normAutofit/>
          </a:bodyPr>
          <a:lstStyle/>
          <a:p>
            <a:r>
              <a:rPr lang="ru-RU" sz="2000" b="1" i="1" dirty="0" smtClean="0">
                <a:latin typeface="Times New Roman" panose="02020603050405020304" pitchFamily="18" charset="0"/>
                <a:cs typeface="Times New Roman" panose="02020603050405020304" pitchFamily="18" charset="0"/>
              </a:rPr>
              <a:t>Тематическая неделя науки и творчества «Хочу всё знать!»</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   (младшая группа)</a:t>
            </a:r>
            <a:endParaRPr lang="ru-RU" sz="2000"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64774" y="1563329"/>
            <a:ext cx="9665110" cy="3139321"/>
          </a:xfrm>
          <a:prstGeom prst="rect">
            <a:avLst/>
          </a:prstGeom>
        </p:spPr>
        <p:txBody>
          <a:bodyPr wrap="square">
            <a:spAutoFit/>
          </a:bodyPr>
          <a:lstStyle/>
          <a:p>
            <a:r>
              <a:rPr lang="ru-RU" b="1" dirty="0" smtClean="0">
                <a:solidFill>
                  <a:srgbClr val="333333"/>
                </a:solidFill>
                <a:latin typeface="Times New Roman" panose="02020603050405020304" pitchFamily="18" charset="0"/>
                <a:cs typeface="Times New Roman" panose="02020603050405020304" pitchFamily="18" charset="0"/>
              </a:rPr>
              <a:t>Цель: </a:t>
            </a:r>
            <a:r>
              <a:rPr lang="ru-RU" dirty="0" smtClean="0">
                <a:solidFill>
                  <a:srgbClr val="333333"/>
                </a:solidFill>
                <a:latin typeface="Times New Roman" panose="02020603050405020304" pitchFamily="18" charset="0"/>
                <a:cs typeface="Times New Roman" panose="02020603050405020304" pitchFamily="18" charset="0"/>
              </a:rPr>
              <a:t>способствовать </a:t>
            </a:r>
            <a:r>
              <a:rPr lang="ru-RU" dirty="0">
                <a:solidFill>
                  <a:srgbClr val="333333"/>
                </a:solidFill>
                <a:latin typeface="Times New Roman" panose="02020603050405020304" pitchFamily="18" charset="0"/>
                <a:cs typeface="Times New Roman" panose="02020603050405020304" pitchFamily="18" charset="0"/>
              </a:rPr>
              <a:t>развитию у детей познавательной активности, любознательности, стремления к самостоятельному познанию и размышлению</a:t>
            </a:r>
            <a:r>
              <a:rPr lang="ru-RU" dirty="0" smtClean="0">
                <a:solidFill>
                  <a:srgbClr val="333333"/>
                </a:solidFill>
                <a:latin typeface="Times New Roman" panose="02020603050405020304" pitchFamily="18" charset="0"/>
                <a:cs typeface="Times New Roman" panose="02020603050405020304" pitchFamily="18" charset="0"/>
              </a:rPr>
              <a:t>.</a:t>
            </a:r>
            <a:br>
              <a:rPr lang="ru-RU" dirty="0" smtClean="0">
                <a:solidFill>
                  <a:srgbClr val="333333"/>
                </a:solidFill>
                <a:latin typeface="Times New Roman" panose="02020603050405020304" pitchFamily="18" charset="0"/>
                <a:cs typeface="Times New Roman" panose="02020603050405020304" pitchFamily="18" charset="0"/>
              </a:rPr>
            </a:br>
            <a:r>
              <a:rPr lang="ru-RU" b="1" dirty="0" smtClean="0">
                <a:solidFill>
                  <a:srgbClr val="333333"/>
                </a:solidFill>
                <a:latin typeface="Times New Roman" panose="02020603050405020304" pitchFamily="18" charset="0"/>
                <a:cs typeface="Times New Roman" panose="02020603050405020304" pitchFamily="18" charset="0"/>
              </a:rPr>
              <a:t>Задачи:</a:t>
            </a:r>
            <a:br>
              <a:rPr lang="ru-RU" b="1" dirty="0" smtClean="0">
                <a:solidFill>
                  <a:srgbClr val="333333"/>
                </a:solidFill>
                <a:latin typeface="Times New Roman" panose="02020603050405020304" pitchFamily="18" charset="0"/>
                <a:cs typeface="Times New Roman" panose="02020603050405020304" pitchFamily="18" charset="0"/>
              </a:rPr>
            </a:br>
            <a:r>
              <a:rPr lang="ru-RU" b="1" dirty="0" smtClean="0">
                <a:solidFill>
                  <a:srgbClr val="333333"/>
                </a:solidFill>
                <a:latin typeface="Times New Roman" panose="02020603050405020304" pitchFamily="18" charset="0"/>
                <a:cs typeface="Times New Roman" panose="02020603050405020304" pitchFamily="18" charset="0"/>
              </a:rPr>
              <a:t>-</a:t>
            </a:r>
            <a:r>
              <a:rPr lang="ru-RU" dirty="0" smtClean="0">
                <a:solidFill>
                  <a:srgbClr val="333333"/>
                </a:solidFill>
                <a:latin typeface="Times New Roman" panose="02020603050405020304" pitchFamily="18" charset="0"/>
                <a:cs typeface="Times New Roman" panose="02020603050405020304" pitchFamily="18" charset="0"/>
              </a:rPr>
              <a:t> формирование у детей дошкольного возраста диалектического мышления, т.е. способности видеть многообразие мира в системе взаимосвязей и взаимозависимостей;</a:t>
            </a:r>
            <a:br>
              <a:rPr lang="ru-RU" dirty="0" smtClean="0">
                <a:solidFill>
                  <a:srgbClr val="333333"/>
                </a:solidFill>
                <a:latin typeface="Times New Roman" panose="02020603050405020304" pitchFamily="18" charset="0"/>
                <a:cs typeface="Times New Roman" panose="02020603050405020304" pitchFamily="18" charset="0"/>
              </a:rPr>
            </a:br>
            <a:r>
              <a:rPr lang="ru-RU" dirty="0" smtClean="0">
                <a:solidFill>
                  <a:srgbClr val="333333"/>
                </a:solidFill>
                <a:latin typeface="Times New Roman" panose="02020603050405020304" pitchFamily="18" charset="0"/>
                <a:cs typeface="Times New Roman" panose="02020603050405020304" pitchFamily="18" charset="0"/>
              </a:rPr>
              <a:t>- развитие собственного познавательного опыта в обобщенном виде с помощью наглядных средств (эталонов, символов, условных заместителей, моделей);</a:t>
            </a:r>
            <a:br>
              <a:rPr lang="ru-RU" dirty="0" smtClean="0">
                <a:solidFill>
                  <a:srgbClr val="333333"/>
                </a:solidFill>
                <a:latin typeface="Times New Roman" panose="02020603050405020304" pitchFamily="18" charset="0"/>
                <a:cs typeface="Times New Roman" panose="02020603050405020304" pitchFamily="18" charset="0"/>
              </a:rPr>
            </a:br>
            <a:r>
              <a:rPr lang="ru-RU" dirty="0" smtClean="0">
                <a:solidFill>
                  <a:srgbClr val="333333"/>
                </a:solidFill>
                <a:latin typeface="Times New Roman" panose="02020603050405020304" pitchFamily="18" charset="0"/>
                <a:cs typeface="Times New Roman" panose="02020603050405020304" pitchFamily="18" charset="0"/>
              </a:rPr>
              <a:t>-расширение перспектив развития </a:t>
            </a:r>
            <a:r>
              <a:rPr lang="ru-RU" dirty="0" err="1" smtClean="0">
                <a:solidFill>
                  <a:srgbClr val="333333"/>
                </a:solidFill>
                <a:latin typeface="Times New Roman" panose="02020603050405020304" pitchFamily="18" charset="0"/>
                <a:cs typeface="Times New Roman" panose="02020603050405020304" pitchFamily="18" charset="0"/>
              </a:rPr>
              <a:t>поисково</a:t>
            </a:r>
            <a:r>
              <a:rPr lang="ru-RU" dirty="0" smtClean="0">
                <a:solidFill>
                  <a:srgbClr val="333333"/>
                </a:solidFill>
                <a:latin typeface="Times New Roman" panose="02020603050405020304" pitchFamily="18" charset="0"/>
                <a:cs typeface="Times New Roman" panose="02020603050405020304" pitchFamily="18" charset="0"/>
              </a:rPr>
              <a:t> – познавательной деятельности детей путем включения их в мыслительные, моделирующие и преобразующие действия;</a:t>
            </a:r>
            <a:br>
              <a:rPr lang="ru-RU" dirty="0" smtClean="0">
                <a:solidFill>
                  <a:srgbClr val="333333"/>
                </a:solidFill>
                <a:latin typeface="Times New Roman" panose="02020603050405020304" pitchFamily="18" charset="0"/>
                <a:cs typeface="Times New Roman" panose="02020603050405020304" pitchFamily="18" charset="0"/>
              </a:rPr>
            </a:br>
            <a:r>
              <a:rPr lang="ru-RU" dirty="0" smtClean="0">
                <a:solidFill>
                  <a:srgbClr val="333333"/>
                </a:solidFill>
                <a:latin typeface="Times New Roman" panose="02020603050405020304" pitchFamily="18" charset="0"/>
                <a:cs typeface="Times New Roman" panose="02020603050405020304" pitchFamily="18" charset="0"/>
              </a:rPr>
              <a:t>- поддержание у детей инициативы, сообразительности, пытливости, критичности, самостоятельности.</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BEBA8EAE-BF5A-486C-A8C5-ECC9F3942E4B}">
                <a14:imgProps xmlns:a14="http://schemas.microsoft.com/office/drawing/2010/main">
                  <a14:imgLayer r:embed="rId3">
                    <a14:imgEffect>
                      <a14:backgroundRemoval t="0" b="99111" l="0" r="99889"/>
                    </a14:imgEffect>
                  </a14:imgLayer>
                </a14:imgProps>
              </a:ext>
              <a:ext uri="{28A0092B-C50C-407E-A947-70E740481C1C}">
                <a14:useLocalDpi xmlns:a14="http://schemas.microsoft.com/office/drawing/2010/main" val="0"/>
              </a:ext>
            </a:extLst>
          </a:blip>
          <a:stretch>
            <a:fillRect/>
          </a:stretch>
        </p:blipFill>
        <p:spPr>
          <a:xfrm>
            <a:off x="436938" y="4325817"/>
            <a:ext cx="2216702" cy="2216702"/>
          </a:xfrm>
          <a:prstGeom prst="rect">
            <a:avLst/>
          </a:prstGeom>
        </p:spPr>
      </p:pic>
    </p:spTree>
    <p:extLst>
      <p:ext uri="{BB962C8B-B14F-4D97-AF65-F5344CB8AC3E}">
        <p14:creationId xmlns:p14="http://schemas.microsoft.com/office/powerpoint/2010/main" val="22902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09600"/>
            <a:ext cx="3045542" cy="501445"/>
          </a:xfrm>
        </p:spPr>
        <p:txBody>
          <a:bodyPr>
            <a:normAutofit fontScale="90000"/>
          </a:bodyPr>
          <a:lstStyle/>
          <a:p>
            <a:r>
              <a:rPr lang="ru-RU" sz="2000" u="sng" dirty="0" smtClean="0">
                <a:latin typeface="Times New Roman" panose="02020603050405020304" pitchFamily="18" charset="0"/>
                <a:cs typeface="Times New Roman" panose="02020603050405020304" pitchFamily="18" charset="0"/>
              </a:rPr>
              <a:t>День первый.</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Неживая природа. ВОДА.</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0103" y="1111045"/>
            <a:ext cx="11240251" cy="5093812"/>
          </a:xfrm>
        </p:spPr>
        <p:txBody>
          <a:bodyPr>
            <a:normAutofit/>
          </a:bodyPr>
          <a:lstStyle/>
          <a:p>
            <a:pPr marL="45720" indent="0">
              <a:buNone/>
            </a:pPr>
            <a:r>
              <a:rPr lang="ru-RU" sz="1800" dirty="0" smtClean="0">
                <a:latin typeface="Times New Roman" panose="02020603050405020304" pitchFamily="18" charset="0"/>
                <a:cs typeface="Times New Roman" panose="02020603050405020304" pitchFamily="18" charset="0"/>
              </a:rPr>
              <a:t>Узнаем, какая вода.</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Задача: </a:t>
            </a:r>
            <a:r>
              <a:rPr lang="ru-RU" sz="1800" dirty="0" smtClean="0">
                <a:latin typeface="Times New Roman" panose="02020603050405020304" pitchFamily="18" charset="0"/>
                <a:cs typeface="Times New Roman" panose="02020603050405020304" pitchFamily="18" charset="0"/>
              </a:rPr>
              <a:t>выявить свойства воды: прозрачная, без запаха, льется, в ней растворяются некоторые вещества,</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имеет вес.</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Игровой материал: </a:t>
            </a:r>
            <a:r>
              <a:rPr lang="ru-RU" sz="1800" dirty="0" smtClean="0">
                <a:latin typeface="Times New Roman" panose="02020603050405020304" pitchFamily="18" charset="0"/>
                <a:cs typeface="Times New Roman" panose="02020603050405020304" pitchFamily="18" charset="0"/>
              </a:rPr>
              <a:t>три одинаковые ёмкости, закрытые крышечками: одна пустая; вторая с чистой водой, залитой под крышку, т.е. полная; третья – с окрашенной водой(</a:t>
            </a:r>
            <a:r>
              <a:rPr lang="ru-RU" sz="1800" dirty="0" err="1" smtClean="0">
                <a:latin typeface="Times New Roman" panose="02020603050405020304" pitchFamily="18" charset="0"/>
                <a:cs typeface="Times New Roman" panose="02020603050405020304" pitchFamily="18" charset="0"/>
              </a:rPr>
              <a:t>фиточай</a:t>
            </a:r>
            <a:r>
              <a:rPr lang="ru-RU" sz="1800" dirty="0" smtClean="0">
                <a:latin typeface="Times New Roman" panose="02020603050405020304" pitchFamily="18" charset="0"/>
                <a:cs typeface="Times New Roman" panose="02020603050405020304" pitchFamily="18" charset="0"/>
              </a:rPr>
              <a:t>) и с добавлением </a:t>
            </a:r>
            <a:r>
              <a:rPr lang="ru-RU" sz="1800" dirty="0" err="1" smtClean="0">
                <a:latin typeface="Times New Roman" panose="02020603050405020304" pitchFamily="18" charset="0"/>
                <a:cs typeface="Times New Roman" panose="02020603050405020304" pitchFamily="18" charset="0"/>
              </a:rPr>
              <a:t>ароматизатора</a:t>
            </a:r>
            <a:r>
              <a:rPr lang="ru-RU" sz="1800" dirty="0" smtClean="0">
                <a:latin typeface="Times New Roman" panose="02020603050405020304" pitchFamily="18" charset="0"/>
                <a:cs typeface="Times New Roman" panose="02020603050405020304" pitchFamily="18" charset="0"/>
              </a:rPr>
              <a:t>(ванильный сахар); стаканчики для детей.</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Ход игры. </a:t>
            </a:r>
            <a:r>
              <a:rPr lang="ru-RU" sz="1800" dirty="0" smtClean="0">
                <a:latin typeface="Times New Roman" panose="02020603050405020304" pitchFamily="18" charset="0"/>
                <a:cs typeface="Times New Roman" panose="02020603050405020304" pitchFamily="18" charset="0"/>
              </a:rPr>
              <a:t>Воспитатель показывает три закрытые емкости и предлагает угадать, что в них. Дети исследуют баночки и выясняют, что одна из них лёгкая, а две другие – тяжелые, в одной из тяжелых – окрашенная жидкость. Воспитатель открывает баночки, и дети убеждаются, что в первой емкости ничего нет, во второй – вода, а в третьей – чай. Просим детей объяснить, как они догадались, что находится в емкостях. Вместе с воспитателем выявляют свойства воды: наливают в стаканчик, добавляют сахар, наблюдают, как сахар растворился, нюхают, пробуют на вкус, переливают, сравнивают вес пустого и полного стаканчика.</a:t>
            </a:r>
            <a:endParaRPr lang="ru-RU" sz="1800"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821" y="1649896"/>
            <a:ext cx="1987468" cy="152413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276" y="4213109"/>
            <a:ext cx="3726350" cy="1905872"/>
          </a:xfrm>
          <a:prstGeom prst="rect">
            <a:avLst/>
          </a:prstGeom>
        </p:spPr>
      </p:pic>
      <p:sp>
        <p:nvSpPr>
          <p:cNvPr id="4" name="Крест 3"/>
          <p:cNvSpPr/>
          <p:nvPr/>
        </p:nvSpPr>
        <p:spPr>
          <a:xfrm>
            <a:off x="885217" y="545794"/>
            <a:ext cx="311285" cy="314528"/>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222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30">
          <a:fgClr>
            <a:schemeClr val="accent4"/>
          </a:fgClr>
          <a:bgClr>
            <a:schemeClr val="bg1"/>
          </a:bgClr>
        </a:patt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314" y="5607395"/>
            <a:ext cx="1310347" cy="1011582"/>
          </a:xfrm>
          <a:prstGeom prst="rect">
            <a:avLst/>
          </a:prstGeom>
        </p:spPr>
      </p:pic>
      <p:pic>
        <p:nvPicPr>
          <p:cNvPr id="4" name="Рисунок 3"/>
          <p:cNvPicPr>
            <a:picLocks noChangeAspect="1"/>
          </p:cNvPicPr>
          <p:nvPr/>
        </p:nvPicPr>
        <p:blipFill>
          <a:blip r:embed="rId3" cstate="print">
            <a:extLst>
              <a:ext uri="{BEBA8EAE-BF5A-486C-A8C5-ECC9F3942E4B}">
                <a14:imgProps xmlns:a14="http://schemas.microsoft.com/office/drawing/2010/main">
                  <a14:imgLayer r:embed="rId4">
                    <a14:imgEffect>
                      <a14:backgroundRemoval t="2250" b="98500" l="2500" r="97417"/>
                    </a14:imgEffect>
                  </a14:imgLayer>
                </a14:imgProps>
              </a:ext>
              <a:ext uri="{28A0092B-C50C-407E-A947-70E740481C1C}">
                <a14:useLocalDpi xmlns:a14="http://schemas.microsoft.com/office/drawing/2010/main" val="0"/>
              </a:ext>
            </a:extLst>
          </a:blip>
          <a:stretch>
            <a:fillRect/>
          </a:stretch>
        </p:blipFill>
        <p:spPr>
          <a:xfrm>
            <a:off x="8843134" y="653332"/>
            <a:ext cx="2883023" cy="2883023"/>
          </a:xfrm>
          <a:prstGeom prst="rect">
            <a:avLst/>
          </a:prstGeom>
          <a:effectLst>
            <a:outerShdw blurRad="50800" dist="38100" dir="18900000" algn="bl" rotWithShape="0">
              <a:prstClr val="black">
                <a:alpha val="40000"/>
              </a:prstClr>
            </a:outerShdw>
          </a:effectLst>
          <a:scene3d>
            <a:camera prst="perspectiveRelaxed"/>
            <a:lightRig rig="threePt" dir="t"/>
          </a:scene3d>
        </p:spPr>
      </p:pic>
      <p:sp>
        <p:nvSpPr>
          <p:cNvPr id="2" name="Заголовок 1"/>
          <p:cNvSpPr>
            <a:spLocks noGrp="1"/>
          </p:cNvSpPr>
          <p:nvPr>
            <p:ph type="title"/>
          </p:nvPr>
        </p:nvSpPr>
        <p:spPr>
          <a:xfrm>
            <a:off x="601030" y="-146210"/>
            <a:ext cx="9875520" cy="1356360"/>
          </a:xfrm>
        </p:spPr>
        <p:txBody>
          <a:bodyPr>
            <a:normAutofit/>
          </a:bodyPr>
          <a:lstStyle/>
          <a:p>
            <a:r>
              <a:rPr lang="ru-RU" sz="2000" u="sng" dirty="0" smtClean="0">
                <a:latin typeface="Times New Roman" panose="02020603050405020304" pitchFamily="18" charset="0"/>
                <a:cs typeface="Times New Roman" panose="02020603050405020304" pitchFamily="18" charset="0"/>
              </a:rPr>
              <a:t>День второй.</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Изготовление цветных льдинок.</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5454" y="917797"/>
            <a:ext cx="11720052" cy="5795546"/>
          </a:xfrm>
          <a:ln>
            <a:solidFill>
              <a:srgbClr val="0070C0"/>
            </a:solidFill>
          </a:ln>
        </p:spPr>
        <p:txBody>
          <a:bodyPr>
            <a:normAutofit lnSpcReduction="10000"/>
          </a:bodyPr>
          <a:lstStyle/>
          <a:p>
            <a:pPr marL="45720" indent="0">
              <a:buNone/>
            </a:pPr>
            <a:r>
              <a:rPr lang="ru-RU" sz="1800" b="1" dirty="0" smtClean="0">
                <a:latin typeface="Times New Roman" panose="02020603050405020304" pitchFamily="18" charset="0"/>
                <a:cs typeface="Times New Roman" panose="02020603050405020304" pitchFamily="18" charset="0"/>
              </a:rPr>
              <a:t>Цель: </a:t>
            </a:r>
            <a:r>
              <a:rPr lang="ru-RU" sz="1800" dirty="0" smtClean="0">
                <a:latin typeface="Times New Roman" panose="02020603050405020304" pitchFamily="18" charset="0"/>
                <a:cs typeface="Times New Roman" panose="02020603050405020304" pitchFamily="18" charset="0"/>
              </a:rPr>
              <a:t>познакомить детей с  тем, что вода замерзает на холоде, что в ней растворяется краска.</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Игровой материал: </a:t>
            </a:r>
            <a:r>
              <a:rPr lang="ru-RU" sz="1800" dirty="0" smtClean="0">
                <a:latin typeface="Times New Roman" panose="02020603050405020304" pitchFamily="18" charset="0"/>
                <a:cs typeface="Times New Roman" panose="02020603050405020304" pitchFamily="18" charset="0"/>
              </a:rPr>
              <a:t>стаканчики, палочки для размешивания, формочки, веревочки.</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Ход игры. </a:t>
            </a:r>
            <a:r>
              <a:rPr lang="ru-RU" sz="1800" dirty="0" smtClean="0">
                <a:latin typeface="Times New Roman" panose="02020603050405020304" pitchFamily="18" charset="0"/>
                <a:cs typeface="Times New Roman" panose="02020603050405020304" pitchFamily="18" charset="0"/>
              </a:rPr>
              <a:t>Воспитатель показывает детям цветные льдинки и просит их подумать, как они сделаны.</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Вместе с детьми размешивает краску в воде, заливает воду в формочки, опускает в них веревочки, ставит на поднос, выносит на улицу. Во время прогулки дети вместе с воспитателем следят за процессом замерзания воды в формочках. Потом вынимают цветные льдинки из формочек и украшают ими участок.</a:t>
            </a:r>
            <a:br>
              <a:rPr lang="ru-RU" sz="1800"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u="sng" dirty="0" smtClean="0">
                <a:latin typeface="Times New Roman" panose="02020603050405020304" pitchFamily="18" charset="0"/>
                <a:cs typeface="Times New Roman" panose="02020603050405020304" pitchFamily="18" charset="0"/>
              </a:rPr>
              <a:t>День третий. </a:t>
            </a:r>
            <a:br>
              <a:rPr lang="ru-RU" sz="1800" u="sng"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Опыты.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1. </a:t>
            </a:r>
            <a:r>
              <a:rPr lang="ru-RU" sz="1800" i="1" dirty="0" smtClean="0">
                <a:solidFill>
                  <a:srgbClr val="111111"/>
                </a:solidFill>
                <a:latin typeface="Times New Roman" panose="02020603050405020304" pitchFamily="18" charset="0"/>
                <a:cs typeface="Times New Roman" panose="02020603050405020304" pitchFamily="18" charset="0"/>
              </a:rPr>
              <a:t>«Как </a:t>
            </a:r>
            <a:r>
              <a:rPr lang="ru-RU" sz="1800" i="1" dirty="0">
                <a:solidFill>
                  <a:srgbClr val="111111"/>
                </a:solidFill>
                <a:latin typeface="Times New Roman" panose="02020603050405020304" pitchFamily="18" charset="0"/>
                <a:cs typeface="Times New Roman" panose="02020603050405020304" pitchFamily="18" charset="0"/>
              </a:rPr>
              <a:t>достать скрепку из воды не намочив рук</a:t>
            </a:r>
            <a:r>
              <a:rPr lang="ru-RU" sz="1800" i="1" dirty="0" smtClean="0">
                <a:solidFill>
                  <a:srgbClr val="111111"/>
                </a:solidFill>
                <a:latin typeface="Times New Roman" panose="02020603050405020304" pitchFamily="18" charset="0"/>
                <a:cs typeface="Times New Roman" panose="02020603050405020304" pitchFamily="18" charset="0"/>
              </a:rPr>
              <a:t>?»</a:t>
            </a:r>
            <a:r>
              <a:rPr lang="ru-RU" sz="1800" i="1" dirty="0" smtClean="0">
                <a:solidFill>
                  <a:srgbClr val="111111"/>
                </a:solidFill>
                <a:latin typeface="Arial" panose="020B0604020202020204" pitchFamily="34" charset="0"/>
              </a:rPr>
              <a:t/>
            </a:r>
            <a:br>
              <a:rPr lang="ru-RU" sz="1800" i="1" dirty="0" smtClean="0">
                <a:solidFill>
                  <a:srgbClr val="111111"/>
                </a:solidFill>
                <a:latin typeface="Arial" panose="020B0604020202020204" pitchFamily="34" charset="0"/>
              </a:rPr>
            </a:br>
            <a:r>
              <a:rPr lang="ru-RU" sz="1800" dirty="0" smtClean="0">
                <a:solidFill>
                  <a:srgbClr val="111111"/>
                </a:solidFill>
                <a:latin typeface="Times New Roman" panose="02020603050405020304" pitchFamily="18" charset="0"/>
                <a:cs typeface="Times New Roman" panose="02020603050405020304" pitchFamily="18" charset="0"/>
              </a:rPr>
              <a:t>Перед началом опыта спросить у детей, тонут ли в воде металлические предметы. </a:t>
            </a:r>
            <a:r>
              <a:rPr lang="ru-RU" sz="1800" dirty="0">
                <a:solidFill>
                  <a:srgbClr val="212121"/>
                </a:solidFill>
                <a:latin typeface="Times New Roman" panose="02020603050405020304" pitchFamily="18" charset="0"/>
                <a:cs typeface="Times New Roman" panose="02020603050405020304" pitchFamily="18" charset="0"/>
              </a:rPr>
              <a:t>Если </a:t>
            </a:r>
            <a:r>
              <a:rPr lang="ru-RU" sz="1800" dirty="0" smtClean="0">
                <a:solidFill>
                  <a:srgbClr val="212121"/>
                </a:solidFill>
                <a:latin typeface="Times New Roman" panose="02020603050405020304" pitchFamily="18" charset="0"/>
                <a:cs typeface="Times New Roman" panose="02020603050405020304" pitchFamily="18" charset="0"/>
              </a:rPr>
              <a:t>они затруднятся </a:t>
            </a:r>
            <a:r>
              <a:rPr lang="ru-RU" sz="1800" dirty="0">
                <a:solidFill>
                  <a:srgbClr val="212121"/>
                </a:solidFill>
                <a:latin typeface="Times New Roman" panose="02020603050405020304" pitchFamily="18" charset="0"/>
                <a:cs typeface="Times New Roman" panose="02020603050405020304" pitchFamily="18" charset="0"/>
              </a:rPr>
              <a:t>с ответом, </a:t>
            </a:r>
            <a:r>
              <a:rPr lang="ru-RU" sz="1800" dirty="0" smtClean="0">
                <a:solidFill>
                  <a:srgbClr val="212121"/>
                </a:solidFill>
                <a:latin typeface="Times New Roman" panose="02020603050405020304" pitchFamily="18" charset="0"/>
                <a:cs typeface="Times New Roman" panose="02020603050405020304" pitchFamily="18" charset="0"/>
              </a:rPr>
              <a:t>бросить в </a:t>
            </a:r>
            <a:r>
              <a:rPr lang="ru-RU" sz="1800" dirty="0">
                <a:solidFill>
                  <a:srgbClr val="212121"/>
                </a:solidFill>
                <a:latin typeface="Times New Roman" panose="02020603050405020304" pitchFamily="18" charset="0"/>
                <a:cs typeface="Times New Roman" panose="02020603050405020304" pitchFamily="18" charset="0"/>
              </a:rPr>
              <a:t>воду </a:t>
            </a:r>
            <a:r>
              <a:rPr lang="ru-RU" sz="1800" dirty="0" smtClean="0">
                <a:solidFill>
                  <a:srgbClr val="212121"/>
                </a:solidFill>
                <a:latin typeface="Times New Roman" panose="02020603050405020304" pitchFamily="18" charset="0"/>
                <a:cs typeface="Times New Roman" panose="02020603050405020304" pitchFamily="18" charset="0"/>
              </a:rPr>
              <a:t>скрепки. Они погрузятся </a:t>
            </a:r>
            <a:r>
              <a:rPr lang="ru-RU" sz="1800" dirty="0">
                <a:solidFill>
                  <a:srgbClr val="212121"/>
                </a:solidFill>
                <a:latin typeface="Times New Roman" panose="02020603050405020304" pitchFamily="18" charset="0"/>
                <a:cs typeface="Times New Roman" panose="02020603050405020304" pitchFamily="18" charset="0"/>
              </a:rPr>
              <a:t>на дно. </a:t>
            </a:r>
            <a:r>
              <a:rPr lang="ru-RU" sz="1800" dirty="0" smtClean="0">
                <a:solidFill>
                  <a:srgbClr val="212121"/>
                </a:solidFill>
                <a:latin typeface="Times New Roman" panose="02020603050405020304" pitchFamily="18" charset="0"/>
                <a:cs typeface="Times New Roman" panose="02020603050405020304" pitchFamily="18" charset="0"/>
              </a:rPr>
              <a:t>Говорим малышам, </a:t>
            </a:r>
            <a:r>
              <a:rPr lang="ru-RU" sz="1800" dirty="0">
                <a:solidFill>
                  <a:srgbClr val="212121"/>
                </a:solidFill>
                <a:latin typeface="Times New Roman" panose="02020603050405020304" pitchFamily="18" charset="0"/>
                <a:cs typeface="Times New Roman" panose="02020603050405020304" pitchFamily="18" charset="0"/>
              </a:rPr>
              <a:t>что знаете волшебное заклинание, </a:t>
            </a:r>
            <a:r>
              <a:rPr lang="ru-RU" sz="1800" dirty="0" smtClean="0">
                <a:solidFill>
                  <a:srgbClr val="212121"/>
                </a:solidFill>
                <a:latin typeface="Times New Roman" panose="02020603050405020304" pitchFamily="18" charset="0"/>
                <a:cs typeface="Times New Roman" panose="02020603050405020304" pitchFamily="18" charset="0"/>
              </a:rPr>
              <a:t>чтобы достать скрепку. Берем магнит водим им по стенкам стаканчика. Предметы из воды будут «ползти» вверх за движением магнита. Достаем скрепку из воды, не намочив </a:t>
            </a:r>
            <a:r>
              <a:rPr lang="ru-RU" sz="1900" dirty="0" smtClean="0">
                <a:solidFill>
                  <a:srgbClr val="212121"/>
                </a:solidFill>
                <a:latin typeface="Times New Roman" panose="02020603050405020304" pitchFamily="18" charset="0"/>
                <a:cs typeface="Times New Roman" panose="02020603050405020304" pitchFamily="18" charset="0"/>
              </a:rPr>
              <a:t>при этом руки.</a:t>
            </a:r>
            <a:br>
              <a:rPr lang="ru-RU" sz="1900" dirty="0" smtClean="0">
                <a:solidFill>
                  <a:srgbClr val="212121"/>
                </a:solidFill>
                <a:latin typeface="Times New Roman" panose="02020603050405020304" pitchFamily="18" charset="0"/>
                <a:cs typeface="Times New Roman" panose="02020603050405020304" pitchFamily="18" charset="0"/>
              </a:rPr>
            </a:br>
            <a:r>
              <a:rPr lang="ru-RU" sz="1900" dirty="0" smtClean="0">
                <a:solidFill>
                  <a:srgbClr val="212121"/>
                </a:solidFill>
                <a:latin typeface="Times New Roman" panose="02020603050405020304" pitchFamily="18" charset="0"/>
                <a:cs typeface="Times New Roman" panose="02020603050405020304" pitchFamily="18" charset="0"/>
              </a:rPr>
              <a:t>Вывод: магнит действует на железо, даже если разделены водой.</a:t>
            </a:r>
            <a:r>
              <a:rPr lang="ru-RU" sz="1800" dirty="0" smtClean="0">
                <a:solidFill>
                  <a:srgbClr val="212121"/>
                </a:solidFill>
                <a:latin typeface="Times New Roman" panose="02020603050405020304" pitchFamily="18" charset="0"/>
                <a:cs typeface="Times New Roman" panose="02020603050405020304" pitchFamily="18" charset="0"/>
              </a:rPr>
              <a:t/>
            </a:r>
            <a:br>
              <a:rPr lang="ru-RU" sz="1800" dirty="0" smtClean="0">
                <a:solidFill>
                  <a:srgbClr val="212121"/>
                </a:solidFill>
                <a:latin typeface="Times New Roman" panose="02020603050405020304" pitchFamily="18" charset="0"/>
                <a:cs typeface="Times New Roman" panose="02020603050405020304" pitchFamily="18" charset="0"/>
              </a:rPr>
            </a:br>
            <a:r>
              <a:rPr lang="ru-RU" sz="1800" dirty="0" smtClean="0">
                <a:solidFill>
                  <a:srgbClr val="212121"/>
                </a:solidFill>
                <a:latin typeface="Times New Roman" panose="02020603050405020304" pitchFamily="18" charset="0"/>
                <a:cs typeface="Times New Roman" panose="02020603050405020304" pitchFamily="18" charset="0"/>
              </a:rPr>
              <a:t/>
            </a:r>
            <a:br>
              <a:rPr lang="ru-RU" sz="1800" dirty="0" smtClean="0">
                <a:solidFill>
                  <a:srgbClr val="212121"/>
                </a:solidFill>
                <a:latin typeface="Times New Roman" panose="02020603050405020304" pitchFamily="18" charset="0"/>
                <a:cs typeface="Times New Roman" panose="02020603050405020304" pitchFamily="18" charset="0"/>
              </a:rPr>
            </a:br>
            <a:r>
              <a:rPr lang="ru-RU" sz="1800" dirty="0" smtClean="0">
                <a:solidFill>
                  <a:srgbClr val="212121"/>
                </a:solidFill>
                <a:latin typeface="Times New Roman" panose="02020603050405020304" pitchFamily="18" charset="0"/>
                <a:cs typeface="Times New Roman" panose="02020603050405020304" pitchFamily="18" charset="0"/>
              </a:rPr>
              <a:t/>
            </a:r>
            <a:br>
              <a:rPr lang="ru-RU" sz="1800" dirty="0" smtClean="0">
                <a:solidFill>
                  <a:srgbClr val="212121"/>
                </a:solidFill>
                <a:latin typeface="Times New Roman" panose="02020603050405020304" pitchFamily="18" charset="0"/>
                <a:cs typeface="Times New Roman" panose="02020603050405020304" pitchFamily="18" charset="0"/>
              </a:rPr>
            </a:br>
            <a:r>
              <a:rPr lang="ru-RU" sz="1800" dirty="0" smtClean="0">
                <a:solidFill>
                  <a:srgbClr val="212121"/>
                </a:solidFill>
                <a:latin typeface="Times New Roman" panose="02020603050405020304" pitchFamily="18" charset="0"/>
                <a:cs typeface="Times New Roman" panose="02020603050405020304" pitchFamily="18" charset="0"/>
              </a:rPr>
              <a:t>2</a:t>
            </a:r>
            <a:r>
              <a:rPr lang="ru-RU" sz="1900" dirty="0" smtClean="0">
                <a:solidFill>
                  <a:srgbClr val="212121"/>
                </a:solidFill>
                <a:latin typeface="Times New Roman" panose="02020603050405020304" pitchFamily="18" charset="0"/>
                <a:cs typeface="Times New Roman" panose="02020603050405020304" pitchFamily="18" charset="0"/>
              </a:rPr>
              <a:t>. </a:t>
            </a:r>
            <a:r>
              <a:rPr lang="ru-RU" sz="1900" i="1" dirty="0" smtClean="0">
                <a:solidFill>
                  <a:srgbClr val="212121"/>
                </a:solidFill>
                <a:latin typeface="Times New Roman" panose="02020603050405020304" pitchFamily="18" charset="0"/>
                <a:cs typeface="Times New Roman" panose="02020603050405020304" pitchFamily="18" charset="0"/>
              </a:rPr>
              <a:t>«Тонет – не тонет» </a:t>
            </a:r>
            <a:r>
              <a:rPr lang="ru-RU" sz="1900" dirty="0">
                <a:solidFill>
                  <a:srgbClr val="212121"/>
                </a:solidFill>
                <a:latin typeface="Times New Roman" panose="02020603050405020304" pitchFamily="18" charset="0"/>
                <a:cs typeface="Times New Roman" panose="02020603050405020304" pitchFamily="18" charset="0"/>
              </a:rPr>
              <a:t>Нужно приготовить два стакана с водой, соль и сырое свежее яйцо. </a:t>
            </a:r>
            <a:r>
              <a:rPr lang="ru-RU" sz="1900" dirty="0" smtClean="0">
                <a:solidFill>
                  <a:srgbClr val="212121"/>
                </a:solidFill>
                <a:latin typeface="Times New Roman" panose="02020603050405020304" pitchFamily="18" charset="0"/>
                <a:cs typeface="Times New Roman" panose="02020603050405020304" pitchFamily="18" charset="0"/>
              </a:rPr>
              <a:t>Добавляем </a:t>
            </a:r>
            <a:r>
              <a:rPr lang="ru-RU" sz="1900" dirty="0">
                <a:solidFill>
                  <a:srgbClr val="212121"/>
                </a:solidFill>
                <a:latin typeface="Times New Roman" panose="02020603050405020304" pitchFamily="18" charset="0"/>
                <a:cs typeface="Times New Roman" panose="02020603050405020304" pitchFamily="18" charset="0"/>
              </a:rPr>
              <a:t>в один из стаканов соль из расчета две столовые ложки на стакан. </a:t>
            </a:r>
            <a:r>
              <a:rPr lang="ru-RU" sz="1900" dirty="0" smtClean="0">
                <a:solidFill>
                  <a:srgbClr val="212121"/>
                </a:solidFill>
                <a:latin typeface="Times New Roman" panose="02020603050405020304" pitchFamily="18" charset="0"/>
                <a:cs typeface="Times New Roman" panose="02020603050405020304" pitchFamily="18" charset="0"/>
              </a:rPr>
              <a:t>Опускаем яйцо </a:t>
            </a:r>
            <a:r>
              <a:rPr lang="ru-RU" sz="1900" dirty="0">
                <a:solidFill>
                  <a:srgbClr val="212121"/>
                </a:solidFill>
                <a:latin typeface="Times New Roman" panose="02020603050405020304" pitchFamily="18" charset="0"/>
                <a:cs typeface="Times New Roman" panose="02020603050405020304" pitchFamily="18" charset="0"/>
              </a:rPr>
              <a:t>в чистую жидкость, оно опустится на дно, а если </a:t>
            </a:r>
            <a:r>
              <a:rPr lang="ru-RU" sz="1900" dirty="0" smtClean="0">
                <a:solidFill>
                  <a:srgbClr val="212121"/>
                </a:solidFill>
                <a:latin typeface="Times New Roman" panose="02020603050405020304" pitchFamily="18" charset="0"/>
                <a:cs typeface="Times New Roman" panose="02020603050405020304" pitchFamily="18" charset="0"/>
              </a:rPr>
              <a:t>опустить в </a:t>
            </a:r>
            <a:r>
              <a:rPr lang="ru-RU" sz="1900" dirty="0">
                <a:solidFill>
                  <a:srgbClr val="212121"/>
                </a:solidFill>
                <a:latin typeface="Times New Roman" panose="02020603050405020304" pitchFamily="18" charset="0"/>
                <a:cs typeface="Times New Roman" panose="02020603050405020304" pitchFamily="18" charset="0"/>
              </a:rPr>
              <a:t>соленую </a:t>
            </a:r>
            <a:r>
              <a:rPr lang="ru-RU" sz="1900" dirty="0" smtClean="0">
                <a:solidFill>
                  <a:srgbClr val="212121"/>
                </a:solidFill>
                <a:latin typeface="Times New Roman" panose="02020603050405020304" pitchFamily="18" charset="0"/>
                <a:cs typeface="Times New Roman" panose="02020603050405020304" pitchFamily="18" charset="0"/>
              </a:rPr>
              <a:t>- окажется </a:t>
            </a:r>
            <a:r>
              <a:rPr lang="ru-RU" sz="1900" dirty="0">
                <a:solidFill>
                  <a:srgbClr val="212121"/>
                </a:solidFill>
                <a:latin typeface="Times New Roman" panose="02020603050405020304" pitchFamily="18" charset="0"/>
                <a:cs typeface="Times New Roman" panose="02020603050405020304" pitchFamily="18" charset="0"/>
              </a:rPr>
              <a:t>на поверхности воды. У </a:t>
            </a:r>
            <a:r>
              <a:rPr lang="ru-RU" sz="1900" dirty="0" smtClean="0">
                <a:solidFill>
                  <a:srgbClr val="212121"/>
                </a:solidFill>
                <a:latin typeface="Times New Roman" panose="02020603050405020304" pitchFamily="18" charset="0"/>
                <a:cs typeface="Times New Roman" panose="02020603050405020304" pitchFamily="18" charset="0"/>
              </a:rPr>
              <a:t>детей должно сложиться </a:t>
            </a:r>
            <a:r>
              <a:rPr lang="ru-RU" sz="1900" dirty="0">
                <a:solidFill>
                  <a:srgbClr val="212121"/>
                </a:solidFill>
                <a:latin typeface="Times New Roman" panose="02020603050405020304" pitchFamily="18" charset="0"/>
                <a:cs typeface="Times New Roman" panose="02020603050405020304" pitchFamily="18" charset="0"/>
              </a:rPr>
              <a:t>понятие о плотности вещества. </a:t>
            </a:r>
            <a:r>
              <a:rPr lang="ru-RU" sz="1900" dirty="0" smtClean="0">
                <a:solidFill>
                  <a:srgbClr val="212121"/>
                </a:solidFill>
                <a:latin typeface="Times New Roman" panose="02020603050405020304" pitchFamily="18" charset="0"/>
                <a:cs typeface="Times New Roman" panose="02020603050405020304" pitchFamily="18" charset="0"/>
              </a:rPr>
              <a:t>Потом берем большую </a:t>
            </a:r>
            <a:r>
              <a:rPr lang="ru-RU" sz="1900" dirty="0">
                <a:solidFill>
                  <a:srgbClr val="212121"/>
                </a:solidFill>
                <a:latin typeface="Times New Roman" panose="02020603050405020304" pitchFamily="18" charset="0"/>
                <a:cs typeface="Times New Roman" panose="02020603050405020304" pitchFamily="18" charset="0"/>
              </a:rPr>
              <a:t>емкость и постепенно </a:t>
            </a:r>
            <a:r>
              <a:rPr lang="ru-RU" sz="1900" dirty="0" smtClean="0">
                <a:solidFill>
                  <a:srgbClr val="212121"/>
                </a:solidFill>
                <a:latin typeface="Times New Roman" panose="02020603050405020304" pitchFamily="18" charset="0"/>
                <a:cs typeface="Times New Roman" panose="02020603050405020304" pitchFamily="18" charset="0"/>
              </a:rPr>
              <a:t>доливаем </a:t>
            </a:r>
            <a:r>
              <a:rPr lang="ru-RU" sz="1900" dirty="0">
                <a:solidFill>
                  <a:srgbClr val="212121"/>
                </a:solidFill>
                <a:latin typeface="Times New Roman" panose="02020603050405020304" pitchFamily="18" charset="0"/>
                <a:cs typeface="Times New Roman" panose="02020603050405020304" pitchFamily="18" charset="0"/>
              </a:rPr>
              <a:t>пресную воду в </a:t>
            </a:r>
            <a:r>
              <a:rPr lang="ru-RU" sz="1900" dirty="0" smtClean="0">
                <a:solidFill>
                  <a:srgbClr val="212121"/>
                </a:solidFill>
                <a:latin typeface="Times New Roman" panose="02020603050405020304" pitchFamily="18" charset="0"/>
                <a:cs typeface="Times New Roman" panose="02020603050405020304" pitchFamily="18" charset="0"/>
              </a:rPr>
              <a:t>соленую. Дети видят, что яйцо постепенно начинает тонуть.</a:t>
            </a:r>
            <a:r>
              <a:rPr lang="ru-RU" sz="1900" dirty="0">
                <a:latin typeface="Times New Roman" panose="02020603050405020304" pitchFamily="18" charset="0"/>
                <a:cs typeface="Times New Roman" panose="02020603050405020304" pitchFamily="18" charset="0"/>
              </a:rPr>
              <a:t/>
            </a:r>
            <a:br>
              <a:rPr lang="ru-RU" sz="1900" dirty="0">
                <a:latin typeface="Times New Roman" panose="02020603050405020304" pitchFamily="18" charset="0"/>
                <a:cs typeface="Times New Roman" panose="02020603050405020304" pitchFamily="18" charset="0"/>
              </a:rPr>
            </a:br>
            <a:r>
              <a:rPr lang="ru-RU" sz="1800" i="1" dirty="0" smtClean="0">
                <a:solidFill>
                  <a:srgbClr val="212121"/>
                </a:solidFill>
                <a:latin typeface="Times New Roman" panose="02020603050405020304" pitchFamily="18" charset="0"/>
                <a:cs typeface="Times New Roman" panose="02020603050405020304" pitchFamily="18" charset="0"/>
              </a:rPr>
              <a:t/>
            </a:r>
            <a:br>
              <a:rPr lang="ru-RU" sz="1800" i="1" dirty="0" smtClean="0">
                <a:solidFill>
                  <a:srgbClr val="212121"/>
                </a:solidFill>
                <a:latin typeface="Times New Roman" panose="02020603050405020304" pitchFamily="18" charset="0"/>
                <a:cs typeface="Times New Roman" panose="02020603050405020304" pitchFamily="18" charset="0"/>
              </a:rPr>
            </a:br>
            <a:endParaRPr lang="ru-RU" sz="1800" i="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5">
            <a:extLst>
              <a:ext uri="{BEBA8EAE-BF5A-486C-A8C5-ECC9F3942E4B}">
                <a14:imgProps xmlns:a14="http://schemas.microsoft.com/office/drawing/2010/main">
                  <a14:imgLayer r:embed="rId6">
                    <a14:imgEffect>
                      <a14:backgroundRemoval t="57510" b="96443" l="32889" r="88444"/>
                    </a14:imgEffect>
                  </a14:imgLayer>
                </a14:imgProps>
              </a:ext>
              <a:ext uri="{28A0092B-C50C-407E-A947-70E740481C1C}">
                <a14:useLocalDpi xmlns:a14="http://schemas.microsoft.com/office/drawing/2010/main" val="0"/>
              </a:ext>
            </a:extLst>
          </a:blip>
          <a:srcRect l="40264" t="59850" r="26836" b="4759"/>
          <a:stretch/>
        </p:blipFill>
        <p:spPr>
          <a:xfrm>
            <a:off x="7309774" y="4003307"/>
            <a:ext cx="2067690" cy="940777"/>
          </a:xfrm>
          <a:prstGeom prst="rect">
            <a:avLst/>
          </a:prstGeom>
        </p:spPr>
      </p:pic>
      <p:sp>
        <p:nvSpPr>
          <p:cNvPr id="11" name="Крест 10"/>
          <p:cNvSpPr/>
          <p:nvPr/>
        </p:nvSpPr>
        <p:spPr>
          <a:xfrm>
            <a:off x="343940" y="306655"/>
            <a:ext cx="293915" cy="346677"/>
          </a:xfrm>
          <a:prstGeom prst="pl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рест 11"/>
          <p:cNvSpPr/>
          <p:nvPr/>
        </p:nvSpPr>
        <p:spPr>
          <a:xfrm>
            <a:off x="357140" y="2434684"/>
            <a:ext cx="382162" cy="346677"/>
          </a:xfrm>
          <a:prstGeom prst="pl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Tree>
    <p:extLst>
      <p:ext uri="{BB962C8B-B14F-4D97-AF65-F5344CB8AC3E}">
        <p14:creationId xmlns:p14="http://schemas.microsoft.com/office/powerpoint/2010/main" val="253518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01267"/>
            <a:ext cx="9875520" cy="839821"/>
          </a:xfrm>
        </p:spPr>
        <p:txBody>
          <a:bodyPr>
            <a:normAutofit/>
          </a:bodyPr>
          <a:lstStyle/>
          <a:p>
            <a:r>
              <a:rPr lang="ru-RU" sz="1800" u="sng" dirty="0" smtClean="0">
                <a:latin typeface="Times New Roman" panose="02020603050405020304" pitchFamily="18" charset="0"/>
                <a:cs typeface="Times New Roman" panose="02020603050405020304" pitchFamily="18" charset="0"/>
              </a:rPr>
              <a:t>День четвертый.</a:t>
            </a:r>
            <a:br>
              <a:rPr lang="ru-RU" sz="1800" u="sng" dirty="0" smtClean="0">
                <a:latin typeface="Times New Roman" panose="02020603050405020304" pitchFamily="18" charset="0"/>
                <a:cs typeface="Times New Roman" panose="02020603050405020304" pitchFamily="18" charset="0"/>
              </a:rPr>
            </a:br>
            <a:r>
              <a:rPr lang="ru-RU" sz="1800" u="sng" dirty="0" smtClean="0">
                <a:latin typeface="Times New Roman" panose="02020603050405020304" pitchFamily="18" charset="0"/>
                <a:cs typeface="Times New Roman" panose="02020603050405020304" pitchFamily="18" charset="0"/>
              </a:rPr>
              <a:t>Неживая природа. ВОЗДУХ.</a:t>
            </a:r>
            <a:endParaRPr lang="ru-RU" sz="18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5838" y="1241088"/>
            <a:ext cx="11517549" cy="5334810"/>
          </a:xfrm>
        </p:spPr>
        <p:txBody>
          <a:bodyPr>
            <a:normAutofit/>
          </a:bodyPr>
          <a:lstStyle/>
          <a:p>
            <a:pPr marL="45720" indent="0">
              <a:buNone/>
            </a:pPr>
            <a:r>
              <a:rPr lang="ru-RU" sz="1800" i="1" dirty="0" smtClean="0">
                <a:latin typeface="Times New Roman" panose="02020603050405020304" pitchFamily="18" charset="0"/>
                <a:cs typeface="Times New Roman" panose="02020603050405020304" pitchFamily="18" charset="0"/>
              </a:rPr>
              <a:t>Что в пакете?</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Цель: </a:t>
            </a:r>
            <a:r>
              <a:rPr lang="ru-RU" sz="1800" dirty="0" smtClean="0">
                <a:latin typeface="Times New Roman" panose="02020603050405020304" pitchFamily="18" charset="0"/>
                <a:cs typeface="Times New Roman" panose="02020603050405020304" pitchFamily="18" charset="0"/>
              </a:rPr>
              <a:t>обнаружить воздух в окружающем пространстве.</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Игровой материал:</a:t>
            </a:r>
            <a:r>
              <a:rPr lang="ru-RU" sz="1800" dirty="0" smtClean="0">
                <a:latin typeface="Times New Roman" panose="02020603050405020304" pitchFamily="18" charset="0"/>
                <a:cs typeface="Times New Roman" panose="02020603050405020304" pitchFamily="18" charset="0"/>
              </a:rPr>
              <a:t> полиэтиленовые пакеты.</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Ход игры. </a:t>
            </a:r>
            <a:r>
              <a:rPr lang="ru-RU" sz="1800" dirty="0" smtClean="0">
                <a:latin typeface="Times New Roman" panose="02020603050405020304" pitchFamily="18" charset="0"/>
                <a:cs typeface="Times New Roman" panose="02020603050405020304" pitchFamily="18" charset="0"/>
              </a:rPr>
              <a:t>Дети рассматривают пустой полиэтиленовый пакет. Воспитатель спрашивает, что находится в пакете.</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Отвернувшись от детей, набрать в пакет воздух и закрутить открытый конец так, чтобы пакет стал упругим. Затем показать наполненный воздухом пакет и вновь спросить, что в пакете. Затем отрываем пакет и показываем, что в нем ничего нет. Воспитатель обращает внимание на то, что, когда открыли пакет, тот перестал быть упругим.</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Объяснить детям, что в пакете был воздух. Спросить, почему кажется, что пакет пустой (воздух прозрачный, невидимый, легкий).</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t>
            </a:r>
            <a:r>
              <a:rPr lang="ru-RU" sz="1800" i="1" dirty="0" smtClean="0">
                <a:latin typeface="Times New Roman" panose="02020603050405020304" pitchFamily="18" charset="0"/>
                <a:cs typeface="Times New Roman" panose="02020603050405020304" pitchFamily="18" charset="0"/>
              </a:rPr>
              <a:t>Игры с соломинкой.</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Цель: </a:t>
            </a:r>
            <a:r>
              <a:rPr lang="ru-RU" sz="1800" dirty="0" smtClean="0">
                <a:latin typeface="Times New Roman" panose="02020603050405020304" pitchFamily="18" charset="0"/>
                <a:cs typeface="Times New Roman" panose="02020603050405020304" pitchFamily="18" charset="0"/>
              </a:rPr>
              <a:t>познакомить детей с тем, что внутри человека есть воздух, и обнаружить его.</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Игровой материал: </a:t>
            </a:r>
            <a:r>
              <a:rPr lang="ru-RU" sz="1800" dirty="0" smtClean="0">
                <a:latin typeface="Times New Roman" panose="02020603050405020304" pitchFamily="18" charset="0"/>
                <a:cs typeface="Times New Roman" panose="02020603050405020304" pitchFamily="18" charset="0"/>
              </a:rPr>
              <a:t>трубочки для коктейля, емкость с водой.</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Ход игры. </a:t>
            </a:r>
            <a:r>
              <a:rPr lang="ru-RU" sz="1800" dirty="0" smtClean="0">
                <a:latin typeface="Times New Roman" panose="02020603050405020304" pitchFamily="18" charset="0"/>
                <a:cs typeface="Times New Roman" panose="02020603050405020304" pitchFamily="18" charset="0"/>
              </a:rPr>
              <a:t>Рассматриваем вместе с детьми трубочки, отверстия в них и выясняем, для чего нужны отверстия (сквозь них что – </a:t>
            </a:r>
            <a:r>
              <a:rPr lang="ru-RU" sz="1800" dirty="0" err="1" smtClean="0">
                <a:latin typeface="Times New Roman" panose="02020603050405020304" pitchFamily="18" charset="0"/>
                <a:cs typeface="Times New Roman" panose="02020603050405020304" pitchFamily="18" charset="0"/>
              </a:rPr>
              <a:t>нибудь</a:t>
            </a:r>
            <a:r>
              <a:rPr lang="ru-RU" sz="1800" dirty="0" smtClean="0">
                <a:latin typeface="Times New Roman" panose="02020603050405020304" pitchFamily="18" charset="0"/>
                <a:cs typeface="Times New Roman" panose="02020603050405020304" pitchFamily="18" charset="0"/>
              </a:rPr>
              <a:t> выдувают или вдувают). Воспитатель предлагает детям подуть в трубочку, подставив под струю воздуха ладошку. Спросить, что они почувствовали, когда дули, откуда появился ветерок (выдохнули воздух, который перед этим вдохнули). Рассказать, что воздух нужен человеку для дыхания, что он попадает внутрь человека при вдохе через рот или нос, что его можно не только почувствовать, но и увидеть. Для этого надо подуть в трубочку, конец которой опущен в воду. Спросить, что увидели дети, откуда появились </a:t>
            </a:r>
            <a:r>
              <a:rPr lang="ru-RU" sz="1800" dirty="0" err="1" smtClean="0">
                <a:latin typeface="Times New Roman" panose="02020603050405020304" pitchFamily="18" charset="0"/>
                <a:cs typeface="Times New Roman" panose="02020603050405020304" pitchFamily="18" charset="0"/>
              </a:rPr>
              <a:t>пузырики</a:t>
            </a:r>
            <a:r>
              <a:rPr lang="ru-RU" sz="1800" dirty="0" smtClean="0">
                <a:latin typeface="Times New Roman" panose="02020603050405020304" pitchFamily="18" charset="0"/>
                <a:cs typeface="Times New Roman" panose="02020603050405020304" pitchFamily="18" charset="0"/>
              </a:rPr>
              <a:t> и куда исчезли (это из трубочки выходит воздух; он легкий, поднимается через водичку вверх; когда весь выйдет, пузырьки тоже перестанут выходить).</a:t>
            </a:r>
            <a:endParaRPr lang="ru-RU" sz="1800" b="1"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1230549" y="619328"/>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800"/>
          </a:p>
        </p:txBody>
      </p:sp>
      <p:sp>
        <p:nvSpPr>
          <p:cNvPr id="5" name="Крест 4"/>
          <p:cNvSpPr/>
          <p:nvPr/>
        </p:nvSpPr>
        <p:spPr>
          <a:xfrm flipH="1">
            <a:off x="856034" y="588442"/>
            <a:ext cx="313717" cy="297829"/>
          </a:xfrm>
          <a:prstGeom prst="pl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01267"/>
            <a:ext cx="7791525" cy="6099303"/>
          </a:xfrm>
          <a:prstGeom prst="rect">
            <a:avLst/>
          </a:prstGeom>
        </p:spPr>
      </p:pic>
    </p:spTree>
    <p:extLst>
      <p:ext uri="{BB962C8B-B14F-4D97-AF65-F5344CB8AC3E}">
        <p14:creationId xmlns:p14="http://schemas.microsoft.com/office/powerpoint/2010/main" val="362509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laid">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2500" b="90000" l="10000" r="99889"/>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99527" y="1905000"/>
            <a:ext cx="8572500" cy="4953000"/>
          </a:xfrm>
          <a:prstGeom prst="rect">
            <a:avLst/>
          </a:prstGeom>
        </p:spPr>
      </p:pic>
      <p:sp>
        <p:nvSpPr>
          <p:cNvPr id="2" name="Заголовок 1"/>
          <p:cNvSpPr>
            <a:spLocks noGrp="1"/>
          </p:cNvSpPr>
          <p:nvPr>
            <p:ph type="title"/>
          </p:nvPr>
        </p:nvSpPr>
        <p:spPr>
          <a:xfrm>
            <a:off x="890080" y="531778"/>
            <a:ext cx="9875520" cy="654996"/>
          </a:xfrm>
        </p:spPr>
        <p:txBody>
          <a:bodyPr>
            <a:normAutofit/>
          </a:bodyPr>
          <a:lstStyle/>
          <a:p>
            <a:r>
              <a:rPr lang="ru-RU" sz="1800" u="sng" dirty="0" smtClean="0">
                <a:latin typeface="Times New Roman" panose="02020603050405020304" pitchFamily="18" charset="0"/>
                <a:cs typeface="Times New Roman" panose="02020603050405020304" pitchFamily="18" charset="0"/>
              </a:rPr>
              <a:t>День пятый.</a:t>
            </a:r>
            <a:br>
              <a:rPr lang="ru-RU" sz="1800" u="sng"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ВОЗДУХ. Игры с воздушным шариком и соломинкой.</a:t>
            </a:r>
            <a:endParaRPr lang="ru-RU"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1831" y="1626951"/>
            <a:ext cx="11780196" cy="5593405"/>
          </a:xfrm>
        </p:spPr>
        <p:txBody>
          <a:bodyPr>
            <a:normAutofit/>
          </a:bodyPr>
          <a:lstStyle/>
          <a:p>
            <a:pPr marL="45720" indent="0">
              <a:buNone/>
            </a:pPr>
            <a:r>
              <a:rPr lang="ru-RU" sz="1800" b="1" dirty="0" smtClean="0">
                <a:latin typeface="Times New Roman" panose="02020603050405020304" pitchFamily="18" charset="0"/>
                <a:cs typeface="Times New Roman" panose="02020603050405020304" pitchFamily="18" charset="0"/>
              </a:rPr>
              <a:t>Цель: </a:t>
            </a:r>
            <a:r>
              <a:rPr lang="ru-RU" sz="1800" dirty="0" smtClean="0">
                <a:latin typeface="Times New Roman" panose="02020603050405020304" pitchFamily="18" charset="0"/>
                <a:cs typeface="Times New Roman" panose="02020603050405020304" pitchFamily="18" charset="0"/>
              </a:rPr>
              <a:t>познакомиться с тем, что внутри человека есть воздух и обнаружить его.</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Игровой материал:  </a:t>
            </a:r>
            <a:r>
              <a:rPr lang="ru-RU" sz="1800" dirty="0" smtClean="0">
                <a:latin typeface="Times New Roman" panose="02020603050405020304" pitchFamily="18" charset="0"/>
                <a:cs typeface="Times New Roman" panose="02020603050405020304" pitchFamily="18" charset="0"/>
              </a:rPr>
              <a:t>воздушные шарики, ёмкость с водой, два воздушных шарика (один надут слабо – мягкий, другой надут сильно – упругий).</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Ход игры. </a:t>
            </a:r>
            <a:r>
              <a:rPr lang="ru-RU" sz="1800" dirty="0" smtClean="0">
                <a:latin typeface="Times New Roman" panose="02020603050405020304" pitchFamily="18" charset="0"/>
                <a:cs typeface="Times New Roman" panose="02020603050405020304" pitchFamily="18" charset="0"/>
              </a:rPr>
              <a:t>Воспитатель вместе с детьми рассматривает два воздушных шара. Дети играют и с тем и с другим и выясняют, с каким удобнее (с тем, который больше надут, так как он легко отбивается, летает, плавно опускается).</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Обсуждают причину различия в свойствах: один упругий, потому что он сильно надут, а другой – мягкий. Предложить подумать, что нужно сделать со вторым шариком, чтобы с ним тоже было хорошо играть (побольше надуть); что находится внутри шарика (воздух); откуда воздух берется (его выдыхают).</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Воспитатель показывает, как человек вдыхает и выдыхает воздух, подставив руку под струю воздуха. Выясняется, откуда берется воздух внутри человека (его вдыхают).</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Организация игры со вторым шариком: надуваем его, чтобы он стал упругим, опускаем шарик отверстием в воду, чтобы дети наблюдали, как сдувается шарик и выходит воздух через пузырьки. В заключении предлагается детям повторить опыт самим.</a:t>
            </a:r>
            <a:endParaRPr lang="ru-RU" sz="1800" dirty="0">
              <a:latin typeface="Times New Roman" panose="02020603050405020304" pitchFamily="18" charset="0"/>
              <a:cs typeface="Times New Roman" panose="02020603050405020304" pitchFamily="18" charset="0"/>
            </a:endParaRPr>
          </a:p>
        </p:txBody>
      </p:sp>
      <p:sp>
        <p:nvSpPr>
          <p:cNvPr id="6" name="Крест 5"/>
          <p:cNvSpPr/>
          <p:nvPr/>
        </p:nvSpPr>
        <p:spPr>
          <a:xfrm>
            <a:off x="651750" y="531778"/>
            <a:ext cx="316151" cy="314528"/>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5433391"/>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Slice</Template>
  <TotalTime>404</TotalTime>
  <Words>111</Words>
  <Application>Microsoft Office PowerPoint</Application>
  <PresentationFormat>Широкоэкранный</PresentationFormat>
  <Paragraphs>14</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Corbel</vt:lpstr>
      <vt:lpstr>Times New Roman</vt:lpstr>
      <vt:lpstr>Базис</vt:lpstr>
      <vt:lpstr>Презентация PowerPoint</vt:lpstr>
      <vt:lpstr>Презентация PowerPoint</vt:lpstr>
      <vt:lpstr>Тематическая неделя науки и творчества «Хочу всё знать!»    (младшая группа)</vt:lpstr>
      <vt:lpstr>День первый. Неживая природа. ВОДА.</vt:lpstr>
      <vt:lpstr>День второй. Изготовление цветных льдинок.</vt:lpstr>
      <vt:lpstr>День четвертый. Неживая природа. ВОЗДУХ.</vt:lpstr>
      <vt:lpstr>День пятый. ВОЗДУХ. Игры с воздушным шариком и соломинкой.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33</cp:revision>
  <dcterms:created xsi:type="dcterms:W3CDTF">2022-01-28T19:07:54Z</dcterms:created>
  <dcterms:modified xsi:type="dcterms:W3CDTF">2022-01-29T14:51:15Z</dcterms:modified>
</cp:coreProperties>
</file>