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77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4395-DECF-4129-B750-8582E0911B6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FC7B3-42D4-4802-8C1E-D3E23F742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4395-DECF-4129-B750-8582E0911B6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FC7B3-42D4-4802-8C1E-D3E23F742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4395-DECF-4129-B750-8582E0911B6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FC7B3-42D4-4802-8C1E-D3E23F742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4395-DECF-4129-B750-8582E0911B6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FC7B3-42D4-4802-8C1E-D3E23F742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4395-DECF-4129-B750-8582E0911B6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FC7B3-42D4-4802-8C1E-D3E23F742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4395-DECF-4129-B750-8582E0911B6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FC7B3-42D4-4802-8C1E-D3E23F742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4395-DECF-4129-B750-8582E0911B6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FC7B3-42D4-4802-8C1E-D3E23F742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4395-DECF-4129-B750-8582E0911B6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FC7B3-42D4-4802-8C1E-D3E23F742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4395-DECF-4129-B750-8582E0911B6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FC7B3-42D4-4802-8C1E-D3E23F742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4395-DECF-4129-B750-8582E0911B6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FC7B3-42D4-4802-8C1E-D3E23F742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4395-DECF-4129-B750-8582E0911B6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FC7B3-42D4-4802-8C1E-D3E23F742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44395-DECF-4129-B750-8582E0911B6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FC7B3-42D4-4802-8C1E-D3E23F742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260648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spc="19" dirty="0" smtClean="0">
                <a:solidFill>
                  <a:srgbClr val="1E83DE"/>
                </a:solidFill>
                <a:latin typeface="HPIJSD+Cambria"/>
                <a:cs typeface="HPIJSD+Cambria"/>
              </a:rPr>
              <a:t>2021-2022</a:t>
            </a:r>
            <a:r>
              <a:rPr lang="ru-RU" sz="3600" spc="518" dirty="0" smtClean="0">
                <a:solidFill>
                  <a:srgbClr val="1E83DE"/>
                </a:solidFill>
                <a:latin typeface="HPIJSD+Cambria"/>
                <a:cs typeface="HPIJSD+Cambria"/>
              </a:rPr>
              <a:t> </a:t>
            </a:r>
            <a:r>
              <a:rPr lang="ru-RU" sz="3600" spc="-17" dirty="0" smtClean="0">
                <a:solidFill>
                  <a:srgbClr val="1E83DE"/>
                </a:solidFill>
                <a:latin typeface="ITQKLO+Cambria"/>
                <a:cs typeface="ITQKLO+Cambria"/>
              </a:rPr>
              <a:t>учебный</a:t>
            </a:r>
            <a:r>
              <a:rPr lang="ru-RU" sz="3600" spc="-18" dirty="0" smtClean="0">
                <a:solidFill>
                  <a:srgbClr val="1E83DE"/>
                </a:solidFill>
                <a:latin typeface="ITQKLO+Cambria"/>
                <a:cs typeface="ITQKLO+Cambria"/>
              </a:rPr>
              <a:t> </a:t>
            </a:r>
            <a:r>
              <a:rPr lang="ru-RU" sz="3600" spc="-61" dirty="0" smtClean="0">
                <a:solidFill>
                  <a:srgbClr val="1E83DE"/>
                </a:solidFill>
                <a:latin typeface="ITQKLO+Cambria"/>
                <a:cs typeface="ITQKLO+Cambria"/>
              </a:rPr>
              <a:t>год</a:t>
            </a:r>
            <a:br>
              <a:rPr lang="ru-RU" sz="3600" spc="-61" dirty="0" smtClean="0">
                <a:solidFill>
                  <a:srgbClr val="1E83DE"/>
                </a:solidFill>
                <a:latin typeface="ITQKLO+Cambria"/>
                <a:cs typeface="ITQKLO+Cambria"/>
              </a:rPr>
            </a:b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1196752"/>
            <a:ext cx="3092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spc="-61" dirty="0" smtClean="0">
                <a:solidFill>
                  <a:srgbClr val="1E83DE"/>
                </a:solidFill>
                <a:latin typeface="ITQKLO+Cambria"/>
                <a:cs typeface="ITQKLO+Cambria"/>
              </a:rPr>
              <a:t>Средняя группа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1916832"/>
            <a:ext cx="14129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4-5 года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2636912"/>
            <a:ext cx="3714158" cy="579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754"/>
              </a:lnSpc>
            </a:pPr>
            <a:r>
              <a:rPr lang="ru-RU" sz="3200" spc="15" dirty="0" smtClean="0">
                <a:latin typeface="ITQKLO+Cambria"/>
                <a:cs typeface="ITQKLO+Cambria"/>
              </a:rPr>
              <a:t>Тема:</a:t>
            </a:r>
            <a:r>
              <a:rPr lang="ru-RU" sz="3200" spc="12" dirty="0" smtClean="0">
                <a:latin typeface="ITQKLO+Cambria"/>
                <a:cs typeface="ITQKLO+Cambria"/>
              </a:rPr>
              <a:t>»Мой город»</a:t>
            </a:r>
            <a:endParaRPr lang="ru-RU" sz="3200" spc="12" dirty="0">
              <a:latin typeface="ITQKLO+Cambria"/>
              <a:cs typeface="ITQKLO+Cambri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4293096"/>
            <a:ext cx="4166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27" dirty="0" smtClean="0">
                <a:latin typeface="LJIIGD+Cambria Bold"/>
                <a:cs typeface="LJIIGD+Cambria Bold"/>
              </a:rPr>
              <a:t>(</a:t>
            </a:r>
            <a:r>
              <a:rPr lang="ru-RU" b="1" spc="20" dirty="0" err="1" smtClean="0">
                <a:latin typeface="QRLEIW+Cambria Bold"/>
                <a:cs typeface="LJIIGD+Cambria Bold"/>
              </a:rPr>
              <a:t>Самодурова</a:t>
            </a:r>
            <a:r>
              <a:rPr lang="ru-RU" b="1" spc="20" dirty="0" smtClean="0">
                <a:latin typeface="QRLEIW+Cambria Bold"/>
                <a:cs typeface="LJIIGD+Cambria Bold"/>
              </a:rPr>
              <a:t> Галина Васильевна,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4653136"/>
            <a:ext cx="4572000" cy="7591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2367" marR="0">
              <a:lnSpc>
                <a:spcPts val="1828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spc="17" dirty="0" smtClean="0">
                <a:latin typeface="QRLEIW+Cambria Bold"/>
                <a:cs typeface="QRLEIW+Cambria Bold"/>
              </a:rPr>
              <a:t>воспитатель,</a:t>
            </a:r>
            <a:r>
              <a:rPr lang="ru-RU" b="1" spc="-70" dirty="0" smtClean="0">
                <a:latin typeface="QRLEIW+Cambria Bold"/>
                <a:cs typeface="QRLEIW+Cambria Bold"/>
              </a:rPr>
              <a:t> </a:t>
            </a:r>
            <a:r>
              <a:rPr lang="ru-RU" b="1" dirty="0" smtClean="0">
                <a:latin typeface="QRLEIW+Cambria Bold"/>
                <a:cs typeface="QRLEIW+Cambria Bold"/>
              </a:rPr>
              <a:t>МБДОУ</a:t>
            </a:r>
            <a:r>
              <a:rPr lang="ru-RU" b="1" spc="18" dirty="0" smtClean="0">
                <a:latin typeface="QRLEIW+Cambria Bold"/>
                <a:cs typeface="QRLEIW+Cambria Bold"/>
              </a:rPr>
              <a:t> </a:t>
            </a:r>
            <a:r>
              <a:rPr lang="ru-RU" b="1" dirty="0" smtClean="0">
                <a:latin typeface="QRLEIW+Cambria Bold"/>
                <a:cs typeface="QRLEIW+Cambria Bold"/>
              </a:rPr>
              <a:t>«Детский</a:t>
            </a:r>
            <a:r>
              <a:rPr lang="ru-RU" b="1" spc="122" dirty="0" smtClean="0">
                <a:latin typeface="QRLEIW+Cambria Bold"/>
                <a:cs typeface="QRLEIW+Cambria Bold"/>
              </a:rPr>
              <a:t> </a:t>
            </a:r>
            <a:r>
              <a:rPr lang="ru-RU" b="1" spc="30" dirty="0" smtClean="0">
                <a:latin typeface="QRLEIW+Cambria Bold"/>
                <a:cs typeface="QRLEIW+Cambria Bold"/>
              </a:rPr>
              <a:t>сад</a:t>
            </a:r>
          </a:p>
          <a:p>
            <a:pPr marL="317881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spc="20" dirty="0" err="1" smtClean="0">
                <a:latin typeface="QRLEIW+Cambria Bold"/>
                <a:cs typeface="QRLEIW+Cambria Bold"/>
              </a:rPr>
              <a:t>общеразвивающего</a:t>
            </a:r>
            <a:r>
              <a:rPr lang="ru-RU" b="1" spc="-14" dirty="0" smtClean="0">
                <a:latin typeface="QRLEIW+Cambria Bold"/>
                <a:cs typeface="QRLEIW+Cambria Bold"/>
              </a:rPr>
              <a:t> </a:t>
            </a:r>
            <a:r>
              <a:rPr lang="ru-RU" b="1" spc="23" dirty="0" smtClean="0">
                <a:latin typeface="QRLEIW+Cambria Bold"/>
                <a:cs typeface="QRLEIW+Cambria Bold"/>
              </a:rPr>
              <a:t>вида</a:t>
            </a:r>
            <a:r>
              <a:rPr lang="ru-RU" b="1" spc="52" dirty="0" smtClean="0">
                <a:latin typeface="QRLEIW+Cambria Bold"/>
                <a:cs typeface="QRLEIW+Cambria Bold"/>
              </a:rPr>
              <a:t> </a:t>
            </a:r>
            <a:r>
              <a:rPr lang="ru-RU" b="1" dirty="0" smtClean="0">
                <a:latin typeface="QRLEIW+Cambria Bold"/>
                <a:cs typeface="QRLEIW+Cambria Bold"/>
              </a:rPr>
              <a:t>№</a:t>
            </a:r>
            <a:r>
              <a:rPr lang="ru-RU" b="1" spc="34" dirty="0" smtClean="0">
                <a:latin typeface="QRLEIW+Cambria Bold"/>
                <a:cs typeface="QRLEIW+Cambria Bold"/>
              </a:rPr>
              <a:t> </a:t>
            </a:r>
            <a:r>
              <a:rPr lang="ru-RU" b="1" spc="22" dirty="0" smtClean="0">
                <a:latin typeface="LJIIGD+Cambria Bold"/>
                <a:cs typeface="LJIIGD+Cambria Bold"/>
              </a:rPr>
              <a:t>91</a:t>
            </a:r>
            <a:r>
              <a:rPr lang="ru-RU" b="1" spc="11" dirty="0" smtClean="0">
                <a:latin typeface="QRLEIW+Cambria Bold"/>
                <a:cs typeface="QRLEIW+Cambria Bold"/>
              </a:rPr>
              <a:t>»,</a:t>
            </a:r>
          </a:p>
          <a:p>
            <a:pPr>
              <a:lnSpc>
                <a:spcPts val="1702"/>
              </a:lnSpc>
            </a:pPr>
            <a:r>
              <a:rPr lang="ru-RU" b="1" spc="23" dirty="0" smtClean="0">
                <a:latin typeface="QRLEIW+Cambria Bold"/>
                <a:cs typeface="QRLEIW+Cambria Bold"/>
              </a:rPr>
              <a:t>Воронеж</a:t>
            </a:r>
            <a:r>
              <a:rPr lang="ru-RU" b="1" spc="17" dirty="0" smtClean="0">
                <a:latin typeface="LJIIGD+Cambria Bold"/>
                <a:cs typeface="LJIIGD+Cambria Bold"/>
              </a:rPr>
              <a:t>/</a:t>
            </a:r>
            <a:r>
              <a:rPr lang="ru-RU" b="1" spc="12" dirty="0" smtClean="0">
                <a:latin typeface="QRLEIW+Cambria Bold"/>
                <a:cs typeface="QRLEIW+Cambria Bold"/>
              </a:rPr>
              <a:t>Коминтерновский</a:t>
            </a:r>
            <a:r>
              <a:rPr lang="ru-RU" b="1" spc="-50" dirty="0" smtClean="0">
                <a:latin typeface="QRLEIW+Cambria Bold"/>
                <a:cs typeface="QRLEIW+Cambria Bold"/>
              </a:rPr>
              <a:t> </a:t>
            </a:r>
            <a:r>
              <a:rPr lang="ru-RU" b="1" spc="29" dirty="0" smtClean="0">
                <a:latin typeface="QRLEIW+Cambria Bold"/>
                <a:cs typeface="QRLEIW+Cambria Bold"/>
              </a:rPr>
              <a:t>район</a:t>
            </a:r>
            <a:r>
              <a:rPr lang="ru-RU" b="1" dirty="0" smtClean="0">
                <a:latin typeface="LJIIGD+Cambria Bold"/>
                <a:cs typeface="LJIIGD+Cambria Bold"/>
              </a:rPr>
              <a:t>)</a:t>
            </a:r>
            <a:endParaRPr lang="ru-RU" b="1" dirty="0">
              <a:latin typeface="LJIIGD+Cambria Bold"/>
              <a:cs typeface="LJIIGD+Cambria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332656"/>
            <a:ext cx="2753254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993"/>
              </a:lnSpc>
            </a:pPr>
            <a:r>
              <a:rPr lang="ru-RU" b="1" spc="-20" dirty="0" smtClean="0">
                <a:solidFill>
                  <a:schemeClr val="tx2"/>
                </a:solidFill>
                <a:latin typeface="EHDRWA+Times New Roman Bold"/>
                <a:cs typeface="EHDRWA+Times New Roman Bold"/>
              </a:rPr>
              <a:t>2.</a:t>
            </a:r>
            <a:r>
              <a:rPr lang="ru-RU" b="1" spc="-40" dirty="0" smtClean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DTLECN+Times New Roman Bold"/>
                <a:cs typeface="DTLECN+Times New Roman Bold"/>
              </a:rPr>
              <a:t>АКТИВНЫЙ</a:t>
            </a:r>
            <a:r>
              <a:rPr lang="ru-RU" b="1" spc="-46" dirty="0" smtClean="0">
                <a:solidFill>
                  <a:schemeClr val="tx2"/>
                </a:solidFill>
                <a:latin typeface="DTLECN+Times New Roman Bold"/>
                <a:cs typeface="DTLECN+Times New Roman Bold"/>
              </a:rPr>
              <a:t> </a:t>
            </a:r>
            <a:r>
              <a:rPr lang="ru-RU" b="1" spc="-17" dirty="0" smtClean="0">
                <a:solidFill>
                  <a:schemeClr val="tx2"/>
                </a:solidFill>
                <a:latin typeface="DTLECN+Times New Roman Bold"/>
                <a:cs typeface="DTLECN+Times New Roman Bold"/>
              </a:rPr>
              <a:t>СЕКТОР</a:t>
            </a:r>
            <a:endParaRPr lang="ru-RU" b="1" spc="-17" dirty="0">
              <a:solidFill>
                <a:schemeClr val="tx2"/>
              </a:solidFill>
              <a:latin typeface="DTLECN+Times New Roman Bold"/>
              <a:cs typeface="DTLECN+Times New Roman Bold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908720"/>
            <a:ext cx="4139952" cy="151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31"/>
              </a:lnSpc>
            </a:pPr>
            <a:r>
              <a:rPr lang="ru-RU" sz="1600" dirty="0" smtClean="0">
                <a:solidFill>
                  <a:schemeClr val="tx2"/>
                </a:solidFill>
                <a:latin typeface="ITQKLO+Cambria"/>
                <a:cs typeface="ITQKLO+Cambria"/>
              </a:rPr>
              <a:t>Активный</a:t>
            </a:r>
            <a:r>
              <a:rPr lang="ru-RU" sz="1600" spc="-21" dirty="0" smtClean="0">
                <a:solidFill>
                  <a:schemeClr val="tx2"/>
                </a:solidFill>
                <a:latin typeface="ITQKLO+Cambria"/>
                <a:cs typeface="ITQKLO+Cambria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ITQKLO+Cambria"/>
                <a:cs typeface="ITQKLO+Cambria"/>
              </a:rPr>
              <a:t>сектор</a:t>
            </a:r>
            <a:r>
              <a:rPr lang="ru-RU" sz="1600" spc="12" dirty="0" smtClean="0">
                <a:solidFill>
                  <a:schemeClr val="tx2"/>
                </a:solidFill>
                <a:latin typeface="ITQKLO+Cambria"/>
                <a:cs typeface="ITQKLO+Cambria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ITQKLO+Cambria"/>
                <a:cs typeface="ITQKLO+Cambria"/>
              </a:rPr>
              <a:t>обеспечивает</a:t>
            </a:r>
          </a:p>
          <a:p>
            <a:pPr>
              <a:lnSpc>
                <a:spcPts val="1828"/>
              </a:lnSpc>
              <a:spcBef>
                <a:spcPts val="83"/>
              </a:spcBef>
            </a:pPr>
            <a:r>
              <a:rPr lang="ru-RU" sz="1600" dirty="0" smtClean="0">
                <a:solidFill>
                  <a:schemeClr val="tx2"/>
                </a:solidFill>
                <a:latin typeface="ITQKLO+Cambria"/>
                <a:cs typeface="ITQKLO+Cambria"/>
              </a:rPr>
              <a:t>двигательную</a:t>
            </a:r>
            <a:r>
              <a:rPr lang="ru-RU" sz="1600" spc="-36" dirty="0" smtClean="0">
                <a:solidFill>
                  <a:schemeClr val="tx2"/>
                </a:solidFill>
                <a:latin typeface="ITQKLO+Cambria"/>
                <a:cs typeface="ITQKLO+Cambria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ITQKLO+Cambria"/>
                <a:cs typeface="ITQKLO+Cambria"/>
              </a:rPr>
              <a:t>активность</a:t>
            </a:r>
            <a:r>
              <a:rPr lang="ru-RU" sz="1600" spc="19" dirty="0" smtClean="0">
                <a:solidFill>
                  <a:schemeClr val="tx2"/>
                </a:solidFill>
                <a:latin typeface="ITQKLO+Cambria"/>
                <a:cs typeface="ITQKLO+Cambria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ITQKLO+Cambria"/>
                <a:cs typeface="ITQKLO+Cambria"/>
              </a:rPr>
              <a:t>крупной</a:t>
            </a:r>
            <a:r>
              <a:rPr lang="ru-RU" sz="1600" spc="10" dirty="0" smtClean="0">
                <a:solidFill>
                  <a:schemeClr val="tx2"/>
                </a:solidFill>
                <a:latin typeface="ITQKLO+Cambria"/>
                <a:cs typeface="ITQKLO+Cambria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ITQKLO+Cambria"/>
                <a:cs typeface="ITQKLO+Cambria"/>
              </a:rPr>
              <a:t>и</a:t>
            </a:r>
          </a:p>
          <a:p>
            <a:pPr>
              <a:lnSpc>
                <a:spcPts val="1828"/>
              </a:lnSpc>
              <a:spcBef>
                <a:spcPts val="81"/>
              </a:spcBef>
            </a:pPr>
            <a:r>
              <a:rPr lang="ru-RU" sz="1600" dirty="0" smtClean="0">
                <a:solidFill>
                  <a:schemeClr val="tx2"/>
                </a:solidFill>
                <a:latin typeface="ITQKLO+Cambria"/>
                <a:cs typeface="ITQKLO+Cambria"/>
              </a:rPr>
              <a:t>мелкой</a:t>
            </a:r>
            <a:r>
              <a:rPr lang="ru-RU" sz="1600" spc="346" dirty="0" smtClean="0">
                <a:solidFill>
                  <a:schemeClr val="tx2"/>
                </a:solidFill>
                <a:latin typeface="ITQKLO+Cambria"/>
                <a:cs typeface="ITQKLO+Cambria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ITQKLO+Cambria"/>
                <a:cs typeface="ITQKLO+Cambria"/>
              </a:rPr>
              <a:t>моторики</a:t>
            </a:r>
            <a:r>
              <a:rPr lang="ru-RU" sz="1600" spc="22" dirty="0" smtClean="0">
                <a:solidFill>
                  <a:schemeClr val="tx2"/>
                </a:solidFill>
                <a:latin typeface="ITQKLO+Cambria"/>
                <a:cs typeface="ITQKLO+Cambria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ITQKLO+Cambria"/>
                <a:cs typeface="ITQKLO+Cambria"/>
              </a:rPr>
              <a:t>, поддержку ролевой</a:t>
            </a:r>
          </a:p>
          <a:p>
            <a:pPr>
              <a:lnSpc>
                <a:spcPts val="1828"/>
              </a:lnSpc>
              <a:spcBef>
                <a:spcPts val="31"/>
              </a:spcBef>
            </a:pPr>
            <a:r>
              <a:rPr lang="ru-RU" sz="1600" dirty="0" smtClean="0">
                <a:solidFill>
                  <a:schemeClr val="tx2"/>
                </a:solidFill>
                <a:latin typeface="ITQKLO+Cambria"/>
                <a:cs typeface="ITQKLO+Cambria"/>
              </a:rPr>
              <a:t>игры и музыкально–театрализованной</a:t>
            </a:r>
          </a:p>
          <a:p>
            <a:pPr>
              <a:lnSpc>
                <a:spcPts val="1831"/>
              </a:lnSpc>
              <a:spcBef>
                <a:spcPts val="78"/>
              </a:spcBef>
            </a:pPr>
            <a:r>
              <a:rPr lang="ru-RU" sz="1600" dirty="0" smtClean="0">
                <a:solidFill>
                  <a:schemeClr val="tx2"/>
                </a:solidFill>
                <a:latin typeface="ITQKLO+Cambria"/>
                <a:cs typeface="ITQKLO+Cambria"/>
              </a:rPr>
              <a:t>деятельности.</a:t>
            </a:r>
            <a:r>
              <a:rPr lang="ru-RU" sz="1600" spc="-25" dirty="0" smtClean="0">
                <a:solidFill>
                  <a:schemeClr val="tx2"/>
                </a:solidFill>
                <a:latin typeface="ITQKLO+Cambria"/>
                <a:cs typeface="ITQKLO+Cambria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ITQKLO+Cambria"/>
                <a:cs typeface="ITQKLO+Cambria"/>
              </a:rPr>
              <a:t>Педагогом учитывается</a:t>
            </a:r>
          </a:p>
          <a:p>
            <a:pPr>
              <a:lnSpc>
                <a:spcPts val="1828"/>
              </a:lnSpc>
              <a:spcBef>
                <a:spcPts val="33"/>
              </a:spcBef>
            </a:pPr>
            <a:r>
              <a:rPr lang="ru-RU" sz="1600" dirty="0" smtClean="0">
                <a:solidFill>
                  <a:schemeClr val="tx2"/>
                </a:solidFill>
                <a:latin typeface="ITQKLO+Cambria"/>
                <a:cs typeface="ITQKLO+Cambria"/>
              </a:rPr>
              <a:t>специфика</a:t>
            </a:r>
            <a:r>
              <a:rPr lang="ru-RU" sz="1600" spc="36" dirty="0" smtClean="0">
                <a:solidFill>
                  <a:schemeClr val="tx2"/>
                </a:solidFill>
                <a:latin typeface="ITQKLO+Cambria"/>
                <a:cs typeface="ITQKLO+Cambria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ITQKLO+Cambria"/>
                <a:cs typeface="ITQKLO+Cambria"/>
              </a:rPr>
              <a:t>детской</a:t>
            </a:r>
            <a:endParaRPr lang="ru-RU" sz="1600" dirty="0">
              <a:solidFill>
                <a:schemeClr val="tx2"/>
              </a:solidFill>
              <a:latin typeface="ITQKLO+Cambria"/>
              <a:cs typeface="ITQKLO+Cambri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2348880"/>
            <a:ext cx="41399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28"/>
              </a:lnSpc>
            </a:pPr>
            <a:r>
              <a:rPr lang="ru-RU" sz="1600" dirty="0" smtClean="0">
                <a:solidFill>
                  <a:schemeClr val="tx2"/>
                </a:solidFill>
                <a:latin typeface="ITQKLO+Cambria"/>
                <a:cs typeface="ITQKLO+Cambria"/>
              </a:rPr>
              <a:t>сюжетной</a:t>
            </a:r>
            <a:r>
              <a:rPr lang="ru-RU" sz="1600" spc="24" dirty="0" smtClean="0">
                <a:solidFill>
                  <a:schemeClr val="tx2"/>
                </a:solidFill>
                <a:latin typeface="ITQKLO+Cambria"/>
                <a:cs typeface="ITQKLO+Cambria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ITQKLO+Cambria"/>
                <a:cs typeface="ITQKLO+Cambria"/>
              </a:rPr>
              <a:t>игры. В группе</a:t>
            </a:r>
            <a:r>
              <a:rPr lang="ru-RU" sz="1600" spc="-15" dirty="0" smtClean="0">
                <a:solidFill>
                  <a:schemeClr val="tx2"/>
                </a:solidFill>
                <a:latin typeface="ITQKLO+Cambria"/>
                <a:cs typeface="ITQKLO+Cambria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ITQKLO+Cambria"/>
                <a:cs typeface="ITQKLO+Cambria"/>
              </a:rPr>
              <a:t>представлены: игрушки,</a:t>
            </a:r>
            <a:endParaRPr lang="ru-RU" sz="1600" dirty="0">
              <a:solidFill>
                <a:schemeClr val="tx2"/>
              </a:solidFill>
              <a:latin typeface="ITQKLO+Cambria"/>
              <a:cs typeface="ITQKLO+Cambri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2852936"/>
            <a:ext cx="3960440" cy="2990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28"/>
              </a:lnSpc>
            </a:pPr>
            <a:r>
              <a:rPr lang="ru-RU" sz="1600" dirty="0" smtClean="0">
                <a:solidFill>
                  <a:schemeClr val="tx2"/>
                </a:solidFill>
                <a:latin typeface="ITQKLO+Cambria"/>
                <a:cs typeface="ITQKLO+Cambria"/>
              </a:rPr>
              <a:t>имитирующие</a:t>
            </a:r>
            <a:r>
              <a:rPr lang="ru-RU" sz="1600" spc="-19" dirty="0" smtClean="0">
                <a:solidFill>
                  <a:schemeClr val="tx2"/>
                </a:solidFill>
                <a:latin typeface="ITQKLO+Cambria"/>
                <a:cs typeface="ITQKLO+Cambria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ITQKLO+Cambria"/>
                <a:cs typeface="ITQKLO+Cambria"/>
              </a:rPr>
              <a:t>реальные предметы </a:t>
            </a:r>
            <a:r>
              <a:rPr lang="ru-RU" sz="1600" spc="-12" dirty="0" smtClean="0">
                <a:solidFill>
                  <a:schemeClr val="tx2"/>
                </a:solidFill>
                <a:latin typeface="ITQKLO+Cambria"/>
                <a:cs typeface="ITQKLO+Cambria"/>
              </a:rPr>
              <a:t>(орудия,</a:t>
            </a:r>
          </a:p>
          <a:p>
            <a:pPr>
              <a:lnSpc>
                <a:spcPts val="1828"/>
              </a:lnSpc>
              <a:spcBef>
                <a:spcPts val="181"/>
              </a:spcBef>
            </a:pPr>
            <a:r>
              <a:rPr lang="ru-RU" sz="1600" dirty="0" smtClean="0">
                <a:solidFill>
                  <a:schemeClr val="tx2"/>
                </a:solidFill>
                <a:latin typeface="ITQKLO+Cambria"/>
                <a:cs typeface="ITQKLO+Cambria"/>
              </a:rPr>
              <a:t>инструменты, средства</a:t>
            </a:r>
            <a:r>
              <a:rPr lang="ru-RU" sz="1600" spc="17" dirty="0" smtClean="0">
                <a:solidFill>
                  <a:schemeClr val="tx2"/>
                </a:solidFill>
                <a:latin typeface="ITQKLO+Cambria"/>
                <a:cs typeface="ITQKLO+Cambria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ITQKLO+Cambria"/>
                <a:cs typeface="ITQKLO+Cambria"/>
              </a:rPr>
              <a:t>человеческой</a:t>
            </a:r>
          </a:p>
          <a:p>
            <a:pPr>
              <a:lnSpc>
                <a:spcPts val="1831"/>
              </a:lnSpc>
              <a:spcBef>
                <a:spcPts val="128"/>
              </a:spcBef>
            </a:pPr>
            <a:r>
              <a:rPr lang="ru-RU" sz="1600" dirty="0" smtClean="0">
                <a:solidFill>
                  <a:schemeClr val="tx2"/>
                </a:solidFill>
                <a:latin typeface="ITQKLO+Cambria"/>
                <a:cs typeface="ITQKLO+Cambria"/>
              </a:rPr>
              <a:t>деятельности,</a:t>
            </a:r>
            <a:r>
              <a:rPr lang="ru-RU" sz="1600" spc="-25" dirty="0" smtClean="0">
                <a:solidFill>
                  <a:schemeClr val="tx2"/>
                </a:solidFill>
                <a:latin typeface="ITQKLO+Cambria"/>
                <a:cs typeface="ITQKLO+Cambria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ITQKLO+Cambria"/>
                <a:cs typeface="ITQKLO+Cambria"/>
              </a:rPr>
              <a:t>позволяющие воссоздавать смысл</a:t>
            </a:r>
            <a:r>
              <a:rPr lang="ru-RU" sz="1600" spc="31" dirty="0" smtClean="0">
                <a:solidFill>
                  <a:schemeClr val="tx2"/>
                </a:solidFill>
                <a:latin typeface="ITQKLO+Cambria"/>
                <a:cs typeface="ITQKLO+Cambria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ITQKLO+Cambria"/>
                <a:cs typeface="ITQKLO+Cambria"/>
              </a:rPr>
              <a:t>настоящего</a:t>
            </a:r>
            <a:r>
              <a:rPr lang="ru-RU" sz="1600" spc="35" dirty="0" smtClean="0">
                <a:solidFill>
                  <a:schemeClr val="tx2"/>
                </a:solidFill>
                <a:latin typeface="ITQKLO+Cambria"/>
                <a:cs typeface="ITQKLO+Cambria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ITQKLO+Cambria"/>
                <a:cs typeface="ITQKLO+Cambria"/>
              </a:rPr>
              <a:t>действия, например, игрушечные чашка,</a:t>
            </a:r>
            <a:r>
              <a:rPr lang="ru-RU" sz="1600" spc="34" dirty="0" smtClean="0">
                <a:solidFill>
                  <a:schemeClr val="tx2"/>
                </a:solidFill>
                <a:latin typeface="ITQKLO+Cambria"/>
                <a:cs typeface="ITQKLO+Cambria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ITQKLO+Cambria"/>
                <a:cs typeface="ITQKLO+Cambria"/>
              </a:rPr>
              <a:t>молоток, </a:t>
            </a:r>
            <a:r>
              <a:rPr lang="ru-RU" sz="1600" spc="-17" dirty="0" smtClean="0">
                <a:solidFill>
                  <a:schemeClr val="tx2"/>
                </a:solidFill>
                <a:latin typeface="ITQKLO+Cambria"/>
                <a:cs typeface="ITQKLO+Cambria"/>
              </a:rPr>
              <a:t>руль)</a:t>
            </a:r>
            <a:r>
              <a:rPr lang="ru-RU" sz="1600" spc="23" dirty="0" smtClean="0">
                <a:solidFill>
                  <a:schemeClr val="tx2"/>
                </a:solidFill>
                <a:latin typeface="ITQKLO+Cambria"/>
                <a:cs typeface="ITQKLO+Cambria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ITQKLO+Cambria"/>
                <a:cs typeface="ITQKLO+Cambria"/>
              </a:rPr>
              <a:t>;</a:t>
            </a:r>
          </a:p>
          <a:p>
            <a:pPr>
              <a:lnSpc>
                <a:spcPts val="1828"/>
              </a:lnSpc>
              <a:spcBef>
                <a:spcPts val="132"/>
              </a:spcBef>
            </a:pPr>
            <a:r>
              <a:rPr lang="ru-RU" sz="1600" dirty="0" smtClean="0">
                <a:solidFill>
                  <a:schemeClr val="tx2"/>
                </a:solidFill>
                <a:latin typeface="ITQKLO+Cambria"/>
                <a:cs typeface="ITQKLO+Cambria"/>
              </a:rPr>
              <a:t>разного</a:t>
            </a:r>
            <a:r>
              <a:rPr lang="ru-RU" sz="1600" spc="14" dirty="0" smtClean="0">
                <a:solidFill>
                  <a:schemeClr val="tx2"/>
                </a:solidFill>
                <a:latin typeface="ITQKLO+Cambria"/>
                <a:cs typeface="ITQKLO+Cambria"/>
              </a:rPr>
              <a:t> </a:t>
            </a:r>
            <a:r>
              <a:rPr lang="ru-RU" sz="1600" spc="-11" dirty="0" smtClean="0">
                <a:solidFill>
                  <a:schemeClr val="tx2"/>
                </a:solidFill>
                <a:latin typeface="ITQKLO+Cambria"/>
                <a:cs typeface="ITQKLO+Cambria"/>
              </a:rPr>
              <a:t>рода</a:t>
            </a:r>
            <a:r>
              <a:rPr lang="ru-RU" sz="1600" spc="31" dirty="0" smtClean="0">
                <a:solidFill>
                  <a:schemeClr val="tx2"/>
                </a:solidFill>
                <a:latin typeface="ITQKLO+Cambria"/>
                <a:cs typeface="ITQKLO+Cambria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ITQKLO+Cambria"/>
                <a:cs typeface="ITQKLO+Cambria"/>
              </a:rPr>
              <a:t>куклы,</a:t>
            </a:r>
            <a:r>
              <a:rPr lang="ru-RU" sz="1600" spc="12" dirty="0" smtClean="0">
                <a:solidFill>
                  <a:schemeClr val="tx2"/>
                </a:solidFill>
                <a:latin typeface="ITQKLO+Cambria"/>
                <a:cs typeface="ITQKLO+Cambria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ITQKLO+Cambria"/>
                <a:cs typeface="ITQKLO+Cambria"/>
              </a:rPr>
              <a:t>фигурки людей</a:t>
            </a:r>
            <a:r>
              <a:rPr lang="ru-RU" sz="1600" spc="-38" dirty="0" smtClean="0">
                <a:solidFill>
                  <a:schemeClr val="tx2"/>
                </a:solidFill>
                <a:latin typeface="ITQKLO+Cambria"/>
                <a:cs typeface="ITQKLO+Cambria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ITQKLO+Cambria"/>
                <a:cs typeface="ITQKLO+Cambria"/>
              </a:rPr>
              <a:t>и</a:t>
            </a:r>
          </a:p>
          <a:p>
            <a:pPr>
              <a:lnSpc>
                <a:spcPts val="1831"/>
              </a:lnSpc>
              <a:spcBef>
                <a:spcPts val="177"/>
              </a:spcBef>
            </a:pPr>
            <a:r>
              <a:rPr lang="ru-RU" sz="1600" dirty="0" smtClean="0">
                <a:solidFill>
                  <a:schemeClr val="tx2"/>
                </a:solidFill>
                <a:latin typeface="ITQKLO+Cambria"/>
                <a:cs typeface="ITQKLO+Cambria"/>
              </a:rPr>
              <a:t>животных; игровой материал,</a:t>
            </a:r>
          </a:p>
          <a:p>
            <a:pPr>
              <a:lnSpc>
                <a:spcPts val="1828"/>
              </a:lnSpc>
              <a:spcBef>
                <a:spcPts val="183"/>
              </a:spcBef>
            </a:pPr>
            <a:r>
              <a:rPr lang="ru-RU" sz="1600" dirty="0" smtClean="0">
                <a:solidFill>
                  <a:schemeClr val="tx2"/>
                </a:solidFill>
                <a:latin typeface="ITQKLO+Cambria"/>
                <a:cs typeface="ITQKLO+Cambria"/>
              </a:rPr>
              <a:t>представляющий ролевые атрибуты</a:t>
            </a:r>
            <a:r>
              <a:rPr lang="ru-RU" sz="1600" spc="18" dirty="0" smtClean="0">
                <a:solidFill>
                  <a:schemeClr val="tx2"/>
                </a:solidFill>
                <a:latin typeface="ITQKLO+Cambria"/>
                <a:cs typeface="ITQKLO+Cambria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ITQKLO+Cambria"/>
                <a:cs typeface="ITQKLO+Cambria"/>
              </a:rPr>
              <a:t>и</a:t>
            </a:r>
          </a:p>
          <a:p>
            <a:pPr>
              <a:lnSpc>
                <a:spcPts val="1828"/>
              </a:lnSpc>
              <a:spcBef>
                <a:spcPts val="31"/>
              </a:spcBef>
            </a:pPr>
            <a:r>
              <a:rPr lang="ru-RU" sz="1600" dirty="0" smtClean="0">
                <a:solidFill>
                  <a:schemeClr val="tx2"/>
                </a:solidFill>
                <a:latin typeface="ITQKLO+Cambria"/>
                <a:cs typeface="ITQKLO+Cambria"/>
              </a:rPr>
              <a:t>игрушки , указывающие на</a:t>
            </a:r>
          </a:p>
          <a:p>
            <a:pPr>
              <a:lnSpc>
                <a:spcPts val="1831"/>
              </a:lnSpc>
              <a:spcBef>
                <a:spcPts val="178"/>
              </a:spcBef>
            </a:pPr>
            <a:r>
              <a:rPr lang="ru-RU" sz="1600" dirty="0" smtClean="0">
                <a:solidFill>
                  <a:schemeClr val="tx2"/>
                </a:solidFill>
                <a:latin typeface="ITQKLO+Cambria"/>
                <a:cs typeface="ITQKLO+Cambria"/>
              </a:rPr>
              <a:t>место</a:t>
            </a:r>
            <a:r>
              <a:rPr lang="ru-RU" sz="1600" spc="14" dirty="0" smtClean="0">
                <a:solidFill>
                  <a:schemeClr val="tx2"/>
                </a:solidFill>
                <a:latin typeface="ITQKLO+Cambria"/>
                <a:cs typeface="ITQKLO+Cambria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ITQKLO+Cambria"/>
                <a:cs typeface="ITQKLO+Cambria"/>
              </a:rPr>
              <a:t>действия</a:t>
            </a:r>
            <a:r>
              <a:rPr lang="ru-RU" sz="1600" spc="-27" dirty="0" smtClean="0">
                <a:solidFill>
                  <a:schemeClr val="tx2"/>
                </a:solidFill>
                <a:latin typeface="ITQKLO+Cambria"/>
                <a:cs typeface="ITQKLO+Cambria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ITQKLO+Cambria"/>
                <a:cs typeface="ITQKLO+Cambria"/>
              </a:rPr>
              <a:t>и </a:t>
            </a:r>
            <a:r>
              <a:rPr lang="ru-RU" sz="1600" spc="-10" dirty="0" smtClean="0">
                <a:solidFill>
                  <a:schemeClr val="tx2"/>
                </a:solidFill>
                <a:latin typeface="ITQKLO+Cambria"/>
                <a:cs typeface="ITQKLO+Cambria"/>
              </a:rPr>
              <a:t>обстановку.</a:t>
            </a:r>
            <a:endParaRPr lang="ru-RU" sz="1600" spc="-10" dirty="0">
              <a:solidFill>
                <a:schemeClr val="tx2"/>
              </a:solidFill>
              <a:latin typeface="ITQKLO+Cambria"/>
              <a:cs typeface="ITQKLO+Cambria"/>
            </a:endParaRPr>
          </a:p>
        </p:txBody>
      </p:sp>
      <p:pic>
        <p:nvPicPr>
          <p:cNvPr id="2050" name="Picture 2" descr="C:\Users\HP\Desktop\фото для камералки\IMG_20220127_145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4608512" cy="4955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733256"/>
            <a:ext cx="3456384" cy="566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639" marR="0" algn="ctr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spc="-2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2.1</a:t>
            </a:r>
            <a:r>
              <a:rPr lang="ru-RU" sz="1600" spc="-39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z="1600" spc="-19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Активный</a:t>
            </a:r>
            <a:r>
              <a:rPr lang="ru-RU" sz="1600" spc="-77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z="1600" spc="-24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сектор</a:t>
            </a:r>
          </a:p>
          <a:p>
            <a:pPr algn="ctr">
              <a:lnSpc>
                <a:spcPts val="1771"/>
              </a:lnSpc>
              <a:spcBef>
                <a:spcPts val="148"/>
              </a:spcBef>
            </a:pP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(Центр «Безопасность»)</a:t>
            </a:r>
            <a:endParaRPr lang="ru-RU" sz="1600" dirty="0">
              <a:solidFill>
                <a:schemeClr val="tx2"/>
              </a:solidFill>
              <a:latin typeface="QKHCOP+Times New Roman"/>
              <a:cs typeface="QKHCOP+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188640"/>
            <a:ext cx="2713115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993"/>
              </a:lnSpc>
            </a:pPr>
            <a:r>
              <a:rPr lang="ru-RU" dirty="0">
                <a:solidFill>
                  <a:schemeClr val="tx2"/>
                </a:solidFill>
                <a:latin typeface="QKHCOP+Times New Roman"/>
                <a:cs typeface="QKHCOP+Times New Roman"/>
              </a:rPr>
              <a:t>2. АКТИВНЫЙ</a:t>
            </a:r>
            <a:r>
              <a:rPr lang="ru-RU" spc="10" dirty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QKHCOP+Times New Roman"/>
                <a:cs typeface="QKHCOP+Times New Roman"/>
              </a:rPr>
              <a:t>СЕКТОР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5877272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774"/>
              </a:lnSpc>
            </a:pP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2.2 Активный</a:t>
            </a:r>
            <a:r>
              <a:rPr lang="ru-RU" sz="1600" spc="-16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сектор </a:t>
            </a:r>
          </a:p>
          <a:p>
            <a:pPr algn="ctr">
              <a:lnSpc>
                <a:spcPts val="1774"/>
              </a:lnSpc>
            </a:pPr>
            <a:r>
              <a:rPr lang="ru-RU" sz="1600" spc="-27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(модуль</a:t>
            </a:r>
            <a:r>
              <a:rPr lang="ru-RU" sz="1600" spc="57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«МЫ дежурим»)</a:t>
            </a:r>
            <a:endParaRPr lang="ru-RU" sz="1600" dirty="0">
              <a:solidFill>
                <a:schemeClr val="tx2"/>
              </a:solidFill>
              <a:latin typeface="QKHCOP+Times New Roman"/>
              <a:cs typeface="QKHCOP+Times New Roman"/>
            </a:endParaRPr>
          </a:p>
        </p:txBody>
      </p:sp>
      <p:pic>
        <p:nvPicPr>
          <p:cNvPr id="3074" name="Picture 2" descr="C:\Users\HP\Desktop\фото для камералки\IMG_20220125_1412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3528392" cy="4752528"/>
          </a:xfrm>
          <a:prstGeom prst="rect">
            <a:avLst/>
          </a:prstGeom>
          <a:noFill/>
        </p:spPr>
      </p:pic>
      <p:pic>
        <p:nvPicPr>
          <p:cNvPr id="3075" name="Picture 3" descr="C:\Users\HP\Desktop\фото для камералки\IMG_20220125_1405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836712"/>
            <a:ext cx="3456384" cy="4683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332656"/>
            <a:ext cx="2790187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996"/>
              </a:lnSpc>
            </a:pPr>
            <a:r>
              <a:rPr lang="ru-RU" b="1" dirty="0">
                <a:solidFill>
                  <a:schemeClr val="tx2"/>
                </a:solidFill>
                <a:latin typeface="DTLECN+Times New Roman Bold"/>
                <a:cs typeface="DTLECN+Times New Roman Bold"/>
              </a:rPr>
              <a:t>2. АКТИВНЫЙ</a:t>
            </a:r>
            <a:r>
              <a:rPr lang="ru-RU" b="1" spc="10" dirty="0">
                <a:solidFill>
                  <a:schemeClr val="tx2"/>
                </a:solidFill>
                <a:latin typeface="DTLECN+Times New Roman Bold"/>
                <a:cs typeface="DTLECN+Times New Roman Bold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DTLECN+Times New Roman Bold"/>
                <a:cs typeface="DTLECN+Times New Roman Bold"/>
              </a:rPr>
              <a:t>СЕКТОР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5517232"/>
            <a:ext cx="4572000" cy="81047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26133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lang="ru-RU" spc="20" dirty="0" smtClean="0">
                <a:solidFill>
                  <a:schemeClr val="tx2"/>
                </a:solidFill>
                <a:latin typeface="RSMUND+Times New Roman"/>
                <a:cs typeface="RSMUND+Times New Roman"/>
              </a:rPr>
              <a:t>2.3</a:t>
            </a:r>
            <a:r>
              <a:rPr lang="ru-RU" spc="-99" dirty="0" smtClean="0">
                <a:solidFill>
                  <a:schemeClr val="tx2"/>
                </a:solidFill>
                <a:latin typeface="RSMUND+Times New Roman"/>
                <a:cs typeface="RSMUND+Times New Roman"/>
              </a:rPr>
              <a:t> </a:t>
            </a:r>
            <a:r>
              <a:rPr lang="ru-RU" spc="14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Активный</a:t>
            </a:r>
            <a:r>
              <a:rPr lang="ru-RU" spc="76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сектор</a:t>
            </a:r>
          </a:p>
          <a:p>
            <a:pPr>
              <a:lnSpc>
                <a:spcPts val="1771"/>
              </a:lnSpc>
              <a:spcBef>
                <a:spcPts val="148"/>
              </a:spcBef>
            </a:pPr>
            <a:r>
              <a:rPr lang="ru-RU" dirty="0" smtClean="0">
                <a:solidFill>
                  <a:schemeClr val="tx2"/>
                </a:solidFill>
                <a:latin typeface="RSMUND+Times New Roman"/>
                <a:cs typeface="RSMUND+Times New Roman"/>
              </a:rPr>
              <a:t>(</a:t>
            </a:r>
            <a:r>
              <a:rPr lang="ru-RU" spc="-34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модуль</a:t>
            </a:r>
            <a:r>
              <a:rPr lang="ru-RU" spc="7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«Музыкально</a:t>
            </a:r>
            <a:r>
              <a:rPr lang="ru-RU" spc="-14" dirty="0" smtClean="0">
                <a:solidFill>
                  <a:schemeClr val="tx2"/>
                </a:solidFill>
                <a:latin typeface="RSMUND+Times New Roman"/>
                <a:cs typeface="RSMUND+Times New Roman"/>
              </a:rPr>
              <a:t>-</a:t>
            </a:r>
            <a:r>
              <a:rPr lang="ru-RU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театрализованная</a:t>
            </a:r>
          </a:p>
          <a:p>
            <a:pPr marL="1087501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lang="ru-RU" spc="16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деятельность»)</a:t>
            </a:r>
            <a:endParaRPr lang="ru-RU" spc="16" dirty="0">
              <a:solidFill>
                <a:schemeClr val="tx2"/>
              </a:solidFill>
              <a:latin typeface="QKHCOP+Times New Roman"/>
              <a:cs typeface="QKHCOP+Times New Roman"/>
            </a:endParaRPr>
          </a:p>
        </p:txBody>
      </p:sp>
      <p:pic>
        <p:nvPicPr>
          <p:cNvPr id="3074" name="Picture 2" descr="C:\Users\HP\Desktop\фото для камералки\IMG_20220119_1136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836712"/>
            <a:ext cx="4320480" cy="4256290"/>
          </a:xfrm>
          <a:prstGeom prst="rect">
            <a:avLst/>
          </a:prstGeom>
          <a:noFill/>
        </p:spPr>
      </p:pic>
      <p:pic>
        <p:nvPicPr>
          <p:cNvPr id="3075" name="Picture 3" descr="C:\Users\HP\Desktop\фото для камералки\IMG_20220119_1143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238" y="836712"/>
            <a:ext cx="4403815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260648"/>
            <a:ext cx="279147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771"/>
              </a:lnSpc>
            </a:pPr>
            <a:r>
              <a:rPr lang="ru-RU" b="1" dirty="0" smtClean="0">
                <a:solidFill>
                  <a:schemeClr val="tx2"/>
                </a:solidFill>
                <a:latin typeface="DTLECN+Times New Roman Bold"/>
                <a:cs typeface="DTLECN+Times New Roman Bold"/>
              </a:rPr>
              <a:t>2. АКТИВНЫЙ</a:t>
            </a:r>
            <a:r>
              <a:rPr lang="ru-RU" b="1" spc="20" dirty="0" smtClean="0">
                <a:solidFill>
                  <a:schemeClr val="tx2"/>
                </a:solidFill>
                <a:latin typeface="DTLECN+Times New Roman Bold"/>
                <a:cs typeface="DTLECN+Times New Roman Bold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DTLECN+Times New Roman Bold"/>
                <a:cs typeface="DTLECN+Times New Roman Bold"/>
              </a:rPr>
              <a:t>СЕКТОР</a:t>
            </a:r>
            <a:endParaRPr lang="ru-RU" b="1" dirty="0">
              <a:solidFill>
                <a:schemeClr val="tx2"/>
              </a:solidFill>
              <a:latin typeface="DTLECN+Times New Roman Bold"/>
              <a:cs typeface="DTLECN+Times New Roman Bold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036585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15436" marR="0" algn="ctr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CC9900"/>
              </a:solidFill>
              <a:latin typeface="QKHCOP+Times New Roman"/>
              <a:cs typeface="QKHCOP+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589240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5436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spc="20" dirty="0" smtClean="0">
                <a:solidFill>
                  <a:schemeClr val="tx2"/>
                </a:solidFill>
                <a:latin typeface="RSMUND+Times New Roman"/>
                <a:cs typeface="RSMUND+Times New Roman"/>
              </a:rPr>
              <a:t>2.4</a:t>
            </a: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Активный</a:t>
            </a:r>
            <a:r>
              <a:rPr lang="ru-RU" sz="1600" spc="151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сектор</a:t>
            </a:r>
          </a:p>
          <a:p>
            <a:pPr marL="1473581" marR="0" algn="ctr">
              <a:lnSpc>
                <a:spcPts val="1774"/>
              </a:lnSpc>
              <a:spcBef>
                <a:spcPts val="25"/>
              </a:spcBef>
              <a:spcAft>
                <a:spcPts val="0"/>
              </a:spcAft>
            </a:pPr>
            <a:r>
              <a:rPr lang="ru-RU" sz="1600" dirty="0" smtClean="0">
                <a:solidFill>
                  <a:schemeClr val="tx2"/>
                </a:solidFill>
                <a:latin typeface="RSMUND+Times New Roman"/>
                <a:cs typeface="RSMUND+Times New Roman"/>
              </a:rPr>
              <a:t>(</a:t>
            </a:r>
            <a:r>
              <a:rPr lang="ru-RU" sz="1600" spc="-42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Модуль</a:t>
            </a:r>
            <a:r>
              <a:rPr lang="ru-RU" sz="1600" spc="52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сюжетно</a:t>
            </a:r>
            <a:r>
              <a:rPr lang="ru-RU" sz="1600" spc="-13" dirty="0" smtClean="0">
                <a:solidFill>
                  <a:schemeClr val="tx2"/>
                </a:solidFill>
                <a:latin typeface="RSMUND+Times New Roman"/>
                <a:cs typeface="RSMUND+Times New Roman"/>
              </a:rPr>
              <a:t>-</a:t>
            </a: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ролевые</a:t>
            </a:r>
            <a:r>
              <a:rPr lang="ru-RU" sz="1600" spc="-49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игры</a:t>
            </a:r>
            <a:r>
              <a:rPr lang="ru-RU" sz="1600" spc="-19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для</a:t>
            </a:r>
            <a:r>
              <a:rPr lang="ru-RU" sz="1600" spc="-33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z="1600" spc="-26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мальчиков</a:t>
            </a:r>
            <a:r>
              <a:rPr lang="ru-RU" sz="1600" spc="-3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и девочек:</a:t>
            </a:r>
          </a:p>
          <a:p>
            <a:pPr algn="ctr">
              <a:lnSpc>
                <a:spcPts val="1771"/>
              </a:lnSpc>
              <a:spcBef>
                <a:spcPts val="30"/>
              </a:spcBef>
            </a:pPr>
            <a:r>
              <a:rPr lang="ru-RU" sz="1600" spc="-13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«</a:t>
            </a:r>
            <a:r>
              <a:rPr lang="ru-RU" sz="1600" spc="-13" dirty="0" err="1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Автопарковка</a:t>
            </a:r>
            <a:r>
              <a:rPr lang="ru-RU" sz="1600" spc="-13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,»,</a:t>
            </a:r>
            <a:r>
              <a:rPr lang="ru-RU" sz="1600" spc="-46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«Автосервис»,</a:t>
            </a:r>
            <a:r>
              <a:rPr lang="ru-RU" sz="1600" spc="-37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z="1600" spc="-29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«Кухня»,</a:t>
            </a:r>
            <a:r>
              <a:rPr lang="ru-RU" sz="1600" spc="67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«Семья»,</a:t>
            </a:r>
            <a:r>
              <a:rPr lang="ru-RU" sz="1600" spc="-16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z="1600" spc="-1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«Мы</a:t>
            </a:r>
            <a:r>
              <a:rPr lang="ru-RU" sz="1600" spc="13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идем</a:t>
            </a:r>
            <a:r>
              <a:rPr lang="ru-RU" sz="1600" spc="-4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к</a:t>
            </a:r>
            <a:r>
              <a:rPr lang="ru-RU" sz="1600" spc="-17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z="1600" spc="-12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врачу»,</a:t>
            </a:r>
            <a:r>
              <a:rPr lang="ru-RU" sz="1600" spc="12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«Парикмахерская», «Кафе»</a:t>
            </a:r>
            <a:r>
              <a:rPr lang="ru-RU" sz="1600" spc="-35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и </a:t>
            </a:r>
            <a:r>
              <a:rPr lang="ru-RU" sz="1600" spc="-29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т.п.</a:t>
            </a:r>
            <a:r>
              <a:rPr lang="ru-RU" sz="1600" spc="15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z="1600" spc="-2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»)</a:t>
            </a:r>
            <a:endParaRPr lang="ru-RU" sz="1600" spc="-20" dirty="0">
              <a:solidFill>
                <a:schemeClr val="tx2"/>
              </a:solidFill>
              <a:latin typeface="QKHCOP+Times New Roman"/>
              <a:cs typeface="QKHCOP+Times New Roman"/>
            </a:endParaRPr>
          </a:p>
        </p:txBody>
      </p:sp>
      <p:pic>
        <p:nvPicPr>
          <p:cNvPr id="6146" name="Picture 2" descr="C:\Users\HP\Desktop\фото для камералки\IMG_20220124_164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764704"/>
            <a:ext cx="3888432" cy="4680520"/>
          </a:xfrm>
          <a:prstGeom prst="rect">
            <a:avLst/>
          </a:prstGeom>
          <a:noFill/>
        </p:spPr>
      </p:pic>
      <p:pic>
        <p:nvPicPr>
          <p:cNvPr id="6147" name="Picture 3" descr="C:\Users\HP\Desktop\фото для камералки\IMG_20220125_1442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4752528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332656"/>
            <a:ext cx="2774029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110"/>
              </a:lnSpc>
            </a:pPr>
            <a:r>
              <a:rPr lang="ru-RU" b="1" spc="-27" dirty="0">
                <a:solidFill>
                  <a:schemeClr val="tx2"/>
                </a:solidFill>
                <a:latin typeface="LJIIGD+Cambria Bold"/>
                <a:cs typeface="LJIIGD+Cambria Bold"/>
              </a:rPr>
              <a:t>2.</a:t>
            </a:r>
            <a:r>
              <a:rPr lang="ru-RU" b="1" spc="-26" dirty="0">
                <a:solidFill>
                  <a:schemeClr val="tx2"/>
                </a:solidFill>
                <a:latin typeface="LJIIGD+Cambria Bold"/>
                <a:cs typeface="LJIIGD+Cambria Bold"/>
              </a:rPr>
              <a:t> </a:t>
            </a:r>
            <a:r>
              <a:rPr lang="ru-RU" b="1" spc="11" dirty="0">
                <a:solidFill>
                  <a:schemeClr val="tx2"/>
                </a:solidFill>
                <a:latin typeface="QRLEIW+Cambria Bold"/>
                <a:cs typeface="QRLEIW+Cambria Bold"/>
              </a:rPr>
              <a:t>АКТИВНЫЙ</a:t>
            </a:r>
            <a:r>
              <a:rPr lang="ru-RU" b="1" spc="-124" dirty="0">
                <a:solidFill>
                  <a:schemeClr val="tx2"/>
                </a:solidFill>
                <a:latin typeface="QRLEIW+Cambria Bold"/>
                <a:cs typeface="QRLEIW+Cambria Bold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QRLEIW+Cambria Bold"/>
                <a:cs typeface="QRLEIW+Cambria Bold"/>
              </a:rPr>
              <a:t>СЕКТОР</a:t>
            </a:r>
          </a:p>
        </p:txBody>
      </p:sp>
      <p:pic>
        <p:nvPicPr>
          <p:cNvPr id="4098" name="Picture 2" descr="C:\Users\HP\Desktop\фото для камералки\16237826558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980728"/>
            <a:ext cx="3816424" cy="469910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20072" y="6381328"/>
            <a:ext cx="3259162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727"/>
              </a:lnSpc>
            </a:pPr>
            <a:r>
              <a:rPr lang="ru-RU" sz="1600" spc="-25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(модуль</a:t>
            </a:r>
            <a:r>
              <a:rPr lang="ru-RU" sz="1600" spc="52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z="1600" spc="-2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«Физкультура</a:t>
            </a:r>
            <a:r>
              <a:rPr lang="ru-RU" sz="1600" spc="372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и спорт»)</a:t>
            </a:r>
            <a:endParaRPr lang="ru-RU" sz="1600" dirty="0">
              <a:solidFill>
                <a:schemeClr val="tx2"/>
              </a:solidFill>
              <a:latin typeface="QKHCOP+Times New Roman"/>
              <a:cs typeface="QKHCOP+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24128" y="6021288"/>
            <a:ext cx="2157963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727"/>
              </a:lnSpc>
            </a:pPr>
            <a:r>
              <a:rPr lang="ru-RU" sz="1600" spc="27" dirty="0" smtClean="0">
                <a:solidFill>
                  <a:schemeClr val="tx2"/>
                </a:solidFill>
                <a:latin typeface="RSMUND+Times New Roman"/>
                <a:cs typeface="RSMUND+Times New Roman"/>
              </a:rPr>
              <a:t>2.6</a:t>
            </a:r>
            <a:r>
              <a:rPr lang="ru-RU" sz="1600" spc="-124" dirty="0" smtClean="0">
                <a:solidFill>
                  <a:schemeClr val="tx2"/>
                </a:solidFill>
                <a:latin typeface="RSMUND+Times New Roman"/>
                <a:cs typeface="RSMUND+Times New Roman"/>
              </a:rPr>
              <a:t> </a:t>
            </a:r>
            <a:r>
              <a:rPr lang="ru-RU" sz="1600" spc="13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Активный</a:t>
            </a:r>
            <a:r>
              <a:rPr lang="ru-RU" sz="1600" spc="96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сектор</a:t>
            </a:r>
            <a:endParaRPr lang="ru-RU" sz="1600" dirty="0">
              <a:solidFill>
                <a:schemeClr val="tx2"/>
              </a:solidFill>
              <a:latin typeface="QKHCOP+Times New Roman"/>
              <a:cs typeface="QKHCOP+Times New Roman"/>
            </a:endParaRPr>
          </a:p>
        </p:txBody>
      </p:sp>
      <p:pic>
        <p:nvPicPr>
          <p:cNvPr id="5122" name="Picture 2" descr="C:\Users\HP\Desktop\фото для камералки\IMG_20220125_142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4320480" cy="46805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59632" y="5949280"/>
            <a:ext cx="216488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771"/>
              </a:lnSpc>
            </a:pPr>
            <a:r>
              <a:rPr lang="ru-RU" sz="1600" spc="20" dirty="0" smtClean="0">
                <a:solidFill>
                  <a:schemeClr val="tx2"/>
                </a:solidFill>
                <a:latin typeface="RSMUND+Times New Roman"/>
                <a:cs typeface="RSMUND+Times New Roman"/>
              </a:rPr>
              <a:t>2.5</a:t>
            </a:r>
            <a:r>
              <a:rPr lang="ru-RU" sz="1600" spc="-20" dirty="0" smtClean="0">
                <a:solidFill>
                  <a:schemeClr val="tx2"/>
                </a:solidFill>
                <a:latin typeface="RSMUND+Times New Roman"/>
                <a:cs typeface="RSMUND+Times New Roman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Активный</a:t>
            </a:r>
            <a:r>
              <a:rPr lang="ru-RU" sz="1600" spc="171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сектор</a:t>
            </a:r>
            <a:endParaRPr lang="ru-RU" sz="1600" dirty="0">
              <a:solidFill>
                <a:schemeClr val="tx2"/>
              </a:solidFill>
              <a:latin typeface="QKHCOP+Times New Roman"/>
              <a:cs typeface="QKHCOP+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6309320"/>
            <a:ext cx="29732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771"/>
              </a:lnSpc>
            </a:pPr>
            <a:r>
              <a:rPr lang="ru-RU" sz="1600" spc="-27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(модуль</a:t>
            </a:r>
            <a:r>
              <a:rPr lang="ru-RU" sz="1600" spc="385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z="1600" spc="-1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«Конструирование»</a:t>
            </a:r>
            <a:r>
              <a:rPr lang="ru-RU" sz="1600" dirty="0" smtClean="0">
                <a:solidFill>
                  <a:schemeClr val="tx2"/>
                </a:solidFill>
                <a:latin typeface="RSMUND+Times New Roman"/>
                <a:cs typeface="RSMUND+Times New Roman"/>
              </a:rPr>
              <a:t>)</a:t>
            </a:r>
            <a:endParaRPr lang="ru-RU" sz="1600" dirty="0">
              <a:solidFill>
                <a:schemeClr val="tx2"/>
              </a:solidFill>
              <a:latin typeface="RSMUND+Times New Roman"/>
              <a:cs typeface="RSMUND+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260648"/>
            <a:ext cx="2587760" cy="356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214"/>
              </a:lnSpc>
            </a:pPr>
            <a:r>
              <a:rPr lang="ru-RU" b="1" dirty="0" smtClean="0">
                <a:solidFill>
                  <a:schemeClr val="tx2"/>
                </a:solidFill>
                <a:latin typeface="DTLECN+Times New Roman Bold"/>
                <a:cs typeface="DTLECN+Times New Roman Bold"/>
              </a:rPr>
              <a:t>3. Спокойный</a:t>
            </a:r>
            <a:r>
              <a:rPr lang="ru-RU" b="1" spc="-39" dirty="0" smtClean="0">
                <a:solidFill>
                  <a:schemeClr val="tx2"/>
                </a:solidFill>
                <a:latin typeface="DTLECN+Times New Roman Bold"/>
                <a:cs typeface="DTLECN+Times New Roman Bold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DTLECN+Times New Roman Bold"/>
                <a:cs typeface="DTLECN+Times New Roman Bold"/>
              </a:rPr>
              <a:t>сектор</a:t>
            </a:r>
            <a:endParaRPr lang="ru-RU" b="1" dirty="0">
              <a:solidFill>
                <a:schemeClr val="tx2"/>
              </a:solidFill>
              <a:latin typeface="DTLECN+Times New Roman Bold"/>
              <a:cs typeface="DTLECN+Times New Roman Bold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908720"/>
            <a:ext cx="3888432" cy="5003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74"/>
              </a:lnSpc>
            </a:pPr>
            <a:r>
              <a:rPr lang="ru-RU" sz="1600" spc="-14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Спокойный</a:t>
            </a:r>
            <a:r>
              <a:rPr lang="ru-RU" sz="1600" spc="58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сектор обеспечивает</a:t>
            </a:r>
          </a:p>
          <a:p>
            <a:pPr>
              <a:lnSpc>
                <a:spcPts val="1771"/>
              </a:lnSpc>
              <a:spcBef>
                <a:spcPts val="100"/>
              </a:spcBef>
            </a:pP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возможность</a:t>
            </a:r>
            <a:r>
              <a:rPr lang="ru-RU" sz="1600" spc="38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самовыражения</a:t>
            </a:r>
            <a:r>
              <a:rPr lang="ru-RU" sz="1600" spc="-18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детей,</a:t>
            </a:r>
          </a:p>
          <a:p>
            <a:pPr>
              <a:lnSpc>
                <a:spcPts val="1771"/>
              </a:lnSpc>
              <a:spcBef>
                <a:spcPts val="147"/>
              </a:spcBef>
            </a:pP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поддержку</a:t>
            </a:r>
            <a:r>
              <a:rPr lang="ru-RU" sz="1600" spc="-15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эмоционального</a:t>
            </a:r>
          </a:p>
          <a:p>
            <a:pPr>
              <a:lnSpc>
                <a:spcPts val="1774"/>
              </a:lnSpc>
              <a:spcBef>
                <a:spcPts val="146"/>
              </a:spcBef>
            </a:pPr>
            <a:r>
              <a:rPr lang="ru-RU" sz="1600" spc="-13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благополучия.</a:t>
            </a:r>
          </a:p>
          <a:p>
            <a:pPr>
              <a:lnSpc>
                <a:spcPts val="1771"/>
              </a:lnSpc>
              <a:spcBef>
                <a:spcPts val="199"/>
              </a:spcBef>
            </a:pP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В центре творчества постоянно</a:t>
            </a:r>
            <a:r>
              <a:rPr lang="ru-RU" sz="1600" spc="48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что</a:t>
            </a:r>
            <a:r>
              <a:rPr lang="ru-RU" sz="1600" spc="-13" dirty="0" smtClean="0">
                <a:solidFill>
                  <a:schemeClr val="tx2"/>
                </a:solidFill>
                <a:latin typeface="RSMUND+Times New Roman"/>
                <a:cs typeface="RSMUND+Times New Roman"/>
              </a:rPr>
              <a:t>-</a:t>
            </a:r>
            <a:r>
              <a:rPr lang="ru-RU" sz="1600" spc="-19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то</a:t>
            </a:r>
          </a:p>
          <a:p>
            <a:pPr>
              <a:lnSpc>
                <a:spcPts val="1771"/>
              </a:lnSpc>
              <a:spcBef>
                <a:spcPts val="148"/>
              </a:spcBef>
            </a:pP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меняется</a:t>
            </a:r>
            <a:r>
              <a:rPr lang="ru-RU" sz="1600" spc="-45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в зависимости</a:t>
            </a:r>
            <a:r>
              <a:rPr lang="ru-RU" sz="1600" spc="-24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z="1600" spc="-4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от</a:t>
            </a:r>
          </a:p>
          <a:p>
            <a:pPr>
              <a:lnSpc>
                <a:spcPts val="1771"/>
              </a:lnSpc>
              <a:spcBef>
                <a:spcPts val="148"/>
              </a:spcBef>
            </a:pP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лексических</a:t>
            </a:r>
            <a:r>
              <a:rPr lang="ru-RU" sz="1600" spc="-44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тем,</a:t>
            </a:r>
          </a:p>
          <a:p>
            <a:pPr>
              <a:lnSpc>
                <a:spcPts val="1774"/>
              </a:lnSpc>
              <a:spcBef>
                <a:spcPts val="145"/>
              </a:spcBef>
            </a:pP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осваиваемых</a:t>
            </a:r>
            <a:r>
              <a:rPr lang="ru-RU" sz="1600" spc="-4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техник,</a:t>
            </a:r>
            <a:r>
              <a:rPr lang="ru-RU" sz="1600" spc="-19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реализуемых</a:t>
            </a:r>
          </a:p>
          <a:p>
            <a:pPr>
              <a:lnSpc>
                <a:spcPts val="1771"/>
              </a:lnSpc>
              <a:spcBef>
                <a:spcPts val="100"/>
              </a:spcBef>
            </a:pP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проектов.</a:t>
            </a:r>
          </a:p>
          <a:p>
            <a:pPr>
              <a:lnSpc>
                <a:spcPts val="1771"/>
              </a:lnSpc>
              <a:spcBef>
                <a:spcPts val="198"/>
              </a:spcBef>
            </a:pP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Имеется</a:t>
            </a:r>
            <a:r>
              <a:rPr lang="ru-RU" sz="1600" spc="-45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множество творческих игр</a:t>
            </a:r>
          </a:p>
          <a:p>
            <a:pPr>
              <a:lnSpc>
                <a:spcPts val="1774"/>
              </a:lnSpc>
              <a:spcBef>
                <a:spcPts val="144"/>
              </a:spcBef>
            </a:pP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на</a:t>
            </a:r>
            <a:r>
              <a:rPr lang="ru-RU" sz="1600" spc="11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детский</a:t>
            </a:r>
            <a:r>
              <a:rPr lang="ru-RU" sz="1600" spc="-22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дизайн,</a:t>
            </a:r>
            <a:r>
              <a:rPr lang="ru-RU" sz="1600" spc="-24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альбомы по</a:t>
            </a:r>
          </a:p>
          <a:p>
            <a:pPr>
              <a:lnSpc>
                <a:spcPts val="1771"/>
              </a:lnSpc>
              <a:spcBef>
                <a:spcPts val="100"/>
              </a:spcBef>
            </a:pPr>
            <a:r>
              <a:rPr lang="ru-RU" sz="1600" spc="-11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декоративно</a:t>
            </a:r>
            <a:r>
              <a:rPr lang="ru-RU" sz="1600" spc="-13" dirty="0" smtClean="0">
                <a:solidFill>
                  <a:schemeClr val="tx2"/>
                </a:solidFill>
                <a:latin typeface="RSMUND+Times New Roman"/>
                <a:cs typeface="RSMUND+Times New Roman"/>
              </a:rPr>
              <a:t>-</a:t>
            </a: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прикладному</a:t>
            </a:r>
            <a:r>
              <a:rPr lang="ru-RU" sz="1600" spc="41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z="1600" spc="-28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искусству,</a:t>
            </a:r>
          </a:p>
          <a:p>
            <a:pPr>
              <a:lnSpc>
                <a:spcPts val="1771"/>
              </a:lnSpc>
              <a:spcBef>
                <a:spcPts val="148"/>
              </a:spcBef>
            </a:pP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иллюстративный</a:t>
            </a:r>
          </a:p>
          <a:p>
            <a:pPr>
              <a:lnSpc>
                <a:spcPts val="1771"/>
              </a:lnSpc>
              <a:spcBef>
                <a:spcPts val="148"/>
              </a:spcBef>
            </a:pP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материал</a:t>
            </a:r>
            <a:r>
              <a:rPr lang="ru-RU" sz="1600" spc="-19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по жанрам</a:t>
            </a:r>
            <a:r>
              <a:rPr lang="ru-RU" sz="1600" spc="-19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живописи</a:t>
            </a:r>
          </a:p>
          <a:p>
            <a:pPr>
              <a:lnSpc>
                <a:spcPts val="1771"/>
              </a:lnSpc>
              <a:spcBef>
                <a:spcPts val="150"/>
              </a:spcBef>
            </a:pP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правила, подсказки,</a:t>
            </a:r>
            <a:r>
              <a:rPr lang="ru-RU" sz="1600" spc="-4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шаблоны,</a:t>
            </a:r>
          </a:p>
          <a:p>
            <a:pPr>
              <a:lnSpc>
                <a:spcPts val="1771"/>
              </a:lnSpc>
              <a:spcBef>
                <a:spcPts val="148"/>
              </a:spcBef>
            </a:pP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трафареты</a:t>
            </a:r>
            <a:r>
              <a:rPr lang="ru-RU" sz="1600" spc="-43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и</a:t>
            </a:r>
            <a:r>
              <a:rPr lang="ru-RU" sz="1600" spc="22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раскраски.</a:t>
            </a:r>
          </a:p>
          <a:p>
            <a:pPr>
              <a:lnSpc>
                <a:spcPts val="1771"/>
              </a:lnSpc>
              <a:spcBef>
                <a:spcPts val="148"/>
              </a:spcBef>
            </a:pP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Игры</a:t>
            </a:r>
            <a:r>
              <a:rPr lang="ru-RU" sz="1600" spc="-13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периодически сменяются,</a:t>
            </a:r>
          </a:p>
          <a:p>
            <a:pPr>
              <a:lnSpc>
                <a:spcPts val="1774"/>
              </a:lnSpc>
              <a:spcBef>
                <a:spcPts val="146"/>
              </a:spcBef>
            </a:pP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изобразительные</a:t>
            </a:r>
            <a:r>
              <a:rPr lang="ru-RU" sz="1600" spc="-14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средства.</a:t>
            </a:r>
            <a:r>
              <a:rPr lang="ru-RU" sz="1600" spc="-41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В </a:t>
            </a:r>
            <a:r>
              <a:rPr lang="ru-RU" sz="1600" spc="-31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уголке</a:t>
            </a:r>
          </a:p>
          <a:p>
            <a:pPr>
              <a:lnSpc>
                <a:spcPts val="1771"/>
              </a:lnSpc>
              <a:spcBef>
                <a:spcPts val="149"/>
              </a:spcBef>
            </a:pP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творчества </a:t>
            </a:r>
            <a:r>
              <a:rPr lang="ru-RU" sz="1600" spc="-24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живут</a:t>
            </a:r>
            <a:r>
              <a:rPr lang="ru-RU" sz="1600" spc="62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разные</a:t>
            </a:r>
            <a:r>
              <a:rPr lang="ru-RU" sz="1600" spc="-17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персонажи в</a:t>
            </a:r>
          </a:p>
          <a:p>
            <a:pPr>
              <a:lnSpc>
                <a:spcPts val="1771"/>
              </a:lnSpc>
              <a:spcBef>
                <a:spcPts val="198"/>
              </a:spcBef>
            </a:pP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соответствии с</a:t>
            </a:r>
            <a:r>
              <a:rPr lang="ru-RU" sz="1600" spc="-13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темой.</a:t>
            </a:r>
            <a:endParaRPr lang="ru-RU" sz="1600" dirty="0">
              <a:solidFill>
                <a:schemeClr val="tx2"/>
              </a:solidFill>
              <a:latin typeface="QKHCOP+Times New Roman"/>
              <a:cs typeface="QKHCOP+Times New Roman"/>
            </a:endParaRPr>
          </a:p>
        </p:txBody>
      </p:sp>
      <p:pic>
        <p:nvPicPr>
          <p:cNvPr id="4" name="Picture 2" descr="C:\Users\HP\Desktop\фото для камералки\IMG_20220125_1459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2448272" cy="4968552"/>
          </a:xfrm>
          <a:prstGeom prst="rect">
            <a:avLst/>
          </a:prstGeom>
          <a:noFill/>
        </p:spPr>
      </p:pic>
      <p:pic>
        <p:nvPicPr>
          <p:cNvPr id="3074" name="Picture 2" descr="C:\Users\HP\Desktop\IMG_20220120_1658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836712"/>
            <a:ext cx="2376264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188640"/>
            <a:ext cx="2587760" cy="356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214"/>
              </a:lnSpc>
            </a:pPr>
            <a:r>
              <a:rPr lang="ru-RU" b="1" dirty="0" smtClean="0">
                <a:solidFill>
                  <a:schemeClr val="tx2"/>
                </a:solidFill>
                <a:latin typeface="DTLECN+Times New Roman Bold"/>
                <a:cs typeface="DTLECN+Times New Roman Bold"/>
              </a:rPr>
              <a:t>3. Спокойный</a:t>
            </a:r>
            <a:r>
              <a:rPr lang="ru-RU" b="1" spc="-39" dirty="0" smtClean="0">
                <a:solidFill>
                  <a:schemeClr val="tx2"/>
                </a:solidFill>
                <a:latin typeface="DTLECN+Times New Roman Bold"/>
                <a:cs typeface="DTLECN+Times New Roman Bold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DTLECN+Times New Roman Bold"/>
                <a:cs typeface="DTLECN+Times New Roman Bold"/>
              </a:rPr>
              <a:t>сектор</a:t>
            </a:r>
            <a:endParaRPr lang="ru-RU" b="1" dirty="0">
              <a:solidFill>
                <a:schemeClr val="tx2"/>
              </a:solidFill>
              <a:latin typeface="DTLECN+Times New Roman Bold"/>
              <a:cs typeface="DTLECN+Times New Roman Bold"/>
            </a:endParaRPr>
          </a:p>
        </p:txBody>
      </p:sp>
      <p:pic>
        <p:nvPicPr>
          <p:cNvPr id="5122" name="Picture 2" descr="C:\Users\HP\Desktop\фото для камералки\IMG_20220120_1658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836712"/>
            <a:ext cx="2664296" cy="4968552"/>
          </a:xfrm>
          <a:prstGeom prst="rect">
            <a:avLst/>
          </a:prstGeom>
          <a:noFill/>
        </p:spPr>
      </p:pic>
      <p:pic>
        <p:nvPicPr>
          <p:cNvPr id="5123" name="Picture 3" descr="C:\Users\HP\Desktop\фото для камералки\IMG_20220120_1715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836712"/>
            <a:ext cx="2808312" cy="49685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588224" y="6381328"/>
            <a:ext cx="195316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771"/>
              </a:lnSpc>
            </a:pP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(центр</a:t>
            </a:r>
            <a:r>
              <a:rPr lang="ru-RU" sz="1600" spc="74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уединения)</a:t>
            </a:r>
            <a:endParaRPr lang="ru-RU" sz="1600" dirty="0">
              <a:solidFill>
                <a:schemeClr val="tx2"/>
              </a:solidFill>
              <a:latin typeface="QKHCOP+Times New Roman"/>
              <a:cs typeface="QKHCOP+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44208" y="6021288"/>
            <a:ext cx="236577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771"/>
              </a:lnSpc>
            </a:pPr>
            <a:r>
              <a:rPr lang="ru-RU" sz="1600" spc="20" dirty="0" smtClean="0">
                <a:solidFill>
                  <a:schemeClr val="tx2"/>
                </a:solidFill>
                <a:latin typeface="RSMUND+Times New Roman"/>
                <a:cs typeface="RSMUND+Times New Roman"/>
              </a:rPr>
              <a:t>3.3.</a:t>
            </a:r>
            <a:r>
              <a:rPr lang="ru-RU" sz="1600" spc="-80" dirty="0" smtClean="0">
                <a:solidFill>
                  <a:schemeClr val="tx2"/>
                </a:solidFill>
                <a:latin typeface="RSMUND+Times New Roman"/>
                <a:cs typeface="RSMUND+Times New Roman"/>
              </a:rPr>
              <a:t> </a:t>
            </a:r>
            <a:r>
              <a:rPr lang="ru-RU" sz="1600" spc="-11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Спокойный</a:t>
            </a:r>
            <a:r>
              <a:rPr lang="ru-RU" sz="1600" spc="355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z="1600" spc="-11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сектор</a:t>
            </a:r>
            <a:endParaRPr lang="ru-RU" sz="1600" spc="-11" dirty="0">
              <a:solidFill>
                <a:schemeClr val="tx2"/>
              </a:solidFill>
              <a:latin typeface="QKHCOP+Times New Roman"/>
              <a:cs typeface="QKHCOP+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6381328"/>
            <a:ext cx="369678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774"/>
              </a:lnSpc>
            </a:pP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(центр</a:t>
            </a:r>
            <a:r>
              <a:rPr lang="ru-RU" sz="1600" spc="56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z="1600" spc="-17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художественной</a:t>
            </a:r>
            <a:r>
              <a:rPr lang="ru-RU" sz="1600" spc="272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z="1600" spc="12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литературы)</a:t>
            </a:r>
            <a:endParaRPr lang="ru-RU" sz="1600" spc="12" dirty="0">
              <a:solidFill>
                <a:schemeClr val="tx2"/>
              </a:solidFill>
              <a:latin typeface="QKHCOP+Times New Roman"/>
              <a:cs typeface="QKHCOP+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6021288"/>
            <a:ext cx="236628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771"/>
              </a:lnSpc>
            </a:pPr>
            <a:r>
              <a:rPr lang="ru-RU" sz="1600" spc="20" dirty="0" smtClean="0">
                <a:solidFill>
                  <a:schemeClr val="tx2"/>
                </a:solidFill>
                <a:latin typeface="RSMUND+Times New Roman"/>
                <a:cs typeface="RSMUND+Times New Roman"/>
              </a:rPr>
              <a:t>3.2.</a:t>
            </a:r>
            <a:r>
              <a:rPr lang="ru-RU" sz="1600" spc="-77" dirty="0" smtClean="0">
                <a:solidFill>
                  <a:schemeClr val="tx2"/>
                </a:solidFill>
                <a:latin typeface="RSMUND+Times New Roman"/>
                <a:cs typeface="RSMUND+Times New Roman"/>
              </a:rPr>
              <a:t> </a:t>
            </a:r>
            <a:r>
              <a:rPr lang="ru-RU" sz="1600" spc="-11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Спокойный</a:t>
            </a:r>
            <a:r>
              <a:rPr lang="ru-RU" sz="1600" spc="356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z="1600" spc="-11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сектор</a:t>
            </a:r>
            <a:endParaRPr lang="ru-RU" sz="1600" spc="-11" dirty="0">
              <a:solidFill>
                <a:schemeClr val="tx2"/>
              </a:solidFill>
              <a:latin typeface="QKHCOP+Times New Roman"/>
              <a:cs typeface="QKHCOP+Times New Roman"/>
            </a:endParaRPr>
          </a:p>
        </p:txBody>
      </p:sp>
      <p:pic>
        <p:nvPicPr>
          <p:cNvPr id="4098" name="Picture 2" descr="C:\Users\HP\Desktop\фото для камералки\IMG_20220125_1459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836712"/>
            <a:ext cx="2880320" cy="496855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67544" y="6021288"/>
            <a:ext cx="2373983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727"/>
              </a:lnSpc>
            </a:pPr>
            <a:r>
              <a:rPr lang="ru-RU" sz="1600" spc="27" dirty="0" smtClean="0">
                <a:solidFill>
                  <a:schemeClr val="tx2"/>
                </a:solidFill>
                <a:latin typeface="RSMUND+Times New Roman"/>
                <a:cs typeface="RSMUND+Times New Roman"/>
              </a:rPr>
              <a:t>3.1.</a:t>
            </a:r>
            <a:r>
              <a:rPr lang="ru-RU" sz="1600" spc="-122" dirty="0" smtClean="0">
                <a:solidFill>
                  <a:schemeClr val="tx2"/>
                </a:solidFill>
                <a:latin typeface="RSMUND+Times New Roman"/>
                <a:cs typeface="RSMUND+Times New Roman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Спокойный</a:t>
            </a:r>
            <a:r>
              <a:rPr lang="ru-RU" sz="1600" spc="268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сектор</a:t>
            </a:r>
            <a:endParaRPr lang="ru-RU" sz="1600" dirty="0">
              <a:solidFill>
                <a:schemeClr val="tx2"/>
              </a:solidFill>
              <a:latin typeface="QKHCOP+Times New Roman"/>
              <a:cs typeface="QKHCOP+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309320"/>
            <a:ext cx="20045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spc="11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(центр</a:t>
            </a:r>
            <a:r>
              <a:rPr lang="ru-RU" sz="1600" spc="14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творчества)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\Desktop\фото для камералки\IMG_20220120_173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268760"/>
            <a:ext cx="3456384" cy="424847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35696" y="404664"/>
            <a:ext cx="5976664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10"/>
              </a:lnSpc>
            </a:pPr>
            <a:r>
              <a:rPr lang="ru-RU" b="1" spc="-26" dirty="0">
                <a:solidFill>
                  <a:schemeClr val="tx2"/>
                </a:solidFill>
                <a:latin typeface="LJIIGD+Cambria Bold"/>
                <a:cs typeface="LJIIGD+Cambria Bold"/>
              </a:rPr>
              <a:t>4.</a:t>
            </a:r>
            <a:r>
              <a:rPr lang="ru-RU" b="1" spc="-47" dirty="0">
                <a:solidFill>
                  <a:schemeClr val="tx2"/>
                </a:solidFill>
                <a:latin typeface="LJIIGD+Cambria Bold"/>
                <a:cs typeface="LJIIGD+Cambria Bold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DTLECN+Times New Roman Bold"/>
                <a:cs typeface="DTLECN+Times New Roman Bold"/>
              </a:rPr>
              <a:t>Организация</a:t>
            </a:r>
            <a:r>
              <a:rPr lang="ru-RU" b="1" spc="-37" dirty="0">
                <a:solidFill>
                  <a:schemeClr val="tx2"/>
                </a:solidFill>
                <a:latin typeface="DTLECN+Times New Roman Bold"/>
                <a:cs typeface="DTLECN+Times New Roman Bold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DTLECN+Times New Roman Bold"/>
                <a:cs typeface="DTLECN+Times New Roman Bold"/>
              </a:rPr>
              <a:t>среды</a:t>
            </a:r>
            <a:r>
              <a:rPr lang="ru-RU" b="1" spc="-77" dirty="0">
                <a:solidFill>
                  <a:schemeClr val="tx2"/>
                </a:solidFill>
                <a:latin typeface="DTLECN+Times New Roman Bold"/>
                <a:cs typeface="DTLECN+Times New Roman Bold"/>
              </a:rPr>
              <a:t> </a:t>
            </a:r>
            <a:r>
              <a:rPr lang="ru-RU" b="1" spc="-21" dirty="0">
                <a:solidFill>
                  <a:schemeClr val="tx2"/>
                </a:solidFill>
                <a:latin typeface="DTLECN+Times New Roman Bold"/>
                <a:cs typeface="DTLECN+Times New Roman Bold"/>
              </a:rPr>
              <a:t>для</a:t>
            </a:r>
            <a:r>
              <a:rPr lang="ru-RU" b="1" spc="98" dirty="0">
                <a:solidFill>
                  <a:schemeClr val="tx2"/>
                </a:solidFill>
                <a:latin typeface="DTLECN+Times New Roman Bold"/>
                <a:cs typeface="DTLECN+Times New Roman Bold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DTLECN+Times New Roman Bold"/>
                <a:cs typeface="DTLECN+Times New Roman Bold"/>
              </a:rPr>
              <a:t>диалога</a:t>
            </a:r>
            <a:r>
              <a:rPr lang="ru-RU" b="1" spc="-43" dirty="0">
                <a:solidFill>
                  <a:schemeClr val="tx2"/>
                </a:solidFill>
                <a:latin typeface="DTLECN+Times New Roman Bold"/>
                <a:cs typeface="DTLECN+Times New Roman Bold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DTLECN+Times New Roman Bold"/>
                <a:cs typeface="DTLECN+Times New Roman Bold"/>
              </a:rPr>
              <a:t>с</a:t>
            </a:r>
            <a:r>
              <a:rPr lang="ru-RU" b="1" spc="32" dirty="0">
                <a:solidFill>
                  <a:schemeClr val="tx2"/>
                </a:solidFill>
                <a:latin typeface="DTLECN+Times New Roman Bold"/>
                <a:cs typeface="DTLECN+Times New Roman Bold"/>
              </a:rPr>
              <a:t> </a:t>
            </a:r>
            <a:r>
              <a:rPr lang="ru-RU" b="1" spc="-16" dirty="0">
                <a:solidFill>
                  <a:schemeClr val="tx2"/>
                </a:solidFill>
                <a:latin typeface="DTLECN+Times New Roman Bold"/>
                <a:cs typeface="DTLECN+Times New Roman Bold"/>
              </a:rPr>
              <a:t>родителями</a:t>
            </a:r>
          </a:p>
        </p:txBody>
      </p:sp>
      <p:pic>
        <p:nvPicPr>
          <p:cNvPr id="6147" name="Picture 3" descr="C:\Users\HP\Desktop\фото для камералки\IMG_20220120_1736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268760"/>
            <a:ext cx="3312368" cy="42484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27984" y="5661248"/>
            <a:ext cx="4572000" cy="6437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110"/>
              </a:lnSpc>
            </a:pPr>
            <a:r>
              <a:rPr lang="ru-RU" sz="1600" spc="-21" dirty="0">
                <a:solidFill>
                  <a:schemeClr val="tx2"/>
                </a:solidFill>
                <a:latin typeface="HPIJSD+Cambria"/>
                <a:cs typeface="HPIJSD+Cambria"/>
              </a:rPr>
              <a:t>4.2.</a:t>
            </a:r>
            <a:r>
              <a:rPr lang="ru-RU" sz="1600" spc="39" dirty="0">
                <a:solidFill>
                  <a:schemeClr val="tx2"/>
                </a:solidFill>
                <a:latin typeface="HPIJSD+Cambria"/>
                <a:cs typeface="HPIJSD+Cambria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ITQKLO+Cambria"/>
                <a:cs typeface="ITQKLO+Cambria"/>
              </a:rPr>
              <a:t>Среда</a:t>
            </a:r>
            <a:r>
              <a:rPr lang="ru-RU" sz="1600" spc="-58" dirty="0">
                <a:solidFill>
                  <a:schemeClr val="tx2"/>
                </a:solidFill>
                <a:latin typeface="ITQKLO+Cambria"/>
                <a:cs typeface="ITQKLO+Cambria"/>
              </a:rPr>
              <a:t> </a:t>
            </a:r>
            <a:r>
              <a:rPr lang="ru-RU" sz="1600" spc="14" dirty="0">
                <a:solidFill>
                  <a:schemeClr val="tx2"/>
                </a:solidFill>
                <a:latin typeface="ITQKLO+Cambria"/>
                <a:cs typeface="ITQKLO+Cambria"/>
              </a:rPr>
              <a:t>для</a:t>
            </a:r>
            <a:r>
              <a:rPr lang="ru-RU" sz="1600" dirty="0">
                <a:solidFill>
                  <a:schemeClr val="tx2"/>
                </a:solidFill>
                <a:latin typeface="ITQKLO+Cambria"/>
                <a:cs typeface="ITQKLO+Cambria"/>
              </a:rPr>
              <a:t> диалога</a:t>
            </a:r>
            <a:r>
              <a:rPr lang="ru-RU" sz="1600" spc="-36" dirty="0">
                <a:solidFill>
                  <a:schemeClr val="tx2"/>
                </a:solidFill>
                <a:latin typeface="ITQKLO+Cambria"/>
                <a:cs typeface="ITQKLO+Cambria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ITQKLO+Cambria"/>
                <a:cs typeface="ITQKLO+Cambria"/>
              </a:rPr>
              <a:t>с</a:t>
            </a:r>
            <a:r>
              <a:rPr lang="ru-RU" sz="1600" spc="10" dirty="0">
                <a:solidFill>
                  <a:schemeClr val="tx2"/>
                </a:solidFill>
                <a:latin typeface="ITQKLO+Cambria"/>
                <a:cs typeface="ITQKLO+Cambria"/>
              </a:rPr>
              <a:t> </a:t>
            </a:r>
            <a:r>
              <a:rPr lang="ru-RU" sz="1600" spc="-24" dirty="0">
                <a:solidFill>
                  <a:schemeClr val="tx2"/>
                </a:solidFill>
                <a:latin typeface="ITQKLO+Cambria"/>
                <a:cs typeface="ITQKLO+Cambria"/>
              </a:rPr>
              <a:t>родителями</a:t>
            </a:r>
          </a:p>
          <a:p>
            <a:pPr marL="447421" marR="0" algn="ctr">
              <a:lnSpc>
                <a:spcPts val="2110"/>
              </a:lnSpc>
              <a:spcBef>
                <a:spcPts val="69"/>
              </a:spcBef>
              <a:spcAft>
                <a:spcPts val="0"/>
              </a:spcAft>
            </a:pPr>
            <a:r>
              <a:rPr lang="ru-RU" sz="1600" spc="-30" dirty="0">
                <a:solidFill>
                  <a:schemeClr val="tx2"/>
                </a:solidFill>
                <a:latin typeface="ITQKLO+Cambria"/>
                <a:cs typeface="ITQKLO+Cambria"/>
              </a:rPr>
              <a:t>(консультационный</a:t>
            </a:r>
            <a:r>
              <a:rPr lang="ru-RU" sz="1600" spc="534" dirty="0">
                <a:solidFill>
                  <a:schemeClr val="tx2"/>
                </a:solidFill>
                <a:latin typeface="ITQKLO+Cambria"/>
                <a:cs typeface="ITQKLO+Cambria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ITQKLO+Cambria"/>
                <a:cs typeface="ITQKLO+Cambria"/>
              </a:rPr>
              <a:t>центр)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661248"/>
            <a:ext cx="4176464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110"/>
              </a:lnSpc>
            </a:pPr>
            <a:r>
              <a:rPr lang="ru-RU" sz="1600" spc="-21" dirty="0">
                <a:solidFill>
                  <a:schemeClr val="tx2"/>
                </a:solidFill>
                <a:latin typeface="HPIJSD+Cambria"/>
                <a:cs typeface="HPIJSD+Cambria"/>
              </a:rPr>
              <a:t>4.1.</a:t>
            </a:r>
            <a:r>
              <a:rPr lang="ru-RU" sz="1600" spc="37" dirty="0">
                <a:solidFill>
                  <a:schemeClr val="tx2"/>
                </a:solidFill>
                <a:latin typeface="HPIJSD+Cambria"/>
                <a:cs typeface="HPIJSD+Cambria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ITQKLO+Cambria"/>
                <a:cs typeface="ITQKLO+Cambria"/>
              </a:rPr>
              <a:t>Среда</a:t>
            </a:r>
            <a:r>
              <a:rPr lang="ru-RU" sz="1600" spc="-58" dirty="0">
                <a:solidFill>
                  <a:schemeClr val="tx2"/>
                </a:solidFill>
                <a:latin typeface="ITQKLO+Cambria"/>
                <a:cs typeface="ITQKLO+Cambria"/>
              </a:rPr>
              <a:t> </a:t>
            </a:r>
            <a:r>
              <a:rPr lang="ru-RU" sz="1600" spc="14" dirty="0">
                <a:solidFill>
                  <a:schemeClr val="tx2"/>
                </a:solidFill>
                <a:latin typeface="ITQKLO+Cambria"/>
                <a:cs typeface="ITQKLO+Cambria"/>
              </a:rPr>
              <a:t>для</a:t>
            </a:r>
            <a:r>
              <a:rPr lang="ru-RU" sz="1600" dirty="0">
                <a:solidFill>
                  <a:schemeClr val="tx2"/>
                </a:solidFill>
                <a:latin typeface="ITQKLO+Cambria"/>
                <a:cs typeface="ITQKLO+Cambria"/>
              </a:rPr>
              <a:t> диалога</a:t>
            </a:r>
            <a:r>
              <a:rPr lang="ru-RU" sz="1600" spc="-38" dirty="0">
                <a:solidFill>
                  <a:schemeClr val="tx2"/>
                </a:solidFill>
                <a:latin typeface="ITQKLO+Cambria"/>
                <a:cs typeface="ITQKLO+Cambria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ITQKLO+Cambria"/>
                <a:cs typeface="ITQKLO+Cambria"/>
              </a:rPr>
              <a:t>с</a:t>
            </a:r>
            <a:r>
              <a:rPr lang="ru-RU" sz="1600" spc="10" dirty="0">
                <a:solidFill>
                  <a:schemeClr val="tx2"/>
                </a:solidFill>
                <a:latin typeface="ITQKLO+Cambria"/>
                <a:cs typeface="ITQKLO+Cambria"/>
              </a:rPr>
              <a:t> </a:t>
            </a:r>
            <a:r>
              <a:rPr lang="ru-RU" sz="1600" spc="-24" dirty="0">
                <a:solidFill>
                  <a:schemeClr val="tx2"/>
                </a:solidFill>
                <a:latin typeface="ITQKLO+Cambria"/>
                <a:cs typeface="ITQKLO+Cambria"/>
              </a:rPr>
              <a:t>родителями</a:t>
            </a:r>
          </a:p>
          <a:p>
            <a:pPr marL="485076" marR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chemeClr val="tx2"/>
                </a:solidFill>
                <a:latin typeface="HPIJSD+Cambria"/>
                <a:cs typeface="HPIJSD+Cambria"/>
              </a:rPr>
              <a:t>(</a:t>
            </a:r>
            <a:r>
              <a:rPr lang="ru-RU" sz="1600" spc="37" dirty="0">
                <a:solidFill>
                  <a:schemeClr val="tx2"/>
                </a:solidFill>
                <a:latin typeface="HPIJSD+Cambria"/>
                <a:cs typeface="HPIJSD+Cambria"/>
              </a:rPr>
              <a:t> </a:t>
            </a:r>
            <a:r>
              <a:rPr lang="ru-RU" sz="1600" spc="-16" dirty="0">
                <a:solidFill>
                  <a:schemeClr val="tx2"/>
                </a:solidFill>
                <a:latin typeface="ITQKLO+Cambria"/>
                <a:cs typeface="ITQKLO+Cambria"/>
              </a:rPr>
              <a:t>информационный</a:t>
            </a:r>
            <a:r>
              <a:rPr lang="ru-RU" sz="1600" spc="121" dirty="0">
                <a:solidFill>
                  <a:schemeClr val="tx2"/>
                </a:solidFill>
                <a:latin typeface="ITQKLO+Cambria"/>
                <a:cs typeface="ITQKLO+Cambria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ITQKLO+Cambria"/>
                <a:cs typeface="ITQKLO+Cambria"/>
              </a:rPr>
              <a:t>центр)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5949280"/>
            <a:ext cx="6552728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93"/>
              </a:lnSpc>
            </a:pPr>
            <a:r>
              <a:rPr lang="ru-RU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4.3. Среда</a:t>
            </a:r>
            <a:r>
              <a:rPr lang="ru-RU" spc="-2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для диалога с родителями</a:t>
            </a:r>
            <a:r>
              <a:rPr lang="ru-RU" spc="33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(практический</a:t>
            </a:r>
            <a:r>
              <a:rPr lang="ru-RU" spc="-17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центр)</a:t>
            </a:r>
            <a:endParaRPr lang="ru-RU" dirty="0">
              <a:solidFill>
                <a:schemeClr val="tx2"/>
              </a:solidFill>
              <a:latin typeface="QKHCOP+Times New Roman"/>
              <a:cs typeface="QKHCOP+Times New Roman"/>
            </a:endParaRPr>
          </a:p>
        </p:txBody>
      </p:sp>
      <p:pic>
        <p:nvPicPr>
          <p:cNvPr id="1027" name="Picture 3" descr="C:\Users\HP\Desktop\IMG-20220128-WA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8748464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12160" y="1124744"/>
            <a:ext cx="792205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660"/>
              </a:lnSpc>
            </a:pPr>
            <a:r>
              <a:rPr lang="ru-RU" sz="2400" b="1" dirty="0" smtClean="0">
                <a:solidFill>
                  <a:schemeClr val="tx2"/>
                </a:solidFill>
                <a:latin typeface="DTLECN+Times New Roman Bold"/>
                <a:cs typeface="DTLECN+Times New Roman Bold"/>
              </a:rPr>
              <a:t>Вид</a:t>
            </a:r>
            <a:endParaRPr lang="ru-RU" sz="2400" b="1" dirty="0">
              <a:solidFill>
                <a:schemeClr val="tx2"/>
              </a:solidFill>
              <a:latin typeface="DTLECN+Times New Roman Bold"/>
              <a:cs typeface="DTLECN+Times New Roman Bold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48064" y="1772816"/>
            <a:ext cx="3312368" cy="219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748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DTLECN+Times New Roman Bold"/>
                <a:cs typeface="DTLECN+Times New Roman Bold"/>
              </a:rPr>
              <a:t>(ранний</a:t>
            </a:r>
            <a:r>
              <a:rPr lang="ru-RU" sz="2400" b="1" spc="14" dirty="0" smtClean="0">
                <a:solidFill>
                  <a:schemeClr val="tx2"/>
                </a:solidFill>
                <a:latin typeface="DTLECN+Times New Roman Bold"/>
                <a:cs typeface="DTLECN+Times New Roman Bold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DTLECN+Times New Roman Bold"/>
                <a:cs typeface="DTLECN+Times New Roman Bold"/>
              </a:rPr>
              <a:t>возраст,</a:t>
            </a:r>
          </a:p>
          <a:p>
            <a:pPr>
              <a:lnSpc>
                <a:spcPts val="2657"/>
              </a:lnSpc>
              <a:spcBef>
                <a:spcPts val="173"/>
              </a:spcBef>
            </a:pPr>
            <a:r>
              <a:rPr lang="ru-RU" sz="2400" b="1" dirty="0" smtClean="0">
                <a:solidFill>
                  <a:schemeClr val="tx2"/>
                </a:solidFill>
                <a:latin typeface="DTLECN+Times New Roman Bold"/>
                <a:cs typeface="DTLECN+Times New Roman Bold"/>
              </a:rPr>
              <a:t>младший,</a:t>
            </a:r>
            <a:r>
              <a:rPr lang="ru-RU" sz="2400" b="1" spc="12" dirty="0" smtClean="0">
                <a:solidFill>
                  <a:schemeClr val="tx2"/>
                </a:solidFill>
                <a:latin typeface="DTLECN+Times New Roman Bold"/>
                <a:cs typeface="DTLECN+Times New Roman Bold"/>
              </a:rPr>
              <a:t> </a:t>
            </a:r>
            <a:r>
              <a:rPr lang="ru-RU" sz="2400" b="1" u="sng" dirty="0" smtClean="0">
                <a:solidFill>
                  <a:schemeClr val="tx2"/>
                </a:solidFill>
                <a:latin typeface="DTLECN+Times New Roman Bold"/>
                <a:cs typeface="DTLECN+Times New Roman Bold"/>
              </a:rPr>
              <a:t>средний, </a:t>
            </a:r>
            <a:r>
              <a:rPr lang="ru-RU" sz="2400" b="1" dirty="0" smtClean="0">
                <a:solidFill>
                  <a:schemeClr val="tx2"/>
                </a:solidFill>
                <a:latin typeface="DTLECN+Times New Roman Bold"/>
                <a:cs typeface="DTLECN+Times New Roman Bold"/>
              </a:rPr>
              <a:t>старший, подготовительный – нужное подчеркнуть)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3861048"/>
            <a:ext cx="3096344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9" marR="0">
              <a:lnSpc>
                <a:spcPts val="266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DTLECN+Times New Roman Bold"/>
                <a:cs typeface="DTLECN+Times New Roman Bold"/>
              </a:rPr>
              <a:t>группы с четырех</a:t>
            </a:r>
          </a:p>
          <a:p>
            <a:pPr>
              <a:lnSpc>
                <a:spcPts val="2657"/>
              </a:lnSpc>
              <a:spcBef>
                <a:spcPts val="173"/>
              </a:spcBef>
            </a:pPr>
            <a:r>
              <a:rPr lang="ru-RU" sz="2400" b="1" dirty="0" smtClean="0">
                <a:solidFill>
                  <a:schemeClr val="tx2"/>
                </a:solidFill>
                <a:latin typeface="DTLECN+Times New Roman Bold"/>
                <a:cs typeface="DTLECN+Times New Roman Bold"/>
              </a:rPr>
              <a:t>точек по периметр</a:t>
            </a:r>
            <a:endParaRPr lang="ru-RU" sz="2400" b="1" dirty="0">
              <a:solidFill>
                <a:schemeClr val="tx2"/>
              </a:solidFill>
              <a:latin typeface="DTLECN+Times New Roman Bold"/>
              <a:cs typeface="DTLECN+Times New Roman Bold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3212976"/>
            <a:ext cx="2398029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110"/>
              </a:lnSpc>
            </a:pPr>
            <a:r>
              <a:rPr lang="ru-RU" dirty="0" smtClean="0">
                <a:solidFill>
                  <a:schemeClr val="tx2"/>
                </a:solidFill>
                <a:latin typeface="ITQKLO+Cambria"/>
                <a:cs typeface="ITQKLO+Cambria"/>
              </a:rPr>
              <a:t>Верхняя</a:t>
            </a:r>
            <a:r>
              <a:rPr lang="ru-RU" spc="-172" dirty="0" smtClean="0">
                <a:solidFill>
                  <a:schemeClr val="tx2"/>
                </a:solidFill>
                <a:latin typeface="ITQKLO+Cambria"/>
                <a:cs typeface="ITQKLO+Cambria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ITQKLO+Cambria"/>
                <a:cs typeface="ITQKLO+Cambria"/>
              </a:rPr>
              <a:t>левая</a:t>
            </a:r>
            <a:r>
              <a:rPr lang="ru-RU" spc="-96" dirty="0" smtClean="0">
                <a:solidFill>
                  <a:schemeClr val="tx2"/>
                </a:solidFill>
                <a:latin typeface="ITQKLO+Cambria"/>
                <a:cs typeface="ITQKLO+Cambria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ITQKLO+Cambria"/>
                <a:cs typeface="ITQKLO+Cambria"/>
              </a:rPr>
              <a:t>точка</a:t>
            </a:r>
            <a:endParaRPr lang="ru-RU" dirty="0">
              <a:solidFill>
                <a:schemeClr val="tx2"/>
              </a:solidFill>
              <a:latin typeface="ITQKLO+Cambria"/>
              <a:cs typeface="ITQKLO+Cambria"/>
            </a:endParaRPr>
          </a:p>
        </p:txBody>
      </p:sp>
      <p:pic>
        <p:nvPicPr>
          <p:cNvPr id="3078" name="Picture 6" descr="C:\Users\HP\Desktop\IMG_20220127_1425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645024"/>
            <a:ext cx="3888432" cy="2484275"/>
          </a:xfrm>
          <a:prstGeom prst="rect">
            <a:avLst/>
          </a:prstGeom>
          <a:noFill/>
        </p:spPr>
      </p:pic>
      <p:pic>
        <p:nvPicPr>
          <p:cNvPr id="3079" name="Picture 7" descr="C:\Users\HP\Desktop\IMG_20220127_1424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3925441" cy="294655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259632" y="6237312"/>
            <a:ext cx="2351221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110"/>
              </a:lnSpc>
            </a:pPr>
            <a:r>
              <a:rPr lang="ru-RU" spc="-19" dirty="0" smtClean="0">
                <a:solidFill>
                  <a:schemeClr val="tx2"/>
                </a:solidFill>
                <a:latin typeface="ITQKLO+Cambria"/>
                <a:cs typeface="ITQKLO+Cambria"/>
              </a:rPr>
              <a:t>Нижняя</a:t>
            </a:r>
            <a:r>
              <a:rPr lang="ru-RU" spc="48" dirty="0" smtClean="0">
                <a:solidFill>
                  <a:schemeClr val="tx2"/>
                </a:solidFill>
                <a:latin typeface="ITQKLO+Cambria"/>
                <a:cs typeface="ITQKLO+Cambria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ITQKLO+Cambria"/>
                <a:cs typeface="ITQKLO+Cambria"/>
              </a:rPr>
              <a:t>левая</a:t>
            </a:r>
            <a:r>
              <a:rPr lang="ru-RU" spc="13" dirty="0" smtClean="0">
                <a:solidFill>
                  <a:schemeClr val="tx2"/>
                </a:solidFill>
                <a:latin typeface="ITQKLO+Cambria"/>
                <a:cs typeface="ITQKLO+Cambria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ITQKLO+Cambria"/>
                <a:cs typeface="ITQKLO+Cambria"/>
              </a:rPr>
              <a:t>точка</a:t>
            </a:r>
            <a:endParaRPr lang="ru-RU" dirty="0">
              <a:solidFill>
                <a:schemeClr val="tx2"/>
              </a:solidFill>
              <a:latin typeface="ITQKLO+Cambria"/>
              <a:cs typeface="ITQKLO+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HP\Desktop\IMG_20220127_1428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248472" cy="3189029"/>
          </a:xfrm>
          <a:prstGeom prst="rect">
            <a:avLst/>
          </a:prstGeom>
          <a:noFill/>
        </p:spPr>
      </p:pic>
      <p:pic>
        <p:nvPicPr>
          <p:cNvPr id="6148" name="Picture 4" descr="C:\Users\HP\Desktop\IMG_20220127_143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73016"/>
            <a:ext cx="4176464" cy="29877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92080" y="1412776"/>
            <a:ext cx="2523704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110"/>
              </a:lnSpc>
            </a:pPr>
            <a:r>
              <a:rPr lang="ru-RU" dirty="0" smtClean="0">
                <a:solidFill>
                  <a:schemeClr val="tx2"/>
                </a:solidFill>
                <a:latin typeface="ITQKLO+Cambria"/>
                <a:cs typeface="ITQKLO+Cambria"/>
              </a:rPr>
              <a:t>Верхняя</a:t>
            </a:r>
            <a:r>
              <a:rPr lang="ru-RU" spc="-171" dirty="0" smtClean="0">
                <a:solidFill>
                  <a:schemeClr val="tx2"/>
                </a:solidFill>
                <a:latin typeface="ITQKLO+Cambria"/>
                <a:cs typeface="ITQKLO+Cambria"/>
              </a:rPr>
              <a:t> </a:t>
            </a:r>
            <a:r>
              <a:rPr lang="ru-RU" spc="10" dirty="0" smtClean="0">
                <a:solidFill>
                  <a:schemeClr val="tx2"/>
                </a:solidFill>
                <a:latin typeface="ITQKLO+Cambria"/>
                <a:cs typeface="ITQKLO+Cambria"/>
              </a:rPr>
              <a:t>правая</a:t>
            </a:r>
            <a:r>
              <a:rPr lang="ru-RU" spc="-102" dirty="0" smtClean="0">
                <a:solidFill>
                  <a:schemeClr val="tx2"/>
                </a:solidFill>
                <a:latin typeface="ITQKLO+Cambria"/>
                <a:cs typeface="ITQKLO+Cambria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ITQKLO+Cambria"/>
                <a:cs typeface="ITQKLO+Cambria"/>
              </a:rPr>
              <a:t>точка</a:t>
            </a:r>
            <a:endParaRPr lang="ru-RU" dirty="0">
              <a:solidFill>
                <a:schemeClr val="tx2"/>
              </a:solidFill>
              <a:latin typeface="ITQKLO+Cambria"/>
              <a:cs typeface="ITQKLO+Cambri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229200"/>
            <a:ext cx="4010200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110"/>
              </a:lnSpc>
            </a:pPr>
            <a:r>
              <a:rPr lang="ru-RU" spc="-22" dirty="0" smtClean="0">
                <a:solidFill>
                  <a:schemeClr val="tx2"/>
                </a:solidFill>
                <a:latin typeface="ITQKLO+Cambria"/>
                <a:cs typeface="ITQKLO+Cambria"/>
              </a:rPr>
              <a:t>Вход</a:t>
            </a:r>
            <a:r>
              <a:rPr lang="ru-RU" spc="-18" dirty="0" smtClean="0">
                <a:solidFill>
                  <a:schemeClr val="tx2"/>
                </a:solidFill>
                <a:latin typeface="ITQKLO+Cambria"/>
                <a:cs typeface="ITQKLO+Cambria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ITQKLO+Cambria"/>
                <a:cs typeface="ITQKLO+Cambria"/>
              </a:rPr>
              <a:t>в</a:t>
            </a:r>
            <a:r>
              <a:rPr lang="ru-RU" spc="-18" dirty="0" smtClean="0">
                <a:solidFill>
                  <a:schemeClr val="tx2"/>
                </a:solidFill>
                <a:latin typeface="ITQKLO+Cambria"/>
                <a:cs typeface="ITQKLO+Cambria"/>
              </a:rPr>
              <a:t> </a:t>
            </a:r>
            <a:r>
              <a:rPr lang="ru-RU" spc="-26" dirty="0" smtClean="0">
                <a:solidFill>
                  <a:schemeClr val="tx2"/>
                </a:solidFill>
                <a:latin typeface="ITQKLO+Cambria"/>
                <a:cs typeface="ITQKLO+Cambria"/>
              </a:rPr>
              <a:t>группу,</a:t>
            </a:r>
            <a:r>
              <a:rPr lang="ru-RU" spc="21" dirty="0" smtClean="0">
                <a:solidFill>
                  <a:schemeClr val="tx2"/>
                </a:solidFill>
                <a:latin typeface="ITQKLO+Cambria"/>
                <a:cs typeface="ITQKLO+Cambria"/>
              </a:rPr>
              <a:t> </a:t>
            </a:r>
            <a:r>
              <a:rPr lang="ru-RU" spc="-16" dirty="0" smtClean="0">
                <a:solidFill>
                  <a:schemeClr val="tx2"/>
                </a:solidFill>
                <a:latin typeface="ITQKLO+Cambria"/>
                <a:cs typeface="ITQKLO+Cambria"/>
              </a:rPr>
              <a:t>нижняя</a:t>
            </a:r>
            <a:r>
              <a:rPr lang="ru-RU" spc="26" dirty="0" smtClean="0">
                <a:solidFill>
                  <a:schemeClr val="tx2"/>
                </a:solidFill>
                <a:latin typeface="ITQKLO+Cambria"/>
                <a:cs typeface="ITQKLO+Cambria"/>
              </a:rPr>
              <a:t> </a:t>
            </a:r>
            <a:r>
              <a:rPr lang="ru-RU" spc="12" dirty="0" smtClean="0">
                <a:solidFill>
                  <a:schemeClr val="tx2"/>
                </a:solidFill>
                <a:latin typeface="ITQKLO+Cambria"/>
                <a:cs typeface="ITQKLO+Cambria"/>
              </a:rPr>
              <a:t>правая</a:t>
            </a:r>
            <a:r>
              <a:rPr lang="ru-RU" spc="296" dirty="0" smtClean="0">
                <a:solidFill>
                  <a:schemeClr val="tx2"/>
                </a:solidFill>
                <a:latin typeface="ITQKLO+Cambria"/>
                <a:cs typeface="ITQKLO+Cambria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ITQKLO+Cambria"/>
                <a:cs typeface="ITQKLO+Cambria"/>
              </a:rPr>
              <a:t>точка</a:t>
            </a:r>
            <a:endParaRPr lang="ru-RU" dirty="0">
              <a:solidFill>
                <a:schemeClr val="tx2"/>
              </a:solidFill>
              <a:latin typeface="ITQKLO+Cambria"/>
              <a:cs typeface="ITQKLO+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332656"/>
            <a:ext cx="3405163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813"/>
              </a:lnSpc>
            </a:pPr>
            <a:r>
              <a:rPr lang="ru-RU" sz="2400" dirty="0" smtClean="0">
                <a:solidFill>
                  <a:schemeClr val="tx2"/>
                </a:solidFill>
                <a:latin typeface="ITQKLO+Cambria"/>
                <a:cs typeface="ITQKLO+Cambria"/>
              </a:rPr>
              <a:t>Групповое</a:t>
            </a:r>
            <a:r>
              <a:rPr lang="ru-RU" sz="2400" spc="-113" dirty="0" smtClean="0">
                <a:solidFill>
                  <a:schemeClr val="tx2"/>
                </a:solidFill>
                <a:latin typeface="ITQKLO+Cambria"/>
                <a:cs typeface="ITQKLO+Cambria"/>
              </a:rPr>
              <a:t> </a:t>
            </a:r>
            <a:r>
              <a:rPr lang="ru-RU" sz="2400" spc="13" dirty="0" smtClean="0">
                <a:solidFill>
                  <a:schemeClr val="tx2"/>
                </a:solidFill>
                <a:latin typeface="ITQKLO+Cambria"/>
                <a:cs typeface="ITQKLO+Cambria"/>
              </a:rPr>
              <a:t>помещение</a:t>
            </a:r>
            <a:endParaRPr lang="ru-RU" sz="2400" spc="13" dirty="0">
              <a:solidFill>
                <a:schemeClr val="tx2"/>
              </a:solidFill>
              <a:latin typeface="ITQKLO+Cambria"/>
              <a:cs typeface="ITQKLO+Cambri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733256"/>
            <a:ext cx="45720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110"/>
              </a:lnSpc>
            </a:pPr>
            <a:r>
              <a:rPr lang="ru-RU" dirty="0" smtClean="0">
                <a:solidFill>
                  <a:schemeClr val="tx2"/>
                </a:solidFill>
                <a:latin typeface="ITQKLO+Cambria"/>
                <a:cs typeface="ITQKLO+Cambria"/>
              </a:rPr>
              <a:t>Вид</a:t>
            </a:r>
            <a:r>
              <a:rPr lang="ru-RU" spc="-119" dirty="0" smtClean="0">
                <a:solidFill>
                  <a:schemeClr val="tx2"/>
                </a:solidFill>
                <a:latin typeface="ITQKLO+Cambria"/>
                <a:cs typeface="ITQKLO+Cambria"/>
              </a:rPr>
              <a:t> </a:t>
            </a:r>
            <a:r>
              <a:rPr lang="ru-RU" spc="-22" dirty="0" smtClean="0">
                <a:solidFill>
                  <a:schemeClr val="tx2"/>
                </a:solidFill>
                <a:latin typeface="ITQKLO+Cambria"/>
                <a:cs typeface="ITQKLO+Cambria"/>
              </a:rPr>
              <a:t>из</a:t>
            </a:r>
            <a:r>
              <a:rPr lang="ru-RU" spc="81" dirty="0" smtClean="0">
                <a:solidFill>
                  <a:schemeClr val="tx2"/>
                </a:solidFill>
                <a:latin typeface="ITQKLO+Cambria"/>
                <a:cs typeface="ITQKLO+Cambria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ITQKLO+Cambria"/>
                <a:cs typeface="ITQKLO+Cambria"/>
              </a:rPr>
              <a:t>центра</a:t>
            </a:r>
            <a:r>
              <a:rPr lang="ru-RU" spc="13" dirty="0" smtClean="0">
                <a:solidFill>
                  <a:schemeClr val="tx2"/>
                </a:solidFill>
                <a:latin typeface="ITQKLO+Cambria"/>
                <a:cs typeface="ITQKLO+Cambria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ITQKLO+Cambria"/>
                <a:cs typeface="ITQKLO+Cambria"/>
              </a:rPr>
              <a:t>группы</a:t>
            </a:r>
            <a:r>
              <a:rPr lang="ru-RU" spc="44" dirty="0" smtClean="0">
                <a:solidFill>
                  <a:schemeClr val="tx2"/>
                </a:solidFill>
                <a:latin typeface="ITQKLO+Cambria"/>
                <a:cs typeface="ITQKLO+Cambria"/>
              </a:rPr>
              <a:t> </a:t>
            </a:r>
            <a:r>
              <a:rPr lang="ru-RU" spc="-20" dirty="0" smtClean="0">
                <a:solidFill>
                  <a:schemeClr val="tx2"/>
                </a:solidFill>
                <a:latin typeface="ITQKLO+Cambria"/>
                <a:cs typeface="ITQKLO+Cambria"/>
              </a:rPr>
              <a:t>на</a:t>
            </a:r>
            <a:r>
              <a:rPr lang="ru-RU" spc="388" dirty="0" smtClean="0">
                <a:solidFill>
                  <a:schemeClr val="tx2"/>
                </a:solidFill>
                <a:latin typeface="ITQKLO+Cambria"/>
                <a:cs typeface="ITQKLO+Cambria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ITQKLO+Cambria"/>
                <a:cs typeface="ITQKLO+Cambria"/>
              </a:rPr>
              <a:t>в</a:t>
            </a:r>
            <a:r>
              <a:rPr lang="ru-RU" spc="-359" dirty="0" smtClean="0">
                <a:solidFill>
                  <a:schemeClr val="tx2"/>
                </a:solidFill>
                <a:latin typeface="ITQKLO+Cambria"/>
                <a:cs typeface="ITQKLO+Cambria"/>
              </a:rPr>
              <a:t> </a:t>
            </a:r>
            <a:r>
              <a:rPr lang="ru-RU" spc="-61" dirty="0" smtClean="0">
                <a:solidFill>
                  <a:schemeClr val="tx2"/>
                </a:solidFill>
                <a:latin typeface="ITQKLO+Cambria"/>
                <a:cs typeface="ITQKLO+Cambria"/>
              </a:rPr>
              <a:t>ход</a:t>
            </a:r>
            <a:r>
              <a:rPr lang="ru-RU" spc="61" dirty="0" smtClean="0">
                <a:solidFill>
                  <a:schemeClr val="tx2"/>
                </a:solidFill>
                <a:latin typeface="ITQKLO+Cambria"/>
                <a:cs typeface="ITQKLO+Cambria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ITQKLO+Cambria"/>
                <a:cs typeface="ITQKLO+Cambria"/>
              </a:rPr>
              <a:t>в помещение</a:t>
            </a:r>
            <a:endParaRPr lang="ru-RU" dirty="0">
              <a:solidFill>
                <a:schemeClr val="tx2"/>
              </a:solidFill>
              <a:latin typeface="ITQKLO+Cambria"/>
              <a:cs typeface="ITQKLO+Cambria"/>
            </a:endParaRPr>
          </a:p>
        </p:txBody>
      </p:sp>
      <p:pic>
        <p:nvPicPr>
          <p:cNvPr id="4100" name="Picture 4" descr="C:\Users\HP\Desktop\IMG_20220127_143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4204956" cy="4320480"/>
          </a:xfrm>
          <a:prstGeom prst="rect">
            <a:avLst/>
          </a:prstGeom>
          <a:noFill/>
        </p:spPr>
      </p:pic>
      <p:pic>
        <p:nvPicPr>
          <p:cNvPr id="7" name="Picture 2" descr="C:\Users\HP\Desktop\фото для камералки\IMG_20220127_1457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052736"/>
            <a:ext cx="4320480" cy="433592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11960" y="5661248"/>
            <a:ext cx="4572000" cy="6565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6200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2"/>
                </a:solidFill>
                <a:latin typeface="ITQKLO+Cambria"/>
                <a:cs typeface="ITQKLO+Cambria"/>
              </a:rPr>
              <a:t>Вид</a:t>
            </a:r>
            <a:r>
              <a:rPr lang="ru-RU" spc="-121" dirty="0" smtClean="0">
                <a:solidFill>
                  <a:schemeClr val="tx2"/>
                </a:solidFill>
                <a:latin typeface="ITQKLO+Cambria"/>
                <a:cs typeface="ITQKLO+Cambria"/>
              </a:rPr>
              <a:t> </a:t>
            </a:r>
            <a:r>
              <a:rPr lang="ru-RU" spc="-21" dirty="0" smtClean="0">
                <a:solidFill>
                  <a:schemeClr val="tx2"/>
                </a:solidFill>
                <a:latin typeface="ITQKLO+Cambria"/>
                <a:cs typeface="ITQKLO+Cambria"/>
              </a:rPr>
              <a:t>из</a:t>
            </a:r>
            <a:r>
              <a:rPr lang="ru-RU" spc="82" dirty="0" smtClean="0">
                <a:solidFill>
                  <a:schemeClr val="tx2"/>
                </a:solidFill>
                <a:latin typeface="ITQKLO+Cambria"/>
                <a:cs typeface="ITQKLO+Cambria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ITQKLO+Cambria"/>
                <a:cs typeface="ITQKLO+Cambria"/>
              </a:rPr>
              <a:t>центра</a:t>
            </a:r>
            <a:r>
              <a:rPr lang="ru-RU" spc="34" dirty="0" smtClean="0">
                <a:solidFill>
                  <a:schemeClr val="tx2"/>
                </a:solidFill>
                <a:latin typeface="ITQKLO+Cambria"/>
                <a:cs typeface="ITQKLO+Cambria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ITQKLO+Cambria"/>
                <a:cs typeface="ITQKLO+Cambria"/>
              </a:rPr>
              <a:t>группы</a:t>
            </a:r>
            <a:r>
              <a:rPr lang="ru-RU" spc="47" dirty="0" smtClean="0">
                <a:solidFill>
                  <a:schemeClr val="tx2"/>
                </a:solidFill>
                <a:latin typeface="ITQKLO+Cambria"/>
                <a:cs typeface="ITQKLO+Cambria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ITQKLO+Cambria"/>
                <a:cs typeface="ITQKLO+Cambria"/>
              </a:rPr>
              <a:t>в</a:t>
            </a:r>
          </a:p>
          <a:p>
            <a:pPr>
              <a:lnSpc>
                <a:spcPts val="2110"/>
              </a:lnSpc>
              <a:spcBef>
                <a:spcPts val="209"/>
              </a:spcBef>
            </a:pPr>
            <a:r>
              <a:rPr lang="ru-RU" dirty="0" smtClean="0">
                <a:solidFill>
                  <a:schemeClr val="tx2"/>
                </a:solidFill>
                <a:latin typeface="ITQKLO+Cambria"/>
                <a:cs typeface="ITQKLO+Cambria"/>
              </a:rPr>
              <a:t>противоположном</a:t>
            </a:r>
            <a:r>
              <a:rPr lang="ru-RU" spc="-188" dirty="0" smtClean="0">
                <a:solidFill>
                  <a:schemeClr val="tx2"/>
                </a:solidFill>
                <a:latin typeface="ITQKLO+Cambria"/>
                <a:cs typeface="ITQKLO+Cambria"/>
              </a:rPr>
              <a:t> </a:t>
            </a:r>
            <a:r>
              <a:rPr lang="ru-RU" spc="-34" dirty="0" smtClean="0">
                <a:solidFill>
                  <a:schemeClr val="tx2"/>
                </a:solidFill>
                <a:latin typeface="ITQKLO+Cambria"/>
                <a:cs typeface="ITQKLO+Cambria"/>
              </a:rPr>
              <a:t>входу</a:t>
            </a:r>
            <a:r>
              <a:rPr lang="ru-RU" spc="11" dirty="0" smtClean="0">
                <a:solidFill>
                  <a:schemeClr val="tx2"/>
                </a:solidFill>
                <a:latin typeface="ITQKLO+Cambria"/>
                <a:cs typeface="ITQKLO+Cambria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ITQKLO+Cambria"/>
                <a:cs typeface="ITQKLO+Cambria"/>
              </a:rPr>
              <a:t>направлении</a:t>
            </a:r>
            <a:endParaRPr lang="ru-RU" dirty="0">
              <a:solidFill>
                <a:schemeClr val="tx2"/>
              </a:solidFill>
              <a:latin typeface="ITQKLO+Cambria"/>
              <a:cs typeface="ITQKLO+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332656"/>
            <a:ext cx="2307555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996"/>
              </a:lnSpc>
            </a:pPr>
            <a:r>
              <a:rPr lang="ru-RU" sz="2000" spc="20" dirty="0" smtClean="0">
                <a:solidFill>
                  <a:schemeClr val="tx2"/>
                </a:solidFill>
                <a:latin typeface="RSMUND+Times New Roman"/>
                <a:cs typeface="RSMUND+Times New Roman"/>
              </a:rPr>
              <a:t>1.</a:t>
            </a:r>
            <a:r>
              <a:rPr lang="ru-RU" sz="2000" spc="-140" dirty="0" smtClean="0">
                <a:solidFill>
                  <a:schemeClr val="tx2"/>
                </a:solidFill>
                <a:latin typeface="RSMUND+Times New Roman"/>
                <a:cs typeface="RSMUND+Times New Roman"/>
              </a:rPr>
              <a:t> </a:t>
            </a:r>
            <a:r>
              <a:rPr lang="ru-RU" sz="2000" spc="-14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Рабочий</a:t>
            </a:r>
            <a:r>
              <a:rPr lang="ru-RU" sz="200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сектор</a:t>
            </a:r>
            <a:endParaRPr lang="ru-RU" sz="2000" dirty="0">
              <a:solidFill>
                <a:schemeClr val="tx2"/>
              </a:solidFill>
              <a:latin typeface="QKHCOP+Times New Roman"/>
              <a:cs typeface="QKHCOP+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620688"/>
            <a:ext cx="3960440" cy="1451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6314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В рабочем секторе размещено</a:t>
            </a:r>
          </a:p>
          <a:p>
            <a:pPr marL="1021334" marR="0">
              <a:lnSpc>
                <a:spcPts val="1996"/>
              </a:lnSpc>
              <a:spcBef>
                <a:spcPts val="164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оборудование</a:t>
            </a:r>
          </a:p>
          <a:p>
            <a:pPr>
              <a:lnSpc>
                <a:spcPts val="1993"/>
              </a:lnSpc>
              <a:spcBef>
                <a:spcPts val="118"/>
              </a:spcBef>
            </a:pPr>
            <a:r>
              <a:rPr lang="ru-RU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для</a:t>
            </a:r>
            <a:r>
              <a:rPr lang="ru-RU" spc="-11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организации</a:t>
            </a:r>
            <a:r>
              <a:rPr lang="ru-RU" spc="1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самостоятельной,</a:t>
            </a:r>
          </a:p>
          <a:p>
            <a:pPr marL="61214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совместной</a:t>
            </a:r>
            <a:r>
              <a:rPr lang="ru-RU" spc="27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деятельности детей и</a:t>
            </a:r>
          </a:p>
          <a:p>
            <a:pPr marL="1214374" marR="0">
              <a:lnSpc>
                <a:spcPts val="1996"/>
              </a:lnSpc>
              <a:spcBef>
                <a:spcPts val="115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взрослых.</a:t>
            </a:r>
            <a:endParaRPr lang="ru-RU" dirty="0">
              <a:solidFill>
                <a:schemeClr val="tx2"/>
              </a:solidFill>
              <a:latin typeface="QKHCOP+Times New Roman"/>
              <a:cs typeface="QKHCOP+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1988840"/>
            <a:ext cx="4032448" cy="249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194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Рабочий</a:t>
            </a:r>
            <a:r>
              <a:rPr lang="ru-RU" spc="-11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сектор состоит из: центров</a:t>
            </a:r>
          </a:p>
          <a:p>
            <a:pPr marL="28194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lang="ru-RU" spc="-12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«</a:t>
            </a:r>
            <a:r>
              <a:rPr lang="ru-RU" spc="-12" dirty="0" err="1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Живая</a:t>
            </a:r>
            <a:r>
              <a:rPr lang="ru-RU" spc="-19" dirty="0" err="1" smtClean="0">
                <a:solidFill>
                  <a:schemeClr val="tx2"/>
                </a:solidFill>
                <a:latin typeface="RSMUND+Times New Roman"/>
                <a:cs typeface="RSMUND+Times New Roman"/>
              </a:rPr>
              <a:t>-</a:t>
            </a:r>
            <a:r>
              <a:rPr lang="ru-RU" dirty="0" err="1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неживая</a:t>
            </a:r>
            <a:r>
              <a:rPr lang="ru-RU" spc="104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природа» ,      «Исследовательская деятельность»,</a:t>
            </a:r>
          </a:p>
          <a:p>
            <a:pPr marL="28194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«Математическое</a:t>
            </a:r>
            <a:r>
              <a:rPr lang="ru-RU" spc="74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развитие»;</a:t>
            </a:r>
            <a:r>
              <a:rPr lang="ru-RU" spc="85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RSMUND+Times New Roman"/>
                <a:cs typeface="RSMUND+Times New Roman"/>
              </a:rPr>
              <a:t>-</a:t>
            </a:r>
          </a:p>
          <a:p>
            <a:pPr>
              <a:lnSpc>
                <a:spcPts val="1993"/>
              </a:lnSpc>
              <a:spcBef>
                <a:spcPts val="116"/>
              </a:spcBef>
            </a:pPr>
            <a:r>
              <a:rPr lang="ru-RU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        «Освоение</a:t>
            </a:r>
            <a:r>
              <a:rPr lang="ru-RU" spc="72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родного языка</a:t>
            </a:r>
            <a:r>
              <a:rPr lang="ru-RU" spc="15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и    литература»;</a:t>
            </a:r>
          </a:p>
          <a:p>
            <a:pPr marL="833501" marR="0">
              <a:lnSpc>
                <a:spcPts val="1996"/>
              </a:lnSpc>
              <a:spcBef>
                <a:spcPts val="164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2"/>
                </a:solidFill>
                <a:latin typeface="RSMUND+Times New Roman"/>
                <a:cs typeface="RSMUND+Times New Roman"/>
              </a:rPr>
              <a:t>-</a:t>
            </a:r>
            <a:r>
              <a:rPr lang="ru-RU" spc="11" dirty="0" smtClean="0">
                <a:solidFill>
                  <a:schemeClr val="tx2"/>
                </a:solidFill>
                <a:latin typeface="RSMUND+Times New Roman"/>
                <a:cs typeface="RSMUND+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«Наследие</a:t>
            </a:r>
            <a:r>
              <a:rPr lang="ru-RU" spc="52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pc="-12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культуры</a:t>
            </a:r>
            <a:r>
              <a:rPr lang="ru-RU" spc="92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и</a:t>
            </a:r>
            <a:endParaRPr lang="ru-RU" dirty="0">
              <a:solidFill>
                <a:schemeClr val="tx2"/>
              </a:solidFill>
              <a:latin typeface="QKHCOP+Times New Roman"/>
              <a:cs typeface="QKHCOP+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4365104"/>
            <a:ext cx="428396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5821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err="1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социокультурные</a:t>
            </a:r>
            <a:r>
              <a:rPr lang="ru-RU" spc="116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ценности».</a:t>
            </a:r>
          </a:p>
          <a:p>
            <a:pPr marL="30607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Пространство</a:t>
            </a:r>
            <a:r>
              <a:rPr lang="ru-RU" spc="13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организовано так, что</a:t>
            </a:r>
          </a:p>
          <a:p>
            <a:pPr marL="96520" marR="0">
              <a:lnSpc>
                <a:spcPts val="1996"/>
              </a:lnSpc>
              <a:spcBef>
                <a:spcPts val="114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каждый ребёнок имеет свободный</a:t>
            </a:r>
          </a:p>
          <a:p>
            <a:pPr>
              <a:lnSpc>
                <a:spcPts val="1993"/>
              </a:lnSpc>
              <a:spcBef>
                <a:spcPts val="168"/>
              </a:spcBef>
            </a:pPr>
            <a:r>
              <a:rPr lang="ru-RU" spc="-12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доступ</a:t>
            </a:r>
            <a:r>
              <a:rPr lang="ru-RU" spc="77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к материалам</a:t>
            </a:r>
            <a:r>
              <a:rPr lang="ru-RU" spc="12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и</a:t>
            </a:r>
            <a:r>
              <a:rPr lang="ru-RU" spc="-13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возможность</a:t>
            </a:r>
          </a:p>
          <a:p>
            <a:pPr marL="27940" marR="0">
              <a:lnSpc>
                <a:spcPts val="1993"/>
              </a:lnSpc>
              <a:spcBef>
                <a:spcPts val="117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заниматься любимым делом. ППРС</a:t>
            </a:r>
          </a:p>
          <a:p>
            <a:pPr marL="140081" marR="0">
              <a:lnSpc>
                <a:spcPts val="1996"/>
              </a:lnSpc>
              <a:spcBef>
                <a:spcPts val="164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ориентирована</a:t>
            </a:r>
            <a:r>
              <a:rPr lang="ru-RU" spc="27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на безопасность</a:t>
            </a:r>
            <a:r>
              <a:rPr lang="ru-RU" spc="-12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и</a:t>
            </a:r>
          </a:p>
          <a:p>
            <a:pPr marL="1079881" marR="0">
              <a:lnSpc>
                <a:spcPts val="1993"/>
              </a:lnSpc>
              <a:spcBef>
                <a:spcPts val="168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возраст детей.</a:t>
            </a:r>
            <a:endParaRPr lang="ru-RU" dirty="0">
              <a:solidFill>
                <a:schemeClr val="tx2"/>
              </a:solidFill>
              <a:latin typeface="QKHCOP+Times New Roman"/>
              <a:cs typeface="QKHCOP+Times New Roman"/>
            </a:endParaRPr>
          </a:p>
        </p:txBody>
      </p:sp>
      <p:pic>
        <p:nvPicPr>
          <p:cNvPr id="5126" name="Picture 6" descr="C:\Users\HP\Desktop\IMG_20220127_145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4680520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188640"/>
            <a:ext cx="2495620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993"/>
              </a:lnSpc>
            </a:pPr>
            <a:r>
              <a:rPr lang="ru-RU" b="1" spc="-20" dirty="0">
                <a:solidFill>
                  <a:schemeClr val="tx2"/>
                </a:solidFill>
                <a:latin typeface="EHDRWA+Times New Roman Bold"/>
                <a:cs typeface="EHDRWA+Times New Roman Bold"/>
              </a:rPr>
              <a:t>1.</a:t>
            </a:r>
            <a:r>
              <a:rPr lang="ru-RU" b="1" spc="-4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ru-RU" b="1" spc="-67" dirty="0">
                <a:solidFill>
                  <a:schemeClr val="tx2"/>
                </a:solidFill>
                <a:latin typeface="DTLECN+Times New Roman Bold"/>
                <a:cs typeface="DTLECN+Times New Roman Bold"/>
              </a:rPr>
              <a:t>РАБОЧИЙ</a:t>
            </a:r>
            <a:r>
              <a:rPr lang="ru-RU" b="1" spc="17" dirty="0">
                <a:solidFill>
                  <a:schemeClr val="tx2"/>
                </a:solidFill>
                <a:latin typeface="DTLECN+Times New Roman Bold"/>
                <a:cs typeface="DTLECN+Times New Roman Bold"/>
              </a:rPr>
              <a:t> </a:t>
            </a:r>
            <a:r>
              <a:rPr lang="ru-RU" b="1" spc="-17" dirty="0">
                <a:solidFill>
                  <a:schemeClr val="tx2"/>
                </a:solidFill>
                <a:latin typeface="DTLECN+Times New Roman Bold"/>
                <a:cs typeface="DTLECN+Times New Roman Bold"/>
              </a:rPr>
              <a:t>СЕКТОР</a:t>
            </a:r>
          </a:p>
        </p:txBody>
      </p:sp>
      <p:pic>
        <p:nvPicPr>
          <p:cNvPr id="1026" name="Picture 2" descr="C:\Users\HP\Desktop\фото для камералки\IMG_20220119_11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7283153" cy="48245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67744" y="5877272"/>
            <a:ext cx="4572000" cy="5668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774"/>
              </a:lnSpc>
            </a:pPr>
            <a:r>
              <a:rPr lang="ru-RU" spc="-20" dirty="0" smtClean="0">
                <a:solidFill>
                  <a:schemeClr val="tx2"/>
                </a:solidFill>
                <a:latin typeface="RSMUND+Times New Roman"/>
                <a:cs typeface="RSMUND+Times New Roman"/>
              </a:rPr>
              <a:t>1.2.</a:t>
            </a:r>
            <a:r>
              <a:rPr lang="ru-RU" dirty="0" smtClean="0">
                <a:solidFill>
                  <a:schemeClr val="tx2"/>
                </a:solidFill>
                <a:latin typeface="RSMUND+Times New Roman"/>
                <a:cs typeface="RSMUND+Times New Roman"/>
              </a:rPr>
              <a:t> </a:t>
            </a:r>
            <a:r>
              <a:rPr lang="ru-RU" spc="13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Рабочий</a:t>
            </a:r>
            <a:r>
              <a:rPr lang="ru-RU" spc="-117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сектор</a:t>
            </a:r>
            <a:r>
              <a:rPr lang="ru-RU" spc="308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(«Математическое</a:t>
            </a:r>
          </a:p>
          <a:p>
            <a:pPr marL="1194054" marR="0">
              <a:lnSpc>
                <a:spcPts val="1771"/>
              </a:lnSpc>
              <a:spcBef>
                <a:spcPts val="10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развитие»</a:t>
            </a:r>
            <a:r>
              <a:rPr lang="ru-RU" spc="-25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RSMUND+Times New Roman"/>
                <a:cs typeface="RSMUND+Times New Roman"/>
              </a:rPr>
              <a:t>)</a:t>
            </a:r>
            <a:endParaRPr lang="ru-RU" dirty="0">
              <a:solidFill>
                <a:schemeClr val="tx2"/>
              </a:solidFill>
              <a:latin typeface="RSMUND+Times New Roman"/>
              <a:cs typeface="RSMUND+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188640"/>
            <a:ext cx="2495620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993"/>
              </a:lnSpc>
            </a:pPr>
            <a:r>
              <a:rPr lang="ru-RU" b="1" spc="-20" dirty="0" smtClean="0">
                <a:solidFill>
                  <a:schemeClr val="tx2"/>
                </a:solidFill>
                <a:latin typeface="EHDRWA+Times New Roman Bold"/>
                <a:cs typeface="EHDRWA+Times New Roman Bold"/>
              </a:rPr>
              <a:t>1.</a:t>
            </a:r>
            <a:r>
              <a:rPr lang="ru-RU" b="1" spc="-40" dirty="0" smtClean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ru-RU" b="1" spc="-67" dirty="0" smtClean="0">
                <a:solidFill>
                  <a:schemeClr val="tx2"/>
                </a:solidFill>
                <a:latin typeface="DTLECN+Times New Roman Bold"/>
                <a:cs typeface="DTLECN+Times New Roman Bold"/>
              </a:rPr>
              <a:t>РАБОЧИЙ</a:t>
            </a:r>
            <a:r>
              <a:rPr lang="ru-RU" b="1" spc="17" dirty="0" smtClean="0">
                <a:solidFill>
                  <a:schemeClr val="tx2"/>
                </a:solidFill>
                <a:latin typeface="DTLECN+Times New Roman Bold"/>
                <a:cs typeface="DTLECN+Times New Roman Bold"/>
              </a:rPr>
              <a:t> </a:t>
            </a:r>
            <a:r>
              <a:rPr lang="ru-RU" b="1" spc="-17" dirty="0" smtClean="0">
                <a:solidFill>
                  <a:schemeClr val="tx2"/>
                </a:solidFill>
                <a:latin typeface="DTLECN+Times New Roman Bold"/>
                <a:cs typeface="DTLECN+Times New Roman Bold"/>
              </a:rPr>
              <a:t>СЕКТОР</a:t>
            </a:r>
            <a:endParaRPr lang="ru-RU" b="1" spc="-17" dirty="0">
              <a:solidFill>
                <a:schemeClr val="tx2"/>
              </a:solidFill>
              <a:latin typeface="DTLECN+Times New Roman Bold"/>
              <a:cs typeface="DTLECN+Times New Roman Bold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558924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08000" marR="0" algn="ctr">
              <a:lnSpc>
                <a:spcPts val="1774"/>
              </a:lnSpc>
              <a:spcBef>
                <a:spcPts val="0"/>
              </a:spcBef>
              <a:spcAft>
                <a:spcPts val="0"/>
              </a:spcAft>
            </a:pPr>
            <a:r>
              <a:rPr lang="ru-RU" spc="19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1.4</a:t>
            </a:r>
            <a:r>
              <a:rPr lang="ru-RU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pc="13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Рабочий</a:t>
            </a:r>
            <a:r>
              <a:rPr lang="ru-RU" spc="-11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pc="16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сектор</a:t>
            </a:r>
          </a:p>
          <a:p>
            <a:pPr algn="ctr">
              <a:lnSpc>
                <a:spcPts val="1771"/>
              </a:lnSpc>
              <a:spcBef>
                <a:spcPts val="30"/>
              </a:spcBef>
            </a:pPr>
            <a:r>
              <a:rPr lang="ru-RU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(</a:t>
            </a:r>
            <a:r>
              <a:rPr lang="ru-RU" spc="26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pc="14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Патриотическое</a:t>
            </a:r>
            <a:r>
              <a:rPr lang="ru-RU" spc="-44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pc="26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воспитание)</a:t>
            </a:r>
            <a:endParaRPr lang="ru-RU" spc="26" dirty="0">
              <a:solidFill>
                <a:schemeClr val="tx2"/>
              </a:solidFill>
              <a:latin typeface="QKHCOP+Times New Roman"/>
              <a:cs typeface="QKHCOP+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589240"/>
            <a:ext cx="45720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993"/>
              </a:lnSpc>
            </a:pPr>
            <a:r>
              <a:rPr lang="ru-RU" dirty="0">
                <a:solidFill>
                  <a:schemeClr val="tx2"/>
                </a:solidFill>
                <a:latin typeface="QKHCOP+Times New Roman"/>
                <a:cs typeface="QKHCOP+Times New Roman"/>
              </a:rPr>
              <a:t>1.3.Рабочий</a:t>
            </a:r>
            <a:r>
              <a:rPr lang="ru-RU" spc="-34" dirty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QKHCOP+Times New Roman"/>
                <a:cs typeface="QKHCOP+Times New Roman"/>
              </a:rPr>
              <a:t>сектор</a:t>
            </a:r>
          </a:p>
          <a:p>
            <a:pPr marL="162686" marR="0" algn="ctr">
              <a:lnSpc>
                <a:spcPts val="1996"/>
              </a:lnSpc>
              <a:spcBef>
                <a:spcPts val="163"/>
              </a:spcBef>
              <a:spcAft>
                <a:spcPts val="0"/>
              </a:spcAft>
            </a:pPr>
            <a:r>
              <a:rPr lang="ru-RU" dirty="0">
                <a:solidFill>
                  <a:schemeClr val="tx2"/>
                </a:solidFill>
                <a:latin typeface="QKHCOP+Times New Roman"/>
                <a:cs typeface="QKHCOP+Times New Roman"/>
              </a:rPr>
              <a:t>(Развитие </a:t>
            </a:r>
            <a:r>
              <a:rPr lang="ru-RU" spc="-10" dirty="0">
                <a:solidFill>
                  <a:schemeClr val="tx2"/>
                </a:solidFill>
                <a:latin typeface="QKHCOP+Times New Roman"/>
                <a:cs typeface="QKHCOP+Times New Roman"/>
              </a:rPr>
              <a:t>речи)</a:t>
            </a:r>
          </a:p>
        </p:txBody>
      </p:sp>
      <p:pic>
        <p:nvPicPr>
          <p:cNvPr id="3" name="Picture 2" descr="C:\Users\HP\Desktop\IMG_20220119_121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052736"/>
            <a:ext cx="4315393" cy="4032448"/>
          </a:xfrm>
          <a:prstGeom prst="rect">
            <a:avLst/>
          </a:prstGeom>
          <a:noFill/>
        </p:spPr>
      </p:pic>
      <p:pic>
        <p:nvPicPr>
          <p:cNvPr id="1028" name="Picture 4" descr="C:\Users\HP\Desktop\IMG_20220128_2039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4248472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404664"/>
            <a:ext cx="2528706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996"/>
              </a:lnSpc>
            </a:pPr>
            <a:r>
              <a:rPr lang="ru-RU" b="1" spc="-20" dirty="0" smtClean="0">
                <a:solidFill>
                  <a:schemeClr val="tx2"/>
                </a:solidFill>
                <a:latin typeface="EHDRWA+Times New Roman Bold"/>
                <a:cs typeface="EHDRWA+Times New Roman Bold"/>
              </a:rPr>
              <a:t>1.</a:t>
            </a:r>
            <a:r>
              <a:rPr lang="ru-RU" b="1" spc="-40" dirty="0" smtClean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ru-RU" b="1" spc="-24" dirty="0" smtClean="0">
                <a:solidFill>
                  <a:schemeClr val="tx2"/>
                </a:solidFill>
                <a:latin typeface="DTLECN+Times New Roman Bold"/>
                <a:cs typeface="DTLECN+Times New Roman Bold"/>
              </a:rPr>
              <a:t>РАБОЧИЙ</a:t>
            </a:r>
            <a:r>
              <a:rPr lang="ru-RU" b="1" spc="-26" dirty="0" smtClean="0">
                <a:solidFill>
                  <a:schemeClr val="tx2"/>
                </a:solidFill>
                <a:latin typeface="DTLECN+Times New Roman Bold"/>
                <a:cs typeface="DTLECN+Times New Roman Bold"/>
              </a:rPr>
              <a:t> </a:t>
            </a:r>
            <a:r>
              <a:rPr lang="ru-RU" b="1" spc="-17" dirty="0" smtClean="0">
                <a:solidFill>
                  <a:schemeClr val="tx2"/>
                </a:solidFill>
                <a:latin typeface="DTLECN+Times New Roman Bold"/>
                <a:cs typeface="DTLECN+Times New Roman Bold"/>
              </a:rPr>
              <a:t>СЕКТОР</a:t>
            </a:r>
            <a:endParaRPr lang="ru-RU" b="1" spc="-17" dirty="0">
              <a:solidFill>
                <a:schemeClr val="tx2"/>
              </a:solidFill>
              <a:latin typeface="DTLECN+Times New Roman Bold"/>
              <a:cs typeface="DTLECN+Times New Roman Bol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551723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771"/>
              </a:lnSpc>
            </a:pPr>
            <a:r>
              <a:rPr lang="ru-RU" dirty="0" err="1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Эксперементально</a:t>
            </a:r>
            <a:r>
              <a:rPr lang="ru-RU" spc="-27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RSMUND+Times New Roman"/>
                <a:cs typeface="RSMUND+Times New Roman"/>
              </a:rPr>
              <a:t>- </a:t>
            </a:r>
            <a:r>
              <a:rPr lang="ru-RU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исследовательская</a:t>
            </a:r>
            <a:r>
              <a:rPr lang="ru-RU" spc="178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pc="19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деятельность.</a:t>
            </a:r>
            <a:r>
              <a:rPr lang="ru-RU" spc="-58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endParaRPr lang="ru-RU" spc="20" dirty="0" smtClean="0">
              <a:solidFill>
                <a:schemeClr val="tx2"/>
              </a:solidFill>
              <a:latin typeface="QKHCOP+Times New Roman"/>
              <a:cs typeface="QKHCOP+Times New Roman"/>
            </a:endParaRPr>
          </a:p>
          <a:p>
            <a:pPr algn="ctr">
              <a:lnSpc>
                <a:spcPts val="1771"/>
              </a:lnSpc>
            </a:pPr>
            <a:r>
              <a:rPr lang="en-US" spc="-58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(</a:t>
            </a:r>
            <a:r>
              <a:rPr lang="ru-RU" spc="-58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«</a:t>
            </a:r>
            <a:r>
              <a:rPr lang="ru-RU" spc="20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Живая </a:t>
            </a:r>
            <a:r>
              <a:rPr lang="ru-RU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и</a:t>
            </a:r>
            <a:r>
              <a:rPr lang="ru-RU" spc="22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pc="17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неживая</a:t>
            </a:r>
            <a:r>
              <a:rPr lang="ru-RU" spc="-52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pc="14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природа»)</a:t>
            </a:r>
          </a:p>
          <a:p>
            <a:pPr>
              <a:lnSpc>
                <a:spcPts val="1771"/>
              </a:lnSpc>
            </a:pPr>
            <a:endParaRPr lang="ru-RU" spc="20" dirty="0">
              <a:solidFill>
                <a:schemeClr val="tx2"/>
              </a:solidFill>
              <a:latin typeface="QKHCOP+Times New Roman"/>
              <a:cs typeface="QKHCOP+Times New Roman"/>
            </a:endParaRPr>
          </a:p>
        </p:txBody>
      </p:sp>
      <p:pic>
        <p:nvPicPr>
          <p:cNvPr id="1026" name="Picture 2" descr="C:\Users\HP\Desktop\1643636199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052736"/>
            <a:ext cx="4968552" cy="381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flipV="1">
            <a:off x="3203848" y="4941168"/>
            <a:ext cx="3136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5157192"/>
            <a:ext cx="23136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771"/>
              </a:lnSpc>
            </a:pPr>
            <a:r>
              <a:rPr lang="ru-RU" spc="20" dirty="0" smtClean="0">
                <a:solidFill>
                  <a:schemeClr val="tx2"/>
                </a:solidFill>
                <a:latin typeface="RSMUND+Times New Roman"/>
                <a:cs typeface="RSMUND+Times New Roman"/>
              </a:rPr>
              <a:t>1.5.</a:t>
            </a:r>
            <a:r>
              <a:rPr lang="ru-RU" spc="-79" dirty="0" smtClean="0">
                <a:solidFill>
                  <a:schemeClr val="tx2"/>
                </a:solidFill>
                <a:latin typeface="RSMUND+Times New Roman"/>
                <a:cs typeface="RSMUND+Times New Roman"/>
              </a:rPr>
              <a:t> </a:t>
            </a:r>
            <a:r>
              <a:rPr lang="ru-RU" spc="-12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Рабочий</a:t>
            </a:r>
            <a:r>
              <a:rPr lang="ru-RU" spc="175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pc="-11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сектор</a:t>
            </a:r>
            <a:endParaRPr lang="ru-RU" spc="-11" dirty="0">
              <a:solidFill>
                <a:schemeClr val="tx2"/>
              </a:solidFill>
              <a:latin typeface="QKHCOP+Times New Roman"/>
              <a:cs typeface="QKHCOP+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260648"/>
            <a:ext cx="2528706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996"/>
              </a:lnSpc>
            </a:pPr>
            <a:r>
              <a:rPr lang="ru-RU" b="1" spc="-20" dirty="0" smtClean="0">
                <a:solidFill>
                  <a:schemeClr val="tx2"/>
                </a:solidFill>
                <a:latin typeface="EHDRWA+Times New Roman Bold"/>
                <a:cs typeface="EHDRWA+Times New Roman Bold"/>
              </a:rPr>
              <a:t>1.</a:t>
            </a:r>
            <a:r>
              <a:rPr lang="ru-RU" b="1" spc="-40" dirty="0" smtClean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ru-RU" b="1" spc="-24" dirty="0" smtClean="0">
                <a:solidFill>
                  <a:schemeClr val="tx2"/>
                </a:solidFill>
                <a:latin typeface="DTLECN+Times New Roman Bold"/>
                <a:cs typeface="DTLECN+Times New Roman Bold"/>
              </a:rPr>
              <a:t>РАБОЧИЙ</a:t>
            </a:r>
            <a:r>
              <a:rPr lang="ru-RU" b="1" spc="-26" dirty="0" smtClean="0">
                <a:solidFill>
                  <a:schemeClr val="tx2"/>
                </a:solidFill>
                <a:latin typeface="DTLECN+Times New Roman Bold"/>
                <a:cs typeface="DTLECN+Times New Roman Bold"/>
              </a:rPr>
              <a:t> </a:t>
            </a:r>
            <a:r>
              <a:rPr lang="ru-RU" b="1" spc="-17" dirty="0" smtClean="0">
                <a:solidFill>
                  <a:schemeClr val="tx2"/>
                </a:solidFill>
                <a:latin typeface="DTLECN+Times New Roman Bold"/>
                <a:cs typeface="DTLECN+Times New Roman Bold"/>
              </a:rPr>
              <a:t>СЕКТОР</a:t>
            </a:r>
            <a:endParaRPr lang="ru-RU" b="1" spc="-17" dirty="0">
              <a:solidFill>
                <a:schemeClr val="tx2"/>
              </a:solidFill>
              <a:latin typeface="DTLECN+Times New Roman Bold"/>
              <a:cs typeface="DTLECN+Times New Roman Bold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5589240"/>
            <a:ext cx="2222981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996"/>
              </a:lnSpc>
            </a:pPr>
            <a:r>
              <a:rPr lang="ru-RU" dirty="0" smtClean="0">
                <a:solidFill>
                  <a:schemeClr val="tx2"/>
                </a:solidFill>
                <a:latin typeface="RSMUND+Times New Roman"/>
                <a:cs typeface="RSMUND+Times New Roman"/>
              </a:rPr>
              <a:t>1.6</a:t>
            </a:r>
            <a:r>
              <a:rPr lang="ru-RU" spc="-45" dirty="0" smtClean="0">
                <a:solidFill>
                  <a:schemeClr val="tx2"/>
                </a:solidFill>
                <a:latin typeface="RSMUND+Times New Roman"/>
                <a:cs typeface="RSMUND+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Рабочий</a:t>
            </a:r>
            <a:r>
              <a:rPr lang="ru-RU" spc="-136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сектор</a:t>
            </a:r>
            <a:endParaRPr lang="ru-RU" dirty="0">
              <a:solidFill>
                <a:schemeClr val="tx2"/>
              </a:solidFill>
              <a:latin typeface="QKHCOP+Times New Roman"/>
              <a:cs typeface="QKHCOP+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5949280"/>
            <a:ext cx="4572000" cy="6052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993"/>
              </a:lnSpc>
            </a:pPr>
            <a:r>
              <a:rPr lang="ru-RU" spc="18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(ИКТ</a:t>
            </a:r>
            <a:r>
              <a:rPr lang="ru-RU" spc="-141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для</a:t>
            </a:r>
            <a:r>
              <a:rPr lang="ru-RU" spc="-16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педагога</a:t>
            </a:r>
            <a:r>
              <a:rPr lang="ru-RU" spc="-39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и</a:t>
            </a:r>
            <a:r>
              <a:rPr lang="ru-RU" spc="-33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методическая</a:t>
            </a:r>
            <a:r>
              <a:rPr lang="ru-RU" spc="-68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spc="-33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литература</a:t>
            </a:r>
            <a:r>
              <a:rPr lang="ru-RU" spc="187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педагога</a:t>
            </a:r>
            <a:r>
              <a:rPr lang="ru-RU" spc="-37" dirty="0" smtClean="0">
                <a:solidFill>
                  <a:schemeClr val="tx2"/>
                </a:solidFill>
                <a:latin typeface="QKHCOP+Times New Roman"/>
                <a:cs typeface="QKHCOP+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RSMUND+Times New Roman"/>
                <a:cs typeface="RSMUND+Times New Roman"/>
              </a:rPr>
              <a:t>)</a:t>
            </a:r>
            <a:endParaRPr lang="ru-RU" dirty="0">
              <a:solidFill>
                <a:schemeClr val="tx2"/>
              </a:solidFill>
              <a:latin typeface="RSMUND+Times New Roman"/>
              <a:cs typeface="RSMUND+Times New Roman"/>
            </a:endParaRPr>
          </a:p>
        </p:txBody>
      </p:sp>
      <p:pic>
        <p:nvPicPr>
          <p:cNvPr id="3" name="Picture 2" descr="C:\Users\HP\Desktop\IMG_20220124_180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908720"/>
            <a:ext cx="4824536" cy="4508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570</Words>
  <Application>Microsoft Office PowerPoint</Application>
  <PresentationFormat>Экран (4:3)</PresentationFormat>
  <Paragraphs>122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53</cp:revision>
  <dcterms:created xsi:type="dcterms:W3CDTF">2022-01-20T16:15:05Z</dcterms:created>
  <dcterms:modified xsi:type="dcterms:W3CDTF">2022-01-31T19:34:31Z</dcterms:modified>
</cp:coreProperties>
</file>