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9" r:id="rId3"/>
    <p:sldId id="290" r:id="rId4"/>
    <p:sldId id="291" r:id="rId5"/>
    <p:sldId id="258" r:id="rId6"/>
    <p:sldId id="270" r:id="rId7"/>
    <p:sldId id="261" r:id="rId8"/>
    <p:sldId id="259" r:id="rId9"/>
    <p:sldId id="265" r:id="rId10"/>
    <p:sldId id="263" r:id="rId11"/>
    <p:sldId id="288" r:id="rId12"/>
    <p:sldId id="269" r:id="rId13"/>
    <p:sldId id="264" r:id="rId14"/>
    <p:sldId id="260" r:id="rId15"/>
    <p:sldId id="271" r:id="rId16"/>
    <p:sldId id="272" r:id="rId17"/>
    <p:sldId id="273" r:id="rId18"/>
    <p:sldId id="286" r:id="rId19"/>
    <p:sldId id="274" r:id="rId20"/>
    <p:sldId id="275" r:id="rId21"/>
    <p:sldId id="287" r:id="rId22"/>
    <p:sldId id="276" r:id="rId23"/>
    <p:sldId id="277" r:id="rId24"/>
    <p:sldId id="278" r:id="rId25"/>
    <p:sldId id="284" r:id="rId26"/>
    <p:sldId id="285" r:id="rId27"/>
    <p:sldId id="279" r:id="rId28"/>
    <p:sldId id="280" r:id="rId29"/>
    <p:sldId id="281" r:id="rId30"/>
    <p:sldId id="282" r:id="rId31"/>
    <p:sldId id="283" r:id="rId32"/>
    <p:sldId id="262" r:id="rId33"/>
    <p:sldId id="266" r:id="rId34"/>
    <p:sldId id="26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1" d="100"/>
          <a:sy n="81" d="100"/>
        </p:scale>
        <p:origin x="-1680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04B5-B45E-4A5B-971E-1D9ADE647AA6}" type="datetimeFigureOut">
              <a:rPr lang="ru-RU" smtClean="0"/>
              <a:pPr/>
              <a:t>03.08.2017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CF1A-D5DE-4813-9D62-ED62F49BA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04B5-B45E-4A5B-971E-1D9ADE647AA6}" type="datetimeFigureOut">
              <a:rPr lang="ru-RU" smtClean="0"/>
              <a:pPr/>
              <a:t>03.08.2017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CF1A-D5DE-4813-9D62-ED62F49BA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04B5-B45E-4A5B-971E-1D9ADE647AA6}" type="datetimeFigureOut">
              <a:rPr lang="ru-RU" smtClean="0"/>
              <a:pPr/>
              <a:t>03.08.2017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CF1A-D5DE-4813-9D62-ED62F49BA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04B5-B45E-4A5B-971E-1D9ADE647AA6}" type="datetimeFigureOut">
              <a:rPr lang="ru-RU" smtClean="0"/>
              <a:pPr/>
              <a:t>03.08.2017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CF1A-D5DE-4813-9D62-ED62F49BA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04B5-B45E-4A5B-971E-1D9ADE647AA6}" type="datetimeFigureOut">
              <a:rPr lang="ru-RU" smtClean="0"/>
              <a:pPr/>
              <a:t>03.08.2017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CF1A-D5DE-4813-9D62-ED62F49BA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04B5-B45E-4A5B-971E-1D9ADE647AA6}" type="datetimeFigureOut">
              <a:rPr lang="ru-RU" smtClean="0"/>
              <a:pPr/>
              <a:t>03.08.2017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CF1A-D5DE-4813-9D62-ED62F49BA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04B5-B45E-4A5B-971E-1D9ADE647AA6}" type="datetimeFigureOut">
              <a:rPr lang="ru-RU" smtClean="0"/>
              <a:pPr/>
              <a:t>03.08.2017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CF1A-D5DE-4813-9D62-ED62F49BA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04B5-B45E-4A5B-971E-1D9ADE647AA6}" type="datetimeFigureOut">
              <a:rPr lang="ru-RU" smtClean="0"/>
              <a:pPr/>
              <a:t>03.08.2017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CF1A-D5DE-4813-9D62-ED62F49BA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04B5-B45E-4A5B-971E-1D9ADE647AA6}" type="datetimeFigureOut">
              <a:rPr lang="ru-RU" smtClean="0"/>
              <a:pPr/>
              <a:t>03.08.2017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CF1A-D5DE-4813-9D62-ED62F49BA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04B5-B45E-4A5B-971E-1D9ADE647AA6}" type="datetimeFigureOut">
              <a:rPr lang="ru-RU" smtClean="0"/>
              <a:pPr/>
              <a:t>03.08.2017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CF1A-D5DE-4813-9D62-ED62F49BA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04B5-B45E-4A5B-971E-1D9ADE647AA6}" type="datetimeFigureOut">
              <a:rPr lang="ru-RU" smtClean="0"/>
              <a:pPr/>
              <a:t>03.08.2017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CF1A-D5DE-4813-9D62-ED62F49BA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704B5-B45E-4A5B-971E-1D9ADE647AA6}" type="datetimeFigureOut">
              <a:rPr lang="ru-RU" smtClean="0"/>
              <a:pPr/>
              <a:t>03.08.2017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CCF1A-D5DE-4813-9D62-ED62F49BA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4/03/31/804924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237" y="0"/>
            <a:ext cx="9212237" cy="6858000"/>
          </a:xfrm>
          <a:prstGeom prst="rect">
            <a:avLst/>
          </a:prstGeom>
          <a:solidFill>
            <a:srgbClr val="FFFF99"/>
          </a:solidFill>
        </p:spPr>
      </p:pic>
      <p:sp>
        <p:nvSpPr>
          <p:cNvPr id="3" name="TextBox 2"/>
          <p:cNvSpPr txBox="1"/>
          <p:nvPr/>
        </p:nvSpPr>
        <p:spPr>
          <a:xfrm>
            <a:off x="1691680" y="1628800"/>
            <a:ext cx="5256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2636912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Влияние устного народного творчества на развитие   речи детей  дошкольного возраста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1017353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Д/С №9 «ТОПОЛЕК» (2 отделение)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3789040"/>
            <a:ext cx="2889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Воспитатель: Ефремова Р.В.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ovidenie.narod.ru/_ph/1/79875547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89240"/>
            <a:ext cx="9144000" cy="1268760"/>
          </a:xfrm>
          <a:prstGeom prst="rect">
            <a:avLst/>
          </a:prstGeom>
          <a:noFill/>
        </p:spPr>
      </p:pic>
      <p:pic>
        <p:nvPicPr>
          <p:cNvPr id="1026" name="Picture 2" descr="F:\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08719"/>
            <a:ext cx="2643118" cy="3456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347864" y="1124744"/>
            <a:ext cx="51845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Рифма и ритм  являются в раннем возрасте основой для запоминания различных слов и словосочетаний,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0192" y="3068960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Д.Б.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Эльконин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providenie.narod.ru/_ph/1/79875547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5741640"/>
            <a:ext cx="9144000" cy="126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980729"/>
            <a:ext cx="5400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«Необходимо знать наш богатый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фольклор. Вникайте в творчество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народное, оно здорово, как свежая вода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ключей горных, подземных сладких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струй. Держитесь ближе к народному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языку, ищите простоты, краткости,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здоровой силы, которая создаёт образ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двумя-тремя словами.»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А.М. Горький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516" y="764704"/>
            <a:ext cx="2332306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6069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ovidenie.narod.ru/_ph/1/79875547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56" y="5826"/>
            <a:ext cx="9144000" cy="12687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71601" y="1772816"/>
            <a:ext cx="79208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устное народное творчество?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 Устное»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передавалось «из уст в уста», так как раньше не записывалось.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 Народное»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создано народом : русским, белорусским,.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 Творчество»-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когда что-то придумывают, творят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593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ovidenie.narod.ru/_ph/1/79875547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89240"/>
            <a:ext cx="9144000" cy="1268760"/>
          </a:xfrm>
          <a:prstGeom prst="rect">
            <a:avLst/>
          </a:prstGeom>
          <a:noFill/>
        </p:spPr>
      </p:pic>
      <p:pic>
        <p:nvPicPr>
          <p:cNvPr id="2050" name="Picture 2" descr="F: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2880320" cy="427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491880" y="1196752"/>
            <a:ext cx="54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Словесное русское народное творчество заключает в себе поэтическую ценность.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4248" y="270892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А.П. Усова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480" y="2375030"/>
            <a:ext cx="2440108" cy="25126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8" y="404664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Устное народное творчество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Фольклор- устное народное творчество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folk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lore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знание ,мудрость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1451720"/>
            <a:ext cx="21602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театр</a:t>
            </a:r>
            <a:endParaRPr lang="ru-RU" sz="20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1772816"/>
            <a:ext cx="10262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былины</a:t>
            </a:r>
            <a:endParaRPr lang="ru-RU" sz="2000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62495" y="2420711"/>
            <a:ext cx="1554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бывальщина</a:t>
            </a:r>
            <a:endParaRPr lang="ru-RU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3249209"/>
            <a:ext cx="12327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легенды</a:t>
            </a:r>
            <a:endParaRPr lang="ru-RU" sz="2000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62495" y="4112252"/>
            <a:ext cx="1180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предания</a:t>
            </a:r>
            <a:endParaRPr lang="ru-RU" sz="2000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52207" y="4853990"/>
            <a:ext cx="8972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</a:t>
            </a:r>
            <a:endParaRPr lang="ru-RU" sz="2000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63688" y="5492957"/>
            <a:ext cx="11483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заклички</a:t>
            </a:r>
            <a:endParaRPr lang="ru-RU" sz="2000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84949" y="5988082"/>
            <a:ext cx="12231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считалки</a:t>
            </a:r>
            <a:endParaRPr lang="ru-RU" sz="2000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744718" y="5492957"/>
            <a:ext cx="10118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  <a:endParaRPr lang="ru-RU" sz="2000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239224" y="4863118"/>
            <a:ext cx="13178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поговорки</a:t>
            </a:r>
            <a:endParaRPr lang="ru-RU" sz="2000" i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738175" y="4030357"/>
            <a:ext cx="1338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</a:t>
            </a:r>
            <a:endParaRPr lang="ru-RU" sz="2000" i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196635" y="3262036"/>
            <a:ext cx="792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песни</a:t>
            </a:r>
            <a:endParaRPr lang="ru-RU" sz="2000" i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259046" y="2436100"/>
            <a:ext cx="7136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endParaRPr lang="ru-RU" sz="2000" i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594431" y="1872182"/>
            <a:ext cx="16384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колыбельные</a:t>
            </a:r>
            <a:endParaRPr lang="ru-RU" sz="2000" i="1" dirty="0"/>
          </a:p>
        </p:txBody>
      </p:sp>
      <p:cxnSp>
        <p:nvCxnSpPr>
          <p:cNvPr id="27" name="Прямая со стрелкой 26"/>
          <p:cNvCxnSpPr>
            <a:stCxn id="6" idx="0"/>
          </p:cNvCxnSpPr>
          <p:nvPr/>
        </p:nvCxnSpPr>
        <p:spPr>
          <a:xfrm flipV="1">
            <a:off x="4481534" y="1806531"/>
            <a:ext cx="0" cy="56849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5" idx="0"/>
          </p:cNvCxnSpPr>
          <p:nvPr/>
        </p:nvCxnSpPr>
        <p:spPr>
          <a:xfrm>
            <a:off x="4776490" y="4986054"/>
            <a:ext cx="120037" cy="100202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2838467" y="4943533"/>
            <a:ext cx="538757" cy="54942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Прямая со стрелкой 1024"/>
          <p:cNvCxnSpPr/>
          <p:nvPr/>
        </p:nvCxnSpPr>
        <p:spPr>
          <a:xfrm flipH="1">
            <a:off x="1957859" y="4399689"/>
            <a:ext cx="1378115" cy="68549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Прямая со стрелкой 1027"/>
          <p:cNvCxnSpPr/>
          <p:nvPr/>
        </p:nvCxnSpPr>
        <p:spPr>
          <a:xfrm flipH="1">
            <a:off x="2033896" y="4016564"/>
            <a:ext cx="1147543" cy="38312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Прямая со стрелкой 1029"/>
          <p:cNvCxnSpPr/>
          <p:nvPr/>
        </p:nvCxnSpPr>
        <p:spPr>
          <a:xfrm flipH="1" flipV="1">
            <a:off x="1957859" y="3511864"/>
            <a:ext cx="1201181" cy="9978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Прямая со стрелкой 1031"/>
          <p:cNvCxnSpPr/>
          <p:nvPr/>
        </p:nvCxnSpPr>
        <p:spPr>
          <a:xfrm flipH="1" flipV="1">
            <a:off x="2339752" y="2755498"/>
            <a:ext cx="996222" cy="31723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Прямая со стрелкой 1033"/>
          <p:cNvCxnSpPr/>
          <p:nvPr/>
        </p:nvCxnSpPr>
        <p:spPr>
          <a:xfrm flipH="1" flipV="1">
            <a:off x="2697193" y="2085087"/>
            <a:ext cx="1023003" cy="58056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Прямая со стрелкой 1037"/>
          <p:cNvCxnSpPr/>
          <p:nvPr/>
        </p:nvCxnSpPr>
        <p:spPr>
          <a:xfrm flipV="1">
            <a:off x="5719117" y="2755498"/>
            <a:ext cx="1539929" cy="30720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Прямая со стрелкой 1039"/>
          <p:cNvCxnSpPr>
            <a:endCxn id="19" idx="1"/>
          </p:cNvCxnSpPr>
          <p:nvPr/>
        </p:nvCxnSpPr>
        <p:spPr>
          <a:xfrm flipV="1">
            <a:off x="5781629" y="3462091"/>
            <a:ext cx="1415006" cy="10483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Прямая со стрелкой 1041"/>
          <p:cNvCxnSpPr/>
          <p:nvPr/>
        </p:nvCxnSpPr>
        <p:spPr>
          <a:xfrm flipV="1">
            <a:off x="5701588" y="4221852"/>
            <a:ext cx="1036587" cy="269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Прямая со стрелкой 1043"/>
          <p:cNvCxnSpPr>
            <a:endCxn id="17" idx="1"/>
          </p:cNvCxnSpPr>
          <p:nvPr/>
        </p:nvCxnSpPr>
        <p:spPr>
          <a:xfrm>
            <a:off x="5508104" y="4660196"/>
            <a:ext cx="731120" cy="40297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Прямая со стрелкой 1045"/>
          <p:cNvCxnSpPr/>
          <p:nvPr/>
        </p:nvCxnSpPr>
        <p:spPr>
          <a:xfrm>
            <a:off x="5292080" y="4925625"/>
            <a:ext cx="511948" cy="60748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Прямая со стрелкой 1048"/>
          <p:cNvCxnSpPr>
            <a:endCxn id="21" idx="1"/>
          </p:cNvCxnSpPr>
          <p:nvPr/>
        </p:nvCxnSpPr>
        <p:spPr>
          <a:xfrm flipV="1">
            <a:off x="5508104" y="2072237"/>
            <a:ext cx="1086327" cy="54852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3611981" y="4930005"/>
            <a:ext cx="342396" cy="101927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2607667" y="5988082"/>
            <a:ext cx="14348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прибаутки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72008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Колыбельные песни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marL="0" indent="457200">
              <a:spcBef>
                <a:spcPts val="0"/>
              </a:spcBef>
              <a:buNone/>
            </a:pPr>
            <a:r>
              <a:rPr lang="ru-RU" dirty="0" smtClean="0"/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самого раннего возраста ребёнок знакомится с устным народным творчеством. Это колыбельные песни в которых посредством прекрасных и доступных образов мать рассказывает ребёнку о том, что в родном доме его ждёт тепло и любовь, что мир может быть добрым и злым, что существует мера всему, «граница», край; как в этом мире жить и творить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моя радость, усни.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4725144"/>
            <a:ext cx="3240360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providenie.narod.ru/_ph/1/79875547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951" y="0"/>
            <a:ext cx="9144000" cy="1268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1003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Пестушка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>
            <a:normAutofit/>
          </a:bodyPr>
          <a:lstStyle/>
          <a:p>
            <a:pPr marL="0" indent="457200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стихотворная приговорка нянюшек и матерей,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пестуют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младенца . 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Пестушкой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сопровождают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ребенка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действия,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участвует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в первые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месяцы жизни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861048"/>
            <a:ext cx="3758555" cy="2886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1949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39248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сопровождают игры с малышом.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Слыша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родителей, ребёнок чувствует их заботу, любовь.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него вырабатывается привычка соблюдать гигиенические нормы: мыть руки, расчёсывать волосы, пользоваться носовым платком. Водичка, водичка, умой моё личико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338" y="4293096"/>
            <a:ext cx="4860552" cy="2294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0890" y="424"/>
            <a:ext cx="4047613" cy="1988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3996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Прибаутки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4572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похожее на короткую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сказку, которое рассказывает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нянюшка или мама своему ребенку.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Прибаутки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веселые истории 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том, как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скачет галка по ельничку, как ехал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Фома 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курице, как курочка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сапожках избушку метет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поссорился кот с кошкой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3789040"/>
            <a:ext cx="2306608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85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Календарные песни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Песни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преисполнены глубочайшей веры наших предков во всемогущие силы природы, они помогали легче перенести невзгоды, с юмором отнестись</a:t>
            </a:r>
            <a:r>
              <a:rPr lang="ru-RU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житейским неурядицам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Весна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красна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3068960"/>
            <a:ext cx="3593272" cy="3579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6120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Pictures\тел\IMG_20160330_1349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6967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enovo\Pictures\тел\IMG_20160330_1411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404" y="3789040"/>
            <a:ext cx="6229200" cy="289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077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367241"/>
            <a:ext cx="7772400" cy="605941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Заклички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916832"/>
            <a:ext cx="6870576" cy="3888432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Короткое стихотворение, которое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выкликали, участвуя в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обрядах календарного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цикла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обращался к природе с призывами, просьбами, надеждами, задавал ей вопросы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Разговоры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природой были ласковыми и приветливыми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Picture 2" descr="http://providenie.narod.ru/_ph/1/79875547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4565"/>
            <a:ext cx="9144000" cy="126876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3777621"/>
            <a:ext cx="3594212" cy="2682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669652"/>
            <a:ext cx="3473285" cy="2898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0052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374"/>
            <a:ext cx="8229600" cy="77809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Приговорки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752528"/>
          </a:xfrm>
        </p:spPr>
        <p:txBody>
          <a:bodyPr>
            <a:normAutofit/>
          </a:bodyPr>
          <a:lstStyle/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Коротенькое стихотворение, которое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произносят в разных случаях,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обращаясь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живым существам – улитке, божьей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коровке, птицам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домашним животным.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воды, залившейся в уши, избавляются прыгая и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приговорку.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купания ныряют на последних словах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приговорки спрашивают у кукушки,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лет жить.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4375754"/>
            <a:ext cx="4320480" cy="2426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4693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Приметы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16832"/>
            <a:ext cx="8075240" cy="4209331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Приметы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позволяли нашим предкам предвидеть, каким будет урожай (что было для них жизненно важно), «угадывать» погоду на ближайшее время, находить дорогу домой...Солнце красно заходит за лес – к колючему ветру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4365104"/>
            <a:ext cx="3168352" cy="2071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88640"/>
            <a:ext cx="2376264" cy="1782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1438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00200"/>
            <a:ext cx="7632848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сказках предки передавали свои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мире, свой опыт. Материалом для сказок всегда служила жизнь народа, его борьба за счастье, его верования и обычаи. Сказка была интересна древним людям своей занимательностью, необычностью. Слабому человеку хотелось храбрых защитников, умных советчиков. Так в сказках появились животные, птицы, рыбы, которые помогают людям. Сказка помогала в долгие зимние вечера, когда вся семья при свете лучины трудилась, снимать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усталость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4869160"/>
            <a:ext cx="2886352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22756"/>
            <a:ext cx="3018656" cy="2182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1189"/>
            <a:ext cx="2483768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1689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692696"/>
            <a:ext cx="532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Былины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340768"/>
            <a:ext cx="64087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особый жанр русского фольклора, который относится к народной эпической песенной поэзии. Былина восходит к героическому эпосу древних россиян.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288" y="3096835"/>
            <a:ext cx="4499992" cy="3307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70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Предание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72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/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Жанр фольклора; устный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рассказ, который содержит сведения об исторических лицах, событиях, местностях, передающиеся из поколения в поколение.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Возникнув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нередко из рассказа очевидца, предание при передаче подвергается вольной поэтической интерпретации. Ср. с легендой. </a:t>
            </a:r>
          </a:p>
        </p:txBody>
      </p:sp>
    </p:spTree>
    <p:extLst>
      <p:ext uri="{BB962C8B-B14F-4D97-AF65-F5344CB8AC3E}">
        <p14:creationId xmlns:p14="http://schemas.microsoft.com/office/powerpoint/2010/main" val="742293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Народный Театр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45720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Бытующий в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народных массах: Балаган, Вертеп, Петрушка, Скоморохи, а также непрофессиональный любительский театр. Появился в России в середине XIX в. Тот же термин применяется к профессиональному театру, деятельность которого со второй половины XIX в. была адресована широкому зрителю (т. н. театр для народа).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3697973"/>
            <a:ext cx="5796136" cy="2714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3714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 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поговорки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поговорки - своеобразный моральный кодекс, свод правил поведения. В них всегда выражались преданность и любовь к Родине, умение дружить, трудиться, говорилось о том, что надо быть смелым, честным, скромным, добрым, надо любить своих мать и отца.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4330328"/>
            <a:ext cx="5760640" cy="24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01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908720"/>
            <a:ext cx="6120680" cy="444558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глубокой древности люди использовали загадки как один из приёмов иносказательной речи, чтобы скрыть свои мысли и намерения, чтобы уберечь от нечистой силы своё жилище, свою семью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загадок нередко испытывали мудрость, находчивость, образованность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Стоит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Антошка на одной ножке.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4365104"/>
            <a:ext cx="3816424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632"/>
            <a:ext cx="233975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3145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866527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Частушки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7604" y="1487214"/>
            <a:ext cx="6728792" cy="3669977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Частушки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маленькие песенки из четырёх слов, из которых мы узнаём о различных событиях в жизни русского народа, о труде и досуге,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любви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страданиях, радостях и горестях, о достоинствах и недостатках, о природе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Разрешите поплясать, разрешите топнуть! Неужели в этом доме половицы лопнут?</a:t>
            </a:r>
          </a:p>
          <a:p>
            <a:pPr algn="just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4187988"/>
            <a:ext cx="4169693" cy="2564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8679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Pictures\тел\IMG_20160401_1600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10479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enovo\Pictures\тел\IMG_20160330_1412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45024"/>
            <a:ext cx="633670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245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Скороговорки. Считалки. Игры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прошлом использовались для отдыха человека от тяжёлой работы.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69" y="3356992"/>
            <a:ext cx="4388127" cy="3145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916954"/>
            <a:ext cx="2756993" cy="2448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58447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4392488"/>
          </a:xfrm>
        </p:spPr>
        <p:txBody>
          <a:bodyPr>
            <a:noAutofit/>
          </a:bodyPr>
          <a:lstStyle/>
          <a:p>
            <a:pPr marL="0" indent="45720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Устное народное творчество помогает узнать, как видели мир наши предки, во что верили, на что надеялись, как жили и трудились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 - это плод народного досуга, это народное достоинство и ум. Передающаяся из поколения в поколение народная мудрость стала исторической памятью народа, праздничными одеждами его души и наполнила глубоким содержанием всю его размеренную жизнь, текущую по законам, связанными с его трудом, природой почитанием отцов и дедов.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providenie.narod.ru/_ph/1/79875547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571" y="5445224"/>
            <a:ext cx="9144000" cy="1268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28106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ovidenie.narod.ru/_ph/1/79875547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89240"/>
            <a:ext cx="9144000" cy="12687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1133493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Фольклор является действенным методом воспитания с первых лет жизни ребёнка, так как содержит множество ступеней педагогического воздействия на детей с учётом их возрастных возможностей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588224" y="386104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Л.Н. Павлова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ovidenie.narod.ru/_ph/1/79875547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73216"/>
            <a:ext cx="9144000" cy="12687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1124744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Таким образом, фольклор можно без преувеличения назвать средством народной дидактики, приобщающей детей к поэтическому слову, обогащающей их духовно, развивающей физически и нравственно.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ovidenie.narod.ru/_ph/1/79875547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89240"/>
            <a:ext cx="9144000" cy="12687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3648" y="2348880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lenovo\Pictures\фото сада\IMG_44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190" y="3118320"/>
            <a:ext cx="6119186" cy="333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Pictures\тел\IMG_20160330_1355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72074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enovo\Pictures\тел\IMG_20160330_1358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84" y="3491626"/>
            <a:ext cx="674248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491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91594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«Начало искусства слова - в фольклоре»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М. Горький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3602127"/>
            <a:ext cx="73448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Речь является важнейшим средством  развития личности ребёнка и начинает активно формироваться уже в раннем возрасте.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providenie.narod.ru/_ph/1/79875547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61248"/>
            <a:ext cx="9144000" cy="119675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59632" y="1916832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Мудрость предков – зеркало для потомков»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К.Д. Ушинский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7992888" cy="5810200"/>
          </a:xfrm>
        </p:spPr>
        <p:txBody>
          <a:bodyPr>
            <a:normAutofit fontScale="92500"/>
          </a:bodyPr>
          <a:lstStyle/>
          <a:p>
            <a:pPr indent="457200" algn="just"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от 3 до 4 лет имеет особое значение для речевого развития ребенка. Главная задача педагога в области развития речи детей младшего дошкольного возраста – помочь им в освоении разговорной речи, родного языка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Важнейшим источником развития выразительности детской речи являются произведения устного народного творчества, в том числе малые фольклорные формы (загадки,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заклички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прибаутки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песенки, скороговорки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пословицы, поговорки, считалки, колыбельные).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7200" algn="just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Устное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народное творчество - неоценимое богатство каждого народа, выработанный веками взгляд на жизнь, общество, природу, показатель его способностей и таланта. Через устное народное творчество ребёнок не только овладевает родным языком, но и, осваивая его красоту, лаконичность приобщается к культуре своего народа, получает первые впечатления о ней. </a:t>
            </a:r>
          </a:p>
          <a:p>
            <a:pPr indent="457200" algn="just">
              <a:spcBef>
                <a:spcPts val="0"/>
              </a:spcBef>
            </a:pP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providenie.narod.ru/_ph/1/79875547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5445224"/>
            <a:ext cx="9144000" cy="1268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3573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videnie.narod.ru/_ph/1/79875547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89240"/>
            <a:ext cx="9144000" cy="1268760"/>
          </a:xfrm>
          <a:prstGeom prst="rect">
            <a:avLst/>
          </a:prstGeom>
          <a:noFill/>
        </p:spPr>
      </p:pic>
      <p:pic>
        <p:nvPicPr>
          <p:cNvPr id="4" name="Picture 2" descr="http://providenie.narod.ru/_ph/1/79875547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89240"/>
            <a:ext cx="9144000" cy="12687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620688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Основные задачи развития речи детей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2132856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Воспитание звуковой культуры речи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852936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Обогащение и активизация словаря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3501008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грамматического строя речи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2529840"/>
            <a:ext cx="215265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videnie.narod.ru/_ph/1/79875547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61248"/>
            <a:ext cx="9144000" cy="11967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908720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itchFamily="18" charset="0"/>
              </a:rPr>
              <a:t>Важнейшим источником развития детской речи и её выразительности являются -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произведения устного народного творчества (фольклор).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http://tnu.podelise.ru/pars_docs/refs/339/338800/338800_html_m174719a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384362"/>
            <a:ext cx="4752528" cy="3276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ovidenie.narod.ru/_ph/1/79875547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89240"/>
            <a:ext cx="9144000" cy="1268760"/>
          </a:xfrm>
          <a:prstGeom prst="rect">
            <a:avLst/>
          </a:prstGeom>
          <a:noFill/>
        </p:spPr>
      </p:pic>
      <p:pic>
        <p:nvPicPr>
          <p:cNvPr id="1026" name="Picture 2" descr="F:\1359014297_ushinski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700808"/>
            <a:ext cx="3415018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23528" y="1124744"/>
            <a:ext cx="51125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Малые формы фольклора помогают «выломать язык ребёнка на русский лад»</a:t>
            </a:r>
          </a:p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К.Д. Ушинский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</TotalTime>
  <Words>1084</Words>
  <Application>Microsoft Office PowerPoint</Application>
  <PresentationFormat>Экран (4:3)</PresentationFormat>
  <Paragraphs>100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Колыбельные песни</vt:lpstr>
      <vt:lpstr>Пестушка</vt:lpstr>
      <vt:lpstr>                        Потешки</vt:lpstr>
      <vt:lpstr>Прибаутки</vt:lpstr>
      <vt:lpstr>Календарные песни</vt:lpstr>
      <vt:lpstr>Заклички  </vt:lpstr>
      <vt:lpstr> Приговорки</vt:lpstr>
      <vt:lpstr>Приметы</vt:lpstr>
      <vt:lpstr>Сказки</vt:lpstr>
      <vt:lpstr>Презентация PowerPoint</vt:lpstr>
      <vt:lpstr>Предание </vt:lpstr>
      <vt:lpstr>Народный Театр</vt:lpstr>
      <vt:lpstr>Пословицы и поговорки </vt:lpstr>
      <vt:lpstr>Презентация PowerPoint</vt:lpstr>
      <vt:lpstr>Частушки</vt:lpstr>
      <vt:lpstr>Скороговорки. Считалки. Игры.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Семен Хазанов</dc:creator>
  <cp:lastModifiedBy>lenovo</cp:lastModifiedBy>
  <cp:revision>66</cp:revision>
  <dcterms:created xsi:type="dcterms:W3CDTF">2015-11-22T12:21:07Z</dcterms:created>
  <dcterms:modified xsi:type="dcterms:W3CDTF">2017-08-03T09:14:01Z</dcterms:modified>
</cp:coreProperties>
</file>