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9" r:id="rId4"/>
    <p:sldId id="258" r:id="rId5"/>
    <p:sldId id="264" r:id="rId6"/>
    <p:sldId id="261" r:id="rId7"/>
    <p:sldId id="262" r:id="rId8"/>
    <p:sldId id="260" r:id="rId9"/>
    <p:sldId id="263" r:id="rId10"/>
    <p:sldId id="265" r:id="rId11"/>
    <p:sldId id="268" r:id="rId12"/>
    <p:sldId id="271" r:id="rId13"/>
    <p:sldId id="273" r:id="rId14"/>
    <p:sldId id="274" r:id="rId15"/>
    <p:sldId id="275" r:id="rId16"/>
    <p:sldId id="278" r:id="rId17"/>
    <p:sldId id="279" r:id="rId18"/>
    <p:sldId id="280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66"/>
    <a:srgbClr val="6600CC"/>
    <a:srgbClr val="0000FF"/>
    <a:srgbClr val="FFE1FF"/>
    <a:srgbClr val="D5F4FF"/>
    <a:srgbClr val="FFFF99"/>
    <a:srgbClr val="93E3FF"/>
    <a:srgbClr val="D60093"/>
    <a:srgbClr val="FFCCFF"/>
    <a:srgbClr val="99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43" autoAdjust="0"/>
    <p:restoredTop sz="94660"/>
  </p:normalViewPr>
  <p:slideViewPr>
    <p:cSldViewPr snapToGrid="0">
      <p:cViewPr varScale="1">
        <p:scale>
          <a:sx n="74" d="100"/>
          <a:sy n="74" d="100"/>
        </p:scale>
        <p:origin x="112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23B55-BF72-453C-A83A-B1E0C7B00AEA}" type="datetimeFigureOut">
              <a:rPr lang="ru-RU" smtClean="0"/>
              <a:t>01.03.2022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4DA12-FB3A-4D9B-886A-D02345C31C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51485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23B55-BF72-453C-A83A-B1E0C7B00AEA}" type="datetimeFigureOut">
              <a:rPr lang="ru-RU" smtClean="0"/>
              <a:t>01.03.2022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4DA12-FB3A-4D9B-886A-D02345C31C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66139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07757" y="365125"/>
            <a:ext cx="1478756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71488" y="365125"/>
            <a:ext cx="4321969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23B55-BF72-453C-A83A-B1E0C7B00AEA}" type="datetimeFigureOut">
              <a:rPr lang="ru-RU" smtClean="0"/>
              <a:t>01.03.2022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4DA12-FB3A-4D9B-886A-D02345C31C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7289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23B55-BF72-453C-A83A-B1E0C7B00AEA}" type="datetimeFigureOut">
              <a:rPr lang="ru-RU" smtClean="0"/>
              <a:t>01.03.2022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4DA12-FB3A-4D9B-886A-D02345C31C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37462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23B55-BF72-453C-A83A-B1E0C7B00AEA}" type="datetimeFigureOut">
              <a:rPr lang="ru-RU" smtClean="0"/>
              <a:t>01.03.2022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4DA12-FB3A-4D9B-886A-D02345C31C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82607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71487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86150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23B55-BF72-453C-A83A-B1E0C7B00AEA}" type="datetimeFigureOut">
              <a:rPr lang="ru-RU" smtClean="0"/>
              <a:t>01.03.2022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4DA12-FB3A-4D9B-886A-D02345C31C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2403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23B55-BF72-453C-A83A-B1E0C7B00AEA}" type="datetimeFigureOut">
              <a:rPr lang="ru-RU" smtClean="0"/>
              <a:t>01.03.2022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4DA12-FB3A-4D9B-886A-D02345C31C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10254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23B55-BF72-453C-A83A-B1E0C7B00AEA}" type="datetimeFigureOut">
              <a:rPr lang="ru-RU" smtClean="0"/>
              <a:t>01.03.2022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4DA12-FB3A-4D9B-886A-D02345C31C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10210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23B55-BF72-453C-A83A-B1E0C7B00AEA}" type="datetimeFigureOut">
              <a:rPr lang="ru-RU" smtClean="0"/>
              <a:t>01.03.2022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4DA12-FB3A-4D9B-886A-D02345C31C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06265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23B55-BF72-453C-A83A-B1E0C7B00AEA}" type="datetimeFigureOut">
              <a:rPr lang="ru-RU" smtClean="0"/>
              <a:t>01.03.2022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4DA12-FB3A-4D9B-886A-D02345C31C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08131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23B55-BF72-453C-A83A-B1E0C7B00AEA}" type="datetimeFigureOut">
              <a:rPr lang="ru-RU" smtClean="0"/>
              <a:t>01.03.2022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4DA12-FB3A-4D9B-886A-D02345C31C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34407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223B55-BF72-453C-A83A-B1E0C7B00AEA}" type="datetimeFigureOut">
              <a:rPr lang="ru-RU" smtClean="0"/>
              <a:t>01.03.2022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E4DA12-FB3A-4D9B-886A-D02345C31C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9367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912" y="222382"/>
            <a:ext cx="7907629" cy="646819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951147" y="1674254"/>
            <a:ext cx="508715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«Развитие памяти дошкольников средствами мнемотехники»</a:t>
            </a:r>
            <a:endParaRPr lang="ru-RU" sz="3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918881" y="4873457"/>
            <a:ext cx="315168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Подготовила: И.Ю. Глебова, </a:t>
            </a:r>
          </a:p>
          <a:p>
            <a:pPr algn="ctr"/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педагог-психолог</a:t>
            </a:r>
          </a:p>
          <a:p>
            <a:pPr algn="ctr"/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МБДОУ № 16 </a:t>
            </a:r>
            <a:endParaRPr lang="ru-RU" sz="16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208724" y="6044243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Усть-Лабинск</a:t>
            </a:r>
            <a:endParaRPr lang="ru-RU" b="1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</a:t>
            </a:r>
            <a:r>
              <a:rPr lang="ru-RU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  <a:endParaRPr lang="ru-RU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974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918877"/>
            <a:ext cx="7886700" cy="861647"/>
          </a:xfrm>
          <a:solidFill>
            <a:srgbClr val="FFFF99"/>
          </a:solidFill>
          <a:ln w="28575">
            <a:solidFill>
              <a:srgbClr val="FF0066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Перевод </a:t>
            </a:r>
            <a:r>
              <a:rPr lang="ru-RU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информации в стихи, песни, в рифмованные строки, связанные определенным ритмом или </a:t>
            </a:r>
            <a:r>
              <a:rPr lang="ru-RU" sz="27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рифмой 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35806" y="272483"/>
            <a:ext cx="607238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Ритмизация (</a:t>
            </a:r>
            <a:r>
              <a:rPr lang="ru-RU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рифмизация</a:t>
            </a:r>
            <a:r>
              <a:rPr lang="ru-RU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br>
              <a:rPr lang="ru-RU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83" t="13628" r="21583" b="22011"/>
          <a:stretch/>
        </p:blipFill>
        <p:spPr>
          <a:xfrm rot="1374158">
            <a:off x="4412884" y="3954496"/>
            <a:ext cx="4121240" cy="1532586"/>
          </a:xfrm>
          <a:prstGeom prst="rect">
            <a:avLst/>
          </a:prstGeom>
          <a:ln w="28575">
            <a:solidFill>
              <a:srgbClr val="7030A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83" t="9738" r="23812" b="15510"/>
          <a:stretch/>
        </p:blipFill>
        <p:spPr>
          <a:xfrm rot="20373588">
            <a:off x="600958" y="2340972"/>
            <a:ext cx="3786389" cy="1751526"/>
          </a:xfrm>
          <a:prstGeom prst="rect">
            <a:avLst/>
          </a:prstGeom>
          <a:ln w="28575">
            <a:solidFill>
              <a:srgbClr val="7030A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7756" y="1697626"/>
            <a:ext cx="2807594" cy="280759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578" y="3593205"/>
            <a:ext cx="2498028" cy="3086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7156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blob:https://web.whatsapp.com/707c1609-da30-45ad-a10b-f53f1c4eaa3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b="2911"/>
          <a:stretch/>
        </p:blipFill>
        <p:spPr>
          <a:xfrm>
            <a:off x="2141538" y="2440087"/>
            <a:ext cx="4860924" cy="425692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286000" y="160338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r>
              <a:rPr lang="ru-RU" sz="2800" b="1" dirty="0" smtClean="0">
                <a:solidFill>
                  <a:srgbClr val="66003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Ассоциативный </a:t>
            </a:r>
            <a:r>
              <a:rPr lang="ru-RU" sz="2800" b="1" dirty="0">
                <a:solidFill>
                  <a:srgbClr val="66003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метод</a:t>
            </a:r>
            <a:endParaRPr lang="ru-RU" sz="2800" dirty="0">
              <a:solidFill>
                <a:srgbClr val="660033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89912" y="776992"/>
            <a:ext cx="816417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Ассоциации – </a:t>
            </a: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это своего рода незримые крючки, извлекающие из глубин накопленного в памяти опыта, обстоятельств, представлений пережитые моменты (то, что было) и связывающие с тем, что нужно запомнить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7553595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3639" y="156452"/>
            <a:ext cx="8326192" cy="1014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8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Предметно-схематические модели (</a:t>
            </a:r>
            <a:r>
              <a:rPr lang="ru-RU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мнемоквадрат</a:t>
            </a:r>
            <a:r>
              <a:rPr lang="ru-RU" sz="28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мнемодорожка</a:t>
            </a:r>
            <a:r>
              <a:rPr lang="ru-RU" sz="28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мнемотаблица</a:t>
            </a:r>
            <a:r>
              <a:rPr lang="ru-RU" sz="28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мнемоколлаж</a:t>
            </a:r>
            <a:r>
              <a:rPr lang="ru-RU" sz="28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ru-RU" sz="2800" b="1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73487" y="1308291"/>
            <a:ext cx="8615967" cy="4439229"/>
          </a:xfrm>
          <a:prstGeom prst="rect">
            <a:avLst/>
          </a:prstGeom>
          <a:solidFill>
            <a:srgbClr val="FFFF99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400" b="1" dirty="0" err="1" smtClean="0">
                <a:solidFill>
                  <a:srgbClr val="D6009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Мнемотаблица</a:t>
            </a:r>
            <a:r>
              <a:rPr lang="ru-RU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это схема, структура, в которую можно заложить различную информацию: сказка, стихотворение, загадка, описательный рассказ и т.д.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Общие задачи для всех видов </a:t>
            </a:r>
            <a:r>
              <a:rPr lang="ru-RU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мнемотаблиц</a:t>
            </a: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ru-RU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Развитие памяти.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Развитие способности анализировать, вычленять части, обобщать, систематизировать, кодировать и перекодировать информацию.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Развитие логического мышления.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Развитие внимание.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Развитие графических навыков.</a:t>
            </a:r>
            <a:endParaRPr lang="ru-RU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https://i.pinimg.com/564x/74/f9/c4/74f9c4b96d8bd5af6fdbc107eba1718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3" t="2039" r="2676" b="62144"/>
          <a:stretch/>
        </p:blipFill>
        <p:spPr bwMode="auto">
          <a:xfrm>
            <a:off x="5247901" y="4546243"/>
            <a:ext cx="3632084" cy="2176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36867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3">
            <a:lum contras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77" t="56677" r="20938" b="17407"/>
          <a:stretch/>
        </p:blipFill>
        <p:spPr bwMode="auto">
          <a:xfrm>
            <a:off x="1056067" y="927280"/>
            <a:ext cx="6787167" cy="203251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Рисунок 2"/>
          <p:cNvPicPr/>
          <p:nvPr/>
        </p:nvPicPr>
        <p:blipFill rotWithShape="1">
          <a:blip r:embed="rId4">
            <a:lum contras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98" t="10803" r="24504" b="51952"/>
          <a:stretch/>
        </p:blipFill>
        <p:spPr bwMode="auto">
          <a:xfrm>
            <a:off x="1275008" y="3376609"/>
            <a:ext cx="6568226" cy="235931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123334" y="248855"/>
            <a:ext cx="28973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Мнемоквадраты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191942" y="2853389"/>
            <a:ext cx="27601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Мнемодорожка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ru-RU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72355" y="5735924"/>
            <a:ext cx="7199290" cy="42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«Осенью часто идут дожди, в лесу можно собирать грибы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38187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4169" y="1250262"/>
            <a:ext cx="4572000" cy="48344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Рассматривание таблицы и разбор изображений. </a:t>
            </a:r>
            <a:endParaRPr lang="ru-RU" sz="24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Перекодирование информации, т.е. преобразование из абстрактных 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символов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образы.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Пересказ с опорой на символы (образы), т.е. происходит отработка метода запоминания.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Графическая зарисовка 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мнемотаблицы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Воспроизведение информации, пересказ.</a:t>
            </a:r>
            <a:endParaRPr lang="ru-RU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47935" y="530089"/>
            <a:ext cx="6048131" cy="5837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32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Этапы работы с </a:t>
            </a:r>
            <a:r>
              <a:rPr lang="ru-RU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мнемотаблицами</a:t>
            </a:r>
            <a:endParaRPr lang="ru-RU" sz="3200" dirty="0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8.png" descr="C:\Documents and Settings\Admin\Рабочий стол\таблицы Сказки\Кот, лиса и петух.jpg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5634508" y="1250262"/>
            <a:ext cx="3032352" cy="2307602"/>
          </a:xfrm>
          <a:prstGeom prst="rect">
            <a:avLst/>
          </a:prstGeom>
          <a:ln w="38100">
            <a:solidFill>
              <a:srgbClr val="595959"/>
            </a:solidFill>
            <a:prstDash val="solid"/>
          </a:ln>
        </p:spPr>
      </p:pic>
      <p:pic>
        <p:nvPicPr>
          <p:cNvPr id="6" name="image13.png" descr="C:\Documents and Settings\Admin\Рабочий стол\таблицы Сказки\Машенька и медведь.jpg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5164428" y="3913229"/>
            <a:ext cx="3606084" cy="2390374"/>
          </a:xfrm>
          <a:prstGeom prst="rect">
            <a:avLst/>
          </a:prstGeom>
          <a:ln w="38100">
            <a:solidFill>
              <a:srgbClr val="595959"/>
            </a:solidFill>
            <a:prstDash val="solid"/>
          </a:ln>
        </p:spPr>
      </p:pic>
    </p:spTree>
    <p:extLst>
      <p:ext uri="{BB962C8B-B14F-4D97-AF65-F5344CB8AC3E}">
        <p14:creationId xmlns:p14="http://schemas.microsoft.com/office/powerpoint/2010/main" val="28503122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9622" y="1067048"/>
            <a:ext cx="8744755" cy="44392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Заучивание материала по готовой 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мнемотаблице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Раскрашивание 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мнемотаблицы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соответствии с содержанием текста, 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дорисовывание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недостающих элементов, символов с последующим заучиванием материала.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Восстановление нарушенного порядка рисунков-символов (с 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помощью педагога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самостоятельно), заучивание материала.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Составление 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мнемотаблицы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из готовых рисунков-символов в соответствии с содержанием (с помощью 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педагога, самостоятельно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), заучивание материала.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Рисование рисунков-символов, придуманных самостоятельно или с 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помощью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педагога, заучивание материала.</a:t>
            </a:r>
            <a:endParaRPr lang="ru-RU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52471" y="536454"/>
            <a:ext cx="6639059" cy="5305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Виды 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 с </a:t>
            </a:r>
            <a:r>
              <a:rPr lang="ru-RU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мнемотаблицей</a:t>
            </a:r>
            <a:endParaRPr lang="ru-RU" sz="28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22" y="2312563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4350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756080" y="3168202"/>
            <a:ext cx="3863662" cy="523220"/>
          </a:xfrm>
          <a:prstGeom prst="rect">
            <a:avLst/>
          </a:prstGeom>
          <a:solidFill>
            <a:srgbClr val="FFFF99"/>
          </a:solidFill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66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МНЕМОКОЛЛАЖИ</a:t>
            </a:r>
            <a:endParaRPr lang="ru-RU" sz="2800" dirty="0">
              <a:solidFill>
                <a:srgbClr val="6600CC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lum bright="-20000" contrast="40000"/>
          </a:blip>
          <a:srcRect l="4930" b="6781"/>
          <a:stretch/>
        </p:blipFill>
        <p:spPr>
          <a:xfrm>
            <a:off x="172208" y="210095"/>
            <a:ext cx="4151376" cy="2862001"/>
          </a:xfrm>
          <a:prstGeom prst="rect">
            <a:avLst/>
          </a:prstGeom>
          <a:ln w="38100">
            <a:solidFill>
              <a:srgbClr val="0000FF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lum bright="-20000" contrast="40000"/>
          </a:blip>
          <a:srcRect l="5775" b="7785"/>
          <a:stretch/>
        </p:blipFill>
        <p:spPr>
          <a:xfrm>
            <a:off x="4687911" y="210096"/>
            <a:ext cx="4139394" cy="2862000"/>
          </a:xfrm>
          <a:prstGeom prst="rect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>
            <a:lum bright="-38000" contrast="57000"/>
          </a:blip>
          <a:srcRect l="6619" b="8629"/>
          <a:stretch/>
        </p:blipFill>
        <p:spPr>
          <a:xfrm>
            <a:off x="134935" y="3787528"/>
            <a:ext cx="4188649" cy="2870848"/>
          </a:xfrm>
          <a:prstGeom prst="rect">
            <a:avLst/>
          </a:prstGeom>
          <a:ln w="38100">
            <a:solidFill>
              <a:srgbClr val="6600CC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>
            <a:lum bright="-20000" contrast="40000"/>
          </a:blip>
          <a:srcRect l="5775" b="7149"/>
          <a:stretch/>
        </p:blipFill>
        <p:spPr>
          <a:xfrm>
            <a:off x="4687910" y="3787529"/>
            <a:ext cx="4146675" cy="2870848"/>
          </a:xfrm>
          <a:prstGeom prst="rect">
            <a:avLst/>
          </a:prstGeom>
          <a:ln w="38100">
            <a:solidFill>
              <a:srgbClr val="660066"/>
            </a:solidFill>
          </a:ln>
        </p:spPr>
      </p:pic>
    </p:spTree>
    <p:extLst>
      <p:ext uri="{BB962C8B-B14F-4D97-AF65-F5344CB8AC3E}">
        <p14:creationId xmlns:p14="http://schemas.microsoft.com/office/powerpoint/2010/main" val="24929072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34851" y="419649"/>
            <a:ext cx="8397025" cy="5163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 работе с коллажами выделяют следующие </a:t>
            </a:r>
            <a:r>
              <a:rPr lang="ru-RU" sz="28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этапы:</a:t>
            </a:r>
            <a:endParaRPr lang="ru-RU" sz="2800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просмотр 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коллажа и разбор, изображений на </a:t>
            </a: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нем;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</a:t>
            </a: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оставление 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сюжета с использованием всех </a:t>
            </a: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картинок;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установление 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логических и ассоциативных </a:t>
            </a: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связок;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отработка 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приемов запоминания предложенной </a:t>
            </a: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информации;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самостоятельное 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составление или дополнение коллажа на заданную </a:t>
            </a: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тему;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заучивание 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пересказ материала по коллажу.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820" y="4410989"/>
            <a:ext cx="7199391" cy="359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3927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251" y="1244140"/>
            <a:ext cx="6259132" cy="436972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718603" y="3315065"/>
            <a:ext cx="362952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solidFill>
                  <a:srgbClr val="FF0000"/>
                </a:solidFill>
              </a:rPr>
              <a:t>Спасибо за </a:t>
            </a:r>
            <a:endParaRPr lang="ru-RU" sz="5400" b="1" dirty="0" smtClean="0">
              <a:solidFill>
                <a:srgbClr val="FF0000"/>
              </a:solidFill>
            </a:endParaRPr>
          </a:p>
          <a:p>
            <a:pPr algn="ctr"/>
            <a:r>
              <a:rPr lang="ru-RU" sz="5400" b="1" dirty="0" smtClean="0">
                <a:solidFill>
                  <a:srgbClr val="FF0000"/>
                </a:solidFill>
              </a:rPr>
              <a:t>внимание</a:t>
            </a:r>
            <a:r>
              <a:rPr lang="ru-RU" sz="5400" b="1" dirty="0">
                <a:solidFill>
                  <a:srgbClr val="FF0000"/>
                </a:solidFill>
              </a:rPr>
              <a:t>!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2086" y="-226876"/>
            <a:ext cx="3712335" cy="3712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8326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650170" y="-1029077"/>
            <a:ext cx="4889742" cy="743729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445" y="2663813"/>
            <a:ext cx="3959555" cy="3986011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395658" y="740535"/>
            <a:ext cx="5649086" cy="3438658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Память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процесс запечатления, сохранения и воспроизведения информации, полученной из окружающего мира. </a:t>
            </a:r>
          </a:p>
        </p:txBody>
      </p:sp>
    </p:spTree>
    <p:extLst>
      <p:ext uri="{BB962C8B-B14F-4D97-AF65-F5344CB8AC3E}">
        <p14:creationId xmlns:p14="http://schemas.microsoft.com/office/powerpoint/2010/main" val="292354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66" y="648614"/>
            <a:ext cx="8732669" cy="556077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68831" y="934443"/>
            <a:ext cx="3672892" cy="4989113"/>
          </a:xfrm>
        </p:spPr>
        <p:txBody>
          <a:bodyPr>
            <a:normAutofit fontScale="90000"/>
          </a:bodyPr>
          <a:lstStyle/>
          <a:p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Память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основа всякого научения. Именно память лежит в основе обучения и воспитания, приобретения знаний, личного опыта, формирования навыков. </a:t>
            </a:r>
            <a:b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12" y="1918952"/>
            <a:ext cx="4250440" cy="3403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1565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3" t="7324" r="6432" b="15681"/>
          <a:stretch/>
        </p:blipFill>
        <p:spPr>
          <a:xfrm>
            <a:off x="0" y="231819"/>
            <a:ext cx="8564451" cy="6296637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506828" y="3005295"/>
            <a:ext cx="6413679" cy="1325563"/>
          </a:xfrm>
        </p:spPr>
        <p:txBody>
          <a:bodyPr>
            <a:normAutofit fontScale="90000"/>
          </a:bodyPr>
          <a:lstStyle/>
          <a:p>
            <a:r>
              <a:rPr lang="ru-RU" sz="2700" b="1" dirty="0">
                <a:solidFill>
                  <a:srgbClr val="9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Виды </a:t>
            </a:r>
            <a:r>
              <a:rPr lang="ru-RU" sz="2700" b="1" dirty="0" smtClean="0">
                <a:solidFill>
                  <a:srgbClr val="9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памяти: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7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 </a:t>
            </a:r>
            <a:r>
              <a:rPr lang="ru-RU" sz="27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зависимости от преобладающего вида психической активности память бывает: двигательная (моторная), образная (зрительная, слуховая, осязательная, обонятельная и вкусовая), эмоциональная (память на чувства), </a:t>
            </a:r>
            <a:r>
              <a:rPr lang="ru-RU" sz="27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словесно-логическая;</a:t>
            </a:r>
            <a:r>
              <a:rPr lang="ru-RU" sz="27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 </a:t>
            </a:r>
            <a:r>
              <a:rPr lang="ru-RU" sz="27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зависимости от целевой установки личности: непроизвольная и </a:t>
            </a:r>
            <a:r>
              <a:rPr lang="ru-RU" sz="27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произвольная;</a:t>
            </a:r>
            <a:r>
              <a:rPr lang="ru-RU" sz="27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по </a:t>
            </a:r>
            <a:r>
              <a:rPr lang="ru-RU" sz="27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способу запоминания выделяется: механическая и смысловая (осмысленная) </a:t>
            </a:r>
            <a:r>
              <a:rPr lang="ru-RU" sz="27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память;</a:t>
            </a:r>
            <a:r>
              <a:rPr lang="ru-RU" sz="27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 </a:t>
            </a:r>
            <a:r>
              <a:rPr lang="ru-RU" sz="27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зависимости от продолжительности закрепления и сохранения информации выделяется мгновенная (иконическая), кратковременная, долговременная и оперативная память.</a:t>
            </a:r>
            <a:r>
              <a:rPr lang="ru-RU" b="1" i="1" dirty="0">
                <a:solidFill>
                  <a:srgbClr val="002060"/>
                </a:solidFill>
              </a:rPr>
              <a:t/>
            </a:r>
            <a:br>
              <a:rPr lang="ru-RU" b="1" i="1" dirty="0">
                <a:solidFill>
                  <a:srgbClr val="002060"/>
                </a:solidFill>
              </a:rPr>
            </a:br>
            <a:endParaRPr lang="ru-RU" b="1" i="1" dirty="0">
              <a:solidFill>
                <a:srgbClr val="00206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016" y="3668076"/>
            <a:ext cx="1574926" cy="2866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5488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2DD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87" t="7534" r="8592" b="4803"/>
          <a:stretch/>
        </p:blipFill>
        <p:spPr>
          <a:xfrm>
            <a:off x="-92445" y="-103031"/>
            <a:ext cx="9328890" cy="566670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36" t="-1823" r="-1"/>
          <a:stretch/>
        </p:blipFill>
        <p:spPr>
          <a:xfrm>
            <a:off x="6955036" y="3852544"/>
            <a:ext cx="2049014" cy="287842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669"/>
          <a:stretch/>
        </p:blipFill>
        <p:spPr>
          <a:xfrm>
            <a:off x="77141" y="4025285"/>
            <a:ext cx="1764406" cy="2826913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748116" y="365126"/>
            <a:ext cx="7767234" cy="4053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Особенности развития памяти в дошкольном возрасте:</a:t>
            </a:r>
            <a:endParaRPr lang="ru-RU" sz="20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27840" y="753822"/>
            <a:ext cx="8488319" cy="34549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преобладает непроизвольная образная память;</a:t>
            </a:r>
            <a:endParaRPr lang="ru-RU" sz="12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память, все больше объединяясь с речью и мышлением, приобретает интеллектуальный характер;</a:t>
            </a:r>
            <a:endParaRPr lang="ru-RU" sz="12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словесно-смысловая память обеспечивает опосредованное познание и расширяет сферу познавательной деятельности ребенка;</a:t>
            </a:r>
            <a:endParaRPr lang="ru-RU" sz="12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складываются элементы произвольной памяти как способности к регуляции данного процесса сначала со стороны взрослого, а потом и самого ребенка;</a:t>
            </a:r>
            <a:endParaRPr lang="ru-RU" sz="12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формируются предпосылки для превращения процесса запоминания в особую умственную деятельность, для овладения логическими приемами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запоминания;</a:t>
            </a:r>
            <a:endParaRPr lang="ru-RU" sz="1200" dirty="0" smtClean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по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мере накопления и обобщения опыта поведения, опыта общения ребенка со взрослыми и сверстниками развитие памяти включается в развитие личности. 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6410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491475" y="14486"/>
            <a:ext cx="7740203" cy="5305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Законы эффективного </a:t>
            </a:r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запоминания </a:t>
            </a:r>
            <a:endParaRPr lang="ru-RU" sz="28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008708" y="752014"/>
            <a:ext cx="6426560" cy="58990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Закон интереса.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342900" lvl="0" indent="-342900">
              <a:lnSpc>
                <a:spcPct val="150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Закон ярких впечатлений.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342900" lvl="0" indent="-342900">
              <a:lnSpc>
                <a:spcPct val="150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Закон осмысления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marL="342900" lvl="0" indent="-342900">
              <a:lnSpc>
                <a:spcPct val="150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Закон мотивации.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342900" lvl="0" indent="-342900">
              <a:lnSpc>
                <a:spcPct val="150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Закон действия.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342900" lvl="0" indent="-342900">
              <a:lnSpc>
                <a:spcPct val="150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Закон контекста.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342900" lvl="0" indent="-342900">
              <a:lnSpc>
                <a:spcPct val="150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Закон оптимальной длины ряда.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342900" lvl="0" indent="-342900">
              <a:lnSpc>
                <a:spcPct val="150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Закон края.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4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Закон </a:t>
            </a: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повторения.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922" y="0"/>
            <a:ext cx="29829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8173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26" y="1"/>
            <a:ext cx="861645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32" y="1683911"/>
            <a:ext cx="7714445" cy="339904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305317" y="1904131"/>
            <a:ext cx="4572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</a:rPr>
              <a:t>Мнемотехника</a:t>
            </a:r>
            <a:r>
              <a:rPr lang="ru-RU" sz="2400" b="1" dirty="0"/>
              <a:t> — это совокупность специальных способов и приёмов, облегчающих запоминание нужной информации и увеличивающих объём памяти путем образования дополнительных </a:t>
            </a:r>
            <a:r>
              <a:rPr lang="ru-RU" sz="2400" b="1" dirty="0" smtClean="0"/>
              <a:t>ассоциаций</a:t>
            </a:r>
            <a:r>
              <a:rPr lang="ru-RU" sz="2400" b="1" dirty="0"/>
              <a:t/>
            </a:r>
            <a:br>
              <a:rPr lang="ru-RU" sz="2400" b="1" dirty="0"/>
            </a:b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3580885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6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5" t="17652" r="4179" b="18686"/>
          <a:stretch/>
        </p:blipFill>
        <p:spPr>
          <a:xfrm>
            <a:off x="0" y="141667"/>
            <a:ext cx="9270775" cy="64008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46836" y="2460344"/>
            <a:ext cx="7755496" cy="132556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3600" b="1" dirty="0" smtClean="0">
                <a:solidFill>
                  <a:srgbClr val="002060"/>
                </a:solidFill>
              </a:rPr>
              <a:t>Приемы </a:t>
            </a:r>
            <a:r>
              <a:rPr lang="ru-RU" sz="3600" b="1" dirty="0">
                <a:solidFill>
                  <a:srgbClr val="002060"/>
                </a:solidFill>
              </a:rPr>
              <a:t>мнемотехники помогают </a:t>
            </a:r>
            <a:r>
              <a:rPr lang="ru-RU" sz="3600" b="1" dirty="0" smtClean="0">
                <a:solidFill>
                  <a:srgbClr val="002060"/>
                </a:solidFill>
              </a:rPr>
              <a:t>развивать:</a:t>
            </a:r>
            <a:r>
              <a:rPr lang="ru-RU" sz="3600" b="1" dirty="0" smtClean="0"/>
              <a:t> </a:t>
            </a:r>
            <a:br>
              <a:rPr lang="ru-RU" sz="3600" b="1" dirty="0" smtClean="0"/>
            </a:br>
            <a:r>
              <a:rPr lang="ru-RU" sz="3600" b="1" dirty="0" smtClean="0"/>
              <a:t>ассоциативное </a:t>
            </a:r>
            <a:r>
              <a:rPr lang="ru-RU" sz="3600" b="1" dirty="0"/>
              <a:t>мышление, </a:t>
            </a:r>
            <a:r>
              <a:rPr lang="ru-RU" sz="3600" b="1" dirty="0" smtClean="0"/>
              <a:t/>
            </a:r>
            <a:br>
              <a:rPr lang="ru-RU" sz="3600" b="1" dirty="0" smtClean="0"/>
            </a:br>
            <a:r>
              <a:rPr lang="ru-RU" sz="3600" b="1" dirty="0" smtClean="0"/>
              <a:t>зрительную </a:t>
            </a:r>
            <a:r>
              <a:rPr lang="ru-RU" sz="3600" b="1" dirty="0"/>
              <a:t>и </a:t>
            </a:r>
            <a:r>
              <a:rPr lang="ru-RU" sz="3600" b="1" dirty="0" smtClean="0"/>
              <a:t/>
            </a:r>
            <a:br>
              <a:rPr lang="ru-RU" sz="3600" b="1" dirty="0" smtClean="0"/>
            </a:br>
            <a:r>
              <a:rPr lang="ru-RU" sz="3600" b="1" dirty="0" smtClean="0"/>
              <a:t>слуховую </a:t>
            </a:r>
            <a:r>
              <a:rPr lang="ru-RU" sz="3600" b="1" dirty="0"/>
              <a:t>память, </a:t>
            </a:r>
            <a:r>
              <a:rPr lang="ru-RU" sz="3600" b="1" dirty="0" smtClean="0"/>
              <a:t/>
            </a:r>
            <a:br>
              <a:rPr lang="ru-RU" sz="3600" b="1" dirty="0" smtClean="0"/>
            </a:br>
            <a:r>
              <a:rPr lang="ru-RU" sz="3600" b="1" dirty="0" smtClean="0"/>
              <a:t>зрительное </a:t>
            </a:r>
            <a:r>
              <a:rPr lang="ru-RU" sz="3600" b="1" dirty="0"/>
              <a:t>и </a:t>
            </a:r>
            <a:r>
              <a:rPr lang="ru-RU" sz="3600" b="1" dirty="0" smtClean="0"/>
              <a:t/>
            </a:r>
            <a:br>
              <a:rPr lang="ru-RU" sz="3600" b="1" dirty="0" smtClean="0"/>
            </a:br>
            <a:r>
              <a:rPr lang="ru-RU" sz="3600" b="1" dirty="0" smtClean="0"/>
              <a:t>слуховое </a:t>
            </a:r>
            <a:r>
              <a:rPr lang="ru-RU" sz="3600" b="1" dirty="0"/>
              <a:t>внимание, </a:t>
            </a:r>
            <a:r>
              <a:rPr lang="ru-RU" sz="3600" b="1" dirty="0" smtClean="0"/>
              <a:t/>
            </a:r>
            <a:br>
              <a:rPr lang="ru-RU" sz="3600" b="1" dirty="0" smtClean="0"/>
            </a:br>
            <a:r>
              <a:rPr lang="ru-RU" sz="3600" b="1" dirty="0" smtClean="0"/>
              <a:t>воображение</a:t>
            </a:r>
            <a:r>
              <a:rPr lang="ru-RU" sz="3600" b="1" dirty="0"/>
              <a:t>, фантазию, </a:t>
            </a:r>
            <a:r>
              <a:rPr lang="ru-RU" sz="3600" b="1" dirty="0" smtClean="0"/>
              <a:t/>
            </a:r>
            <a:br>
              <a:rPr lang="ru-RU" sz="3600" b="1" dirty="0" smtClean="0"/>
            </a:br>
            <a:r>
              <a:rPr lang="ru-RU" sz="3600" b="1" dirty="0" smtClean="0"/>
              <a:t>речь </a:t>
            </a:r>
            <a:r>
              <a:rPr lang="ru-RU" sz="3600" b="1" dirty="0"/>
              <a:t>ребенка.</a:t>
            </a:r>
            <a:br>
              <a:rPr lang="ru-RU" sz="3600" b="1" dirty="0"/>
            </a:br>
            <a:endParaRPr lang="ru-RU" sz="36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155" y="1644793"/>
            <a:ext cx="3273637" cy="5077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8335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E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Приемы мнемотехники. </a:t>
            </a:r>
            <a:r>
              <a:rPr lang="ru-RU" b="1" dirty="0" smtClean="0">
                <a:solidFill>
                  <a:srgbClr val="002060"/>
                </a:solidFill>
              </a:rPr>
              <a:t/>
            </a:r>
            <a:br>
              <a:rPr lang="ru-RU" b="1" dirty="0" smtClean="0">
                <a:solidFill>
                  <a:srgbClr val="002060"/>
                </a:solidFill>
              </a:rPr>
            </a:br>
            <a:r>
              <a:rPr lang="ru-RU" b="1" dirty="0" smtClean="0">
                <a:solidFill>
                  <a:srgbClr val="002060"/>
                </a:solidFill>
              </a:rPr>
              <a:t>Акростих</a:t>
            </a:r>
            <a:r>
              <a:rPr lang="ru-RU" b="1" dirty="0">
                <a:solidFill>
                  <a:srgbClr val="002060"/>
                </a:solidFill>
              </a:rPr>
              <a:t/>
            </a:r>
            <a:br>
              <a:rPr lang="ru-RU" b="1" dirty="0">
                <a:solidFill>
                  <a:srgbClr val="002060"/>
                </a:solidFill>
              </a:rPr>
            </a:b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8" y="1867850"/>
            <a:ext cx="7340957" cy="315551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501" y="3681872"/>
            <a:ext cx="4533363" cy="3037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43286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666</TotalTime>
  <Words>538</Words>
  <Application>Microsoft Office PowerPoint</Application>
  <PresentationFormat>Экран (4:3)</PresentationFormat>
  <Paragraphs>66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5" baseType="lpstr">
      <vt:lpstr>Arial</vt:lpstr>
      <vt:lpstr>Arial Black</vt:lpstr>
      <vt:lpstr>Calibri</vt:lpstr>
      <vt:lpstr>Calibri Light</vt:lpstr>
      <vt:lpstr>Symbol</vt:lpstr>
      <vt:lpstr>Times New Roman</vt:lpstr>
      <vt:lpstr>Тема Office</vt:lpstr>
      <vt:lpstr>Презентация PowerPoint</vt:lpstr>
      <vt:lpstr>Память – процесс запечатления, сохранения и воспроизведения информации, полученной из окружающего мира. </vt:lpstr>
      <vt:lpstr>Память – основа всякого научения. Именно память лежит в основе обучения и воспитания, приобретения знаний, личного опыта, формирования навыков.  </vt:lpstr>
      <vt:lpstr>Виды памяти:  - в зависимости от преобладающего вида психической активности память бывает: двигательная (моторная), образная (зрительная, слуховая, осязательная, обонятельная и вкусовая), эмоциональная (память на чувства), словесно-логическая; - в зависимости от целевой установки личности: непроизвольная и произвольная; - по способу запоминания выделяется: механическая и смысловая (осмысленная) память; - в зависимости от продолжительности закрепления и сохранения информации выделяется мгновенная (иконическая), кратковременная, долговременная и оперативная память. </vt:lpstr>
      <vt:lpstr>Презентация PowerPoint</vt:lpstr>
      <vt:lpstr>Презентация PowerPoint</vt:lpstr>
      <vt:lpstr>Презентация PowerPoint</vt:lpstr>
      <vt:lpstr>Приемы мнемотехники помогают развивать:  ассоциативное мышление,  зрительную и  слуховую память,  зрительное и  слуховое внимание,  воображение, фантазию,  речь ребенка. </vt:lpstr>
      <vt:lpstr>Приемы мнемотехники.  Акростих </vt:lpstr>
      <vt:lpstr> Перевод информации в стихи, песни, в рифмованные строки, связанные определенным ритмом или рифмой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Ирина Юрьевна</dc:creator>
  <cp:lastModifiedBy>Ирина Юрьевна</cp:lastModifiedBy>
  <cp:revision>51</cp:revision>
  <dcterms:created xsi:type="dcterms:W3CDTF">2022-02-02T11:11:50Z</dcterms:created>
  <dcterms:modified xsi:type="dcterms:W3CDTF">2022-03-01T07:57:57Z</dcterms:modified>
</cp:coreProperties>
</file>