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8" r:id="rId2"/>
    <p:sldId id="264" r:id="rId3"/>
    <p:sldId id="265" r:id="rId4"/>
    <p:sldId id="266" r:id="rId5"/>
    <p:sldId id="267" r:id="rId6"/>
    <p:sldId id="280" r:id="rId7"/>
    <p:sldId id="281" r:id="rId8"/>
    <p:sldId id="282" r:id="rId9"/>
    <p:sldId id="268" r:id="rId10"/>
    <p:sldId id="269" r:id="rId11"/>
    <p:sldId id="270" r:id="rId12"/>
    <p:sldId id="275" r:id="rId13"/>
    <p:sldId id="276" r:id="rId14"/>
    <p:sldId id="277" r:id="rId15"/>
    <p:sldId id="271" r:id="rId16"/>
    <p:sldId id="272" r:id="rId17"/>
    <p:sldId id="287" r:id="rId18"/>
    <p:sldId id="285" r:id="rId19"/>
    <p:sldId id="286" r:id="rId20"/>
    <p:sldId id="278" r:id="rId21"/>
    <p:sldId id="274" r:id="rId22"/>
    <p:sldId id="27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933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41" autoAdjust="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1933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B2378-3A16-4174-9FAA-12DEE0616787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0B865B-11E6-498C-A1C1-887F49D37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2254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B865B-11E6-498C-A1C1-887F49D37D7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557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DE8BA-DDA2-47B4-9622-7D2BAA9D4FAF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AB278-67A8-4E09-8AFB-9231F2594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64811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DE8BA-DDA2-47B4-9622-7D2BAA9D4FAF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AB278-67A8-4E09-8AFB-9231F2594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51704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DE8BA-DDA2-47B4-9622-7D2BAA9D4FAF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AB278-67A8-4E09-8AFB-9231F2594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16800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DE8BA-DDA2-47B4-9622-7D2BAA9D4FAF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AB278-67A8-4E09-8AFB-9231F2594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05505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DE8BA-DDA2-47B4-9622-7D2BAA9D4FAF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AB278-67A8-4E09-8AFB-9231F2594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394332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DE8BA-DDA2-47B4-9622-7D2BAA9D4FAF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AB278-67A8-4E09-8AFB-9231F2594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8215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DE8BA-DDA2-47B4-9622-7D2BAA9D4FAF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AB278-67A8-4E09-8AFB-9231F2594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96087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DE8BA-DDA2-47B4-9622-7D2BAA9D4FAF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AB278-67A8-4E09-8AFB-9231F2594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86466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DE8BA-DDA2-47B4-9622-7D2BAA9D4FAF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AB278-67A8-4E09-8AFB-9231F2594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71457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DE8BA-DDA2-47B4-9622-7D2BAA9D4FAF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AB278-67A8-4E09-8AFB-9231F2594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319449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DE8BA-DDA2-47B4-9622-7D2BAA9D4FAF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AB278-67A8-4E09-8AFB-9231F2594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91401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DE8BA-DDA2-47B4-9622-7D2BAA9D4FAF}" type="datetimeFigureOut">
              <a:rPr lang="ru-RU" smtClean="0"/>
              <a:t>02.03.2022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AB278-67A8-4E09-8AFB-9231F2594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38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Горизонтальный свиток 4"/>
          <p:cNvSpPr/>
          <p:nvPr/>
        </p:nvSpPr>
        <p:spPr>
          <a:xfrm>
            <a:off x="2715897" y="386861"/>
            <a:ext cx="6264696" cy="1966324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400" b="1" dirty="0">
                <a:solidFill>
                  <a:schemeClr val="tx1"/>
                </a:solidFill>
                <a:latin typeface="Georg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бюджетное </a:t>
            </a:r>
            <a:r>
              <a:rPr lang="ru-RU" altLang="ru-RU" sz="1400" b="1" dirty="0" smtClean="0">
                <a:solidFill>
                  <a:schemeClr val="tx1"/>
                </a:solidFill>
                <a:latin typeface="Georg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общеобразовательное учреждение – основная общеобразовательная </a:t>
            </a:r>
            <a:r>
              <a:rPr lang="ru-RU" altLang="ru-RU" sz="1400" b="1" smtClean="0">
                <a:solidFill>
                  <a:schemeClr val="tx1"/>
                </a:solidFill>
                <a:latin typeface="Georg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школа </a:t>
            </a:r>
          </a:p>
          <a:p>
            <a:pPr algn="ctr"/>
            <a:r>
              <a:rPr lang="ru-RU" altLang="ru-RU" sz="1400" b="1" smtClean="0">
                <a:solidFill>
                  <a:schemeClr val="tx1"/>
                </a:solidFill>
                <a:latin typeface="Georg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altLang="ru-RU" sz="1400" b="1" dirty="0" smtClean="0">
                <a:solidFill>
                  <a:schemeClr val="tx1"/>
                </a:solidFill>
                <a:latin typeface="Georg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Сосновка  </a:t>
            </a:r>
            <a:r>
              <a:rPr lang="ru-RU" altLang="ru-RU" sz="1400" b="1" dirty="0" err="1" smtClean="0">
                <a:solidFill>
                  <a:schemeClr val="tx1"/>
                </a:solidFill>
                <a:latin typeface="Georg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Балтайского</a:t>
            </a:r>
            <a:r>
              <a:rPr lang="ru-RU" altLang="ru-RU" sz="1400" b="1" dirty="0" smtClean="0">
                <a:solidFill>
                  <a:schemeClr val="tx1"/>
                </a:solidFill>
                <a:latin typeface="Georg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муниципального района Саратовской области.</a:t>
            </a:r>
          </a:p>
          <a:p>
            <a:pPr algn="ctr"/>
            <a:r>
              <a:rPr lang="ru-RU" altLang="ru-RU" sz="1400" b="1" dirty="0" smtClean="0">
                <a:solidFill>
                  <a:schemeClr val="tx1"/>
                </a:solidFill>
                <a:latin typeface="Georg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Структурное подразделение Детский сад</a:t>
            </a:r>
            <a:endParaRPr lang="ru-RU" sz="1400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8" name="Волна 7"/>
          <p:cNvSpPr/>
          <p:nvPr/>
        </p:nvSpPr>
        <p:spPr>
          <a:xfrm>
            <a:off x="1187624" y="2353185"/>
            <a:ext cx="6269868" cy="3092039"/>
          </a:xfrm>
          <a:prstGeom prst="wav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Проект: </a:t>
            </a:r>
          </a:p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«Покормите птиц зимой»</a:t>
            </a:r>
            <a:endParaRPr lang="ru-RU" sz="4400" b="1" dirty="0">
              <a:solidFill>
                <a:schemeClr val="tx1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572000" y="5805264"/>
            <a:ext cx="3960440" cy="86409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07000"/>
              </a:lnSpc>
            </a:pPr>
            <a:r>
              <a:rPr lang="ru-RU" sz="1600" b="1" dirty="0" smtClean="0">
                <a:solidFill>
                  <a:schemeClr val="tx1"/>
                </a:solidFill>
                <a:latin typeface="Georg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Автор проекта: воспитатель </a:t>
            </a:r>
            <a:endParaRPr lang="ru-RU" sz="1600" b="1" dirty="0">
              <a:solidFill>
                <a:schemeClr val="tx1"/>
              </a:solidFill>
              <a:latin typeface="Georgia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ru-RU" sz="1600" b="1" dirty="0" smtClean="0">
                <a:solidFill>
                  <a:schemeClr val="tx1"/>
                </a:solidFill>
                <a:latin typeface="Georg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Долгова Наталья Сергеевна</a:t>
            </a:r>
            <a:endParaRPr lang="ru-RU" sz="1600" b="1" dirty="0" smtClean="0">
              <a:solidFill>
                <a:schemeClr val="tx1"/>
              </a:solidFill>
              <a:latin typeface="Georgia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r>
              <a:rPr lang="ru-RU" sz="1600" b="1" dirty="0" smtClean="0">
                <a:solidFill>
                  <a:schemeClr val="tx1"/>
                </a:solidFill>
                <a:latin typeface="Georg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600" b="1" dirty="0" smtClean="0">
                <a:solidFill>
                  <a:schemeClr val="tx1"/>
                </a:solidFill>
                <a:latin typeface="Georg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ru-RU" sz="1600" dirty="0">
                <a:solidFill>
                  <a:schemeClr val="tx1"/>
                </a:solidFill>
                <a:latin typeface="Georg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solidFill>
                <a:schemeClr val="tx1"/>
              </a:solidFill>
              <a:latin typeface="Georgia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1775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188640"/>
            <a:ext cx="4560203" cy="1060796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503775" y="3292002"/>
            <a:ext cx="2160240" cy="5760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«Птичья столовая»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27884" y="4706844"/>
            <a:ext cx="2088232" cy="52235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«Птички и кормушки»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351300" y="5774785"/>
            <a:ext cx="2304256" cy="43772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«Снегирь и рябинка»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E:\птицы зимой проект\IMG_20210311_08130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272019"/>
            <a:ext cx="2952329" cy="1894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E:\птицы зимой проект\IMG_20210311_08151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7704" y="2972755"/>
            <a:ext cx="2808313" cy="1734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E:\птицы зимой проект\IMG_20210311_08165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1300" y="3868066"/>
            <a:ext cx="2574169" cy="181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59221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315" y="62796"/>
            <a:ext cx="4566300" cy="1060796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3716365" y="4530027"/>
            <a:ext cx="1800199" cy="60930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презентации «Зимующие птицы»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399004" y="6160677"/>
            <a:ext cx="2237070" cy="581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Лепка птичек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67543" y="2753796"/>
            <a:ext cx="2381087" cy="53584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Изучаем птиц родного края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326996" y="2685212"/>
            <a:ext cx="2381087" cy="53584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Изучаем птиц родного края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92307" y="6078467"/>
            <a:ext cx="2237070" cy="581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Подвижная игра «Воробушки и кот»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 descr="E:\птицы зимой проект\0612201319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2" y="1123592"/>
            <a:ext cx="2261835" cy="1418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E:\птицы зимой проект\1411201440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36044" y="1032359"/>
            <a:ext cx="2451354" cy="1601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татьяна\Desktop\Новая папка (2)\IMG_20210318_09363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716090"/>
            <a:ext cx="2736304" cy="1721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C:\Users\татьяна\Desktop\Новая папка (2)\IMG_20210318_08211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21" y="3501009"/>
            <a:ext cx="1981255" cy="251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C:\Users\татьяна\Desktop\Новая папка (2)\IMG_20210318_081822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996" y="3705013"/>
            <a:ext cx="2457450" cy="22593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89326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584684"/>
            <a:ext cx="8229104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7606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70" y="620688"/>
            <a:ext cx="8284060" cy="585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9846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668" y="372726"/>
            <a:ext cx="8595812" cy="60806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707662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97884"/>
            <a:ext cx="4566300" cy="1060796"/>
          </a:xfrm>
          <a:prstGeom prst="rect">
            <a:avLst/>
          </a:prstGeom>
        </p:spPr>
      </p:pic>
      <p:pic>
        <p:nvPicPr>
          <p:cNvPr id="13" name="Рисунок 12" descr="E:\птицы зимой проект\19122018125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605" y="1412776"/>
            <a:ext cx="3573339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E:\птицы зимой проект\0403201303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60131" y="1395264"/>
            <a:ext cx="2394149" cy="2552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E:\птицы зимой проект\1811201567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4221088"/>
            <a:ext cx="3383459" cy="2492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E:\птицы зимой проект\IMG-c9b1ca26f26b3dc6d733eeaf44c37350-V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48064" y="4077072"/>
            <a:ext cx="3618285" cy="2636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336620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Горизонтальный свиток 9"/>
          <p:cNvSpPr/>
          <p:nvPr/>
        </p:nvSpPr>
        <p:spPr>
          <a:xfrm>
            <a:off x="2555776" y="70742"/>
            <a:ext cx="4320480" cy="1033272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Наблюдения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E:\птицы зимой проект\IMG_20210220_1006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8661" y="1460203"/>
            <a:ext cx="3114229" cy="215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E:\птицы зимой проект\IMG_20210129_11300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1378799"/>
            <a:ext cx="3042221" cy="2320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E:\птицы зимой проект\IMG_20210218_11193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14700" y="3428999"/>
            <a:ext cx="2514600" cy="3348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27553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Горизонтальный свиток 9"/>
          <p:cNvSpPr/>
          <p:nvPr/>
        </p:nvSpPr>
        <p:spPr>
          <a:xfrm>
            <a:off x="2555776" y="70742"/>
            <a:ext cx="4320480" cy="1033272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Наблюдения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E:\птицы зимой проект\IMG_20210216_1118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05934"/>
            <a:ext cx="295232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E:\птицы зимой проект\IMG_20210129_11460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104014"/>
            <a:ext cx="3402260" cy="3981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E:\птицы зимой проект\IMG_20210129_11284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4077072"/>
            <a:ext cx="2736304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27190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Горизонтальный свиток 5"/>
          <p:cNvSpPr/>
          <p:nvPr/>
        </p:nvSpPr>
        <p:spPr>
          <a:xfrm>
            <a:off x="971600" y="188640"/>
            <a:ext cx="7297960" cy="1033272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дневника наблюдений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71600" y="1340768"/>
            <a:ext cx="7297960" cy="55172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ru-RU" b="1" dirty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Georgia" pitchFamily="18" charset="0"/>
              </a:rPr>
              <a:t>Каждый  </a:t>
            </a:r>
            <a:r>
              <a:rPr lang="ru-RU" b="1" dirty="0">
                <a:solidFill>
                  <a:schemeClr val="tx1"/>
                </a:solidFill>
                <a:latin typeface="Georgia" pitchFamily="18" charset="0"/>
              </a:rPr>
              <a:t>день мы  обновляем  корм  в кормушках.  </a:t>
            </a:r>
            <a:endParaRPr lang="ru-RU" b="1" dirty="0" smtClean="0">
              <a:solidFill>
                <a:schemeClr val="tx1"/>
              </a:solidFill>
              <a:latin typeface="Georgia" pitchFamily="18" charset="0"/>
            </a:endParaRPr>
          </a:p>
          <a:p>
            <a:endParaRPr lang="ru-RU" b="1" dirty="0">
              <a:solidFill>
                <a:schemeClr val="tx1"/>
              </a:solidFill>
              <a:latin typeface="Georgi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b="1" dirty="0">
                <a:solidFill>
                  <a:schemeClr val="tx1"/>
                </a:solidFill>
                <a:latin typeface="Georgia" pitchFamily="18" charset="0"/>
              </a:rPr>
              <a:t>   Сегодня, наконец-то, к нам в гости </a:t>
            </a:r>
            <a:r>
              <a:rPr lang="ru-RU" b="1" dirty="0" smtClean="0">
                <a:solidFill>
                  <a:schemeClr val="tx1"/>
                </a:solidFill>
                <a:latin typeface="Georgia" pitchFamily="18" charset="0"/>
              </a:rPr>
              <a:t>прилетели  </a:t>
            </a:r>
            <a:r>
              <a:rPr lang="ru-RU" b="1" dirty="0">
                <a:solidFill>
                  <a:schemeClr val="tx1"/>
                </a:solidFill>
                <a:latin typeface="Georgia" pitchFamily="18" charset="0"/>
              </a:rPr>
              <a:t>два  воробышка.  Сначала  они  боялись  приближаться  к кормушке, прыгали с ветки на ветку. Ну вот  осмелели  и сели  в  кормушку. Стали клевать крошки  хлеба  и  семечки</a:t>
            </a:r>
            <a:r>
              <a:rPr lang="ru-RU" b="1" dirty="0" smtClean="0">
                <a:solidFill>
                  <a:schemeClr val="tx1"/>
                </a:solidFill>
                <a:latin typeface="Georgia" pitchFamily="18" charset="0"/>
              </a:rPr>
              <a:t>.</a:t>
            </a:r>
          </a:p>
          <a:p>
            <a:endParaRPr lang="ru-RU" b="1" dirty="0">
              <a:solidFill>
                <a:schemeClr val="tx1"/>
              </a:solidFill>
              <a:latin typeface="Georgia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b="1" dirty="0">
                <a:solidFill>
                  <a:schemeClr val="tx1"/>
                </a:solidFill>
                <a:latin typeface="Georgia" pitchFamily="18" charset="0"/>
              </a:rPr>
              <a:t>Воробьев прилетает уже целая стая. Они весело щебечут, прыгают, отбирают крошки друг у друга. </a:t>
            </a:r>
            <a:br>
              <a:rPr lang="ru-RU" b="1" dirty="0">
                <a:solidFill>
                  <a:schemeClr val="tx1"/>
                </a:solidFill>
                <a:latin typeface="Georgia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Georgia" pitchFamily="18" charset="0"/>
              </a:rPr>
              <a:t>       Очень забавно на них </a:t>
            </a:r>
            <a:r>
              <a:rPr lang="ru-RU" b="1" dirty="0" smtClean="0">
                <a:solidFill>
                  <a:schemeClr val="tx1"/>
                </a:solidFill>
                <a:latin typeface="Georgia" pitchFamily="18" charset="0"/>
              </a:rPr>
              <a:t>смотреть</a:t>
            </a:r>
          </a:p>
          <a:p>
            <a:endParaRPr lang="ru-RU" b="1" dirty="0" smtClean="0">
              <a:solidFill>
                <a:schemeClr val="tx1"/>
              </a:solidFill>
              <a:latin typeface="Georgia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Georgia" pitchFamily="18" charset="0"/>
              </a:rPr>
              <a:t>Вместе с воробьями прилетают зяблики. Едят все вместе не дерутся.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b="1" dirty="0">
              <a:solidFill>
                <a:schemeClr val="tx1"/>
              </a:solidFill>
              <a:latin typeface="Georgia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Georgia" pitchFamily="18" charset="0"/>
              </a:rPr>
              <a:t>Прилетали синички, мы им повесили сало на ветки деревьев, но и другие не прочь полакомиться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b="1" dirty="0" smtClean="0">
              <a:solidFill>
                <a:schemeClr val="tx1"/>
              </a:solidFill>
              <a:latin typeface="Georgia" pitchFamily="18" charset="0"/>
            </a:endParaRPr>
          </a:p>
          <a:p>
            <a:endParaRPr lang="ru-RU" b="1" dirty="0">
              <a:solidFill>
                <a:schemeClr val="tx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1908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979712" y="260648"/>
            <a:ext cx="5832648" cy="136815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Мы </a:t>
            </a:r>
            <a:r>
              <a:rPr lang="ru-RU" b="1" dirty="0">
                <a:solidFill>
                  <a:schemeClr val="tx1"/>
                </a:solidFill>
              </a:rPr>
              <a:t>каждый день ждем своих пернатых друзей. 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Радуемся вместе с ними:  </a:t>
            </a:r>
            <a:br>
              <a:rPr lang="ru-RU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птички – корму, а мы, что </a:t>
            </a:r>
            <a:br>
              <a:rPr lang="ru-RU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помогаем  им  в  трудное  </a:t>
            </a:r>
            <a:br>
              <a:rPr lang="ru-RU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время года прокормиться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5" name="Рисунок 4" descr="E:\птицы зимой проект\IMG_20210218_11120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772816"/>
            <a:ext cx="3888432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3972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95536" y="404664"/>
            <a:ext cx="7128792" cy="633670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>
                <a:solidFill>
                  <a:schemeClr val="tx1"/>
                </a:solidFill>
                <a:latin typeface="Georgia" pitchFamily="18" charset="0"/>
                <a:cs typeface="Times New Roman" panose="02020603050405020304" pitchFamily="18" charset="0"/>
              </a:rPr>
              <a:t>Приучите птиц в мороз</a:t>
            </a:r>
          </a:p>
          <a:p>
            <a:pPr algn="r"/>
            <a:r>
              <a:rPr lang="ru-RU" b="1" dirty="0">
                <a:solidFill>
                  <a:schemeClr val="tx1"/>
                </a:solidFill>
                <a:latin typeface="Georgia" pitchFamily="18" charset="0"/>
                <a:cs typeface="Times New Roman" panose="02020603050405020304" pitchFamily="18" charset="0"/>
              </a:rPr>
              <a:t>К своему окну,</a:t>
            </a:r>
          </a:p>
          <a:p>
            <a:pPr algn="r"/>
            <a:r>
              <a:rPr lang="ru-RU" b="1" dirty="0">
                <a:solidFill>
                  <a:schemeClr val="tx1"/>
                </a:solidFill>
                <a:latin typeface="Georgia" pitchFamily="18" charset="0"/>
                <a:cs typeface="Times New Roman" panose="02020603050405020304" pitchFamily="18" charset="0"/>
              </a:rPr>
              <a:t>Чтоб без песен не пришлось</a:t>
            </a:r>
          </a:p>
          <a:p>
            <a:pPr algn="r"/>
            <a:r>
              <a:rPr lang="ru-RU" b="1" dirty="0">
                <a:solidFill>
                  <a:schemeClr val="tx1"/>
                </a:solidFill>
                <a:latin typeface="Georgia" pitchFamily="18" charset="0"/>
                <a:cs typeface="Times New Roman" panose="02020603050405020304" pitchFamily="18" charset="0"/>
              </a:rPr>
              <a:t>Нам встречать весну.</a:t>
            </a:r>
          </a:p>
          <a:p>
            <a:pPr algn="r"/>
            <a:r>
              <a:rPr lang="ru-RU" b="1" dirty="0" err="1" smtClean="0">
                <a:solidFill>
                  <a:schemeClr val="tx1"/>
                </a:solidFill>
                <a:latin typeface="Georgia" pitchFamily="18" charset="0"/>
                <a:cs typeface="Times New Roman" panose="02020603050405020304" pitchFamily="18" charset="0"/>
              </a:rPr>
              <a:t>А.Яшин</a:t>
            </a:r>
            <a:endParaRPr lang="ru-RU" b="1" dirty="0" smtClean="0">
              <a:solidFill>
                <a:schemeClr val="tx1"/>
              </a:solidFill>
              <a:latin typeface="Georgia" pitchFamily="18" charset="0"/>
              <a:cs typeface="Times New Roman" panose="02020603050405020304" pitchFamily="18" charset="0"/>
            </a:endParaRPr>
          </a:p>
          <a:p>
            <a:pPr algn="r"/>
            <a:endParaRPr lang="ru-RU" b="1" dirty="0">
              <a:solidFill>
                <a:schemeClr val="tx1"/>
              </a:solidFill>
              <a:latin typeface="Georgia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tx1"/>
                </a:solidFill>
                <a:latin typeface="Georgia" pitchFamily="18" charset="0"/>
                <a:cs typeface="Times New Roman" panose="02020603050405020304" pitchFamily="18" charset="0"/>
              </a:rPr>
              <a:t>Говорят, что птицы — это ангелы, души добрых людей. В старину, ещё до прихода христианства, люди верили, что пернатые на своих крыльях приносят весну и открывают праведным людям двери рая, поэтому даже бедные крестьяне старались птиц зимой подкармливать.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Georgia" pitchFamily="18" charset="0"/>
                <a:cs typeface="Times New Roman" panose="02020603050405020304" pitchFamily="18" charset="0"/>
              </a:rPr>
              <a:t>Пернатым особенно трудно в суровые морозы, сильные снегопады, а также когда почва, ветки и стволы деревьев покрываются ледяной коркой. Естественный корм в таких условиях становится практически недоступным. Но самое опасное время для птиц — в конце зимы и начале весны, когда все доступные плоды, ягоды, семена и прочие корма уже съедены или превратились от времени и непогоды в труху.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Georgia" pitchFamily="18" charset="0"/>
                <a:cs typeface="Times New Roman" panose="02020603050405020304" pitchFamily="18" charset="0"/>
              </a:rPr>
              <a:t>Каждая кормушка сейчас, до появления проталин и первой зелени,- это десятки спасенных птичьих жизней...</a:t>
            </a:r>
            <a:endParaRPr lang="ru-RU" dirty="0">
              <a:solidFill>
                <a:schemeClr val="tx1"/>
              </a:solidFill>
              <a:effectLst/>
              <a:latin typeface="Georgia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3" y="188640"/>
            <a:ext cx="2304389" cy="17264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6296" y="5027440"/>
            <a:ext cx="1907704" cy="18452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79923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627784" y="0"/>
            <a:ext cx="4320480" cy="28803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нас такой обычай:</a:t>
            </a:r>
          </a:p>
          <a:p>
            <a:pPr lvl="0" algn="ctr"/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Чуть выпадет снежок, </a:t>
            </a:r>
          </a:p>
          <a:p>
            <a:pPr lvl="0" algn="ctr"/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Дощатый домик птичий</a:t>
            </a:r>
          </a:p>
          <a:p>
            <a:pPr lvl="0" algn="ctr"/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Повесить на сучок.</a:t>
            </a:r>
          </a:p>
          <a:p>
            <a:pPr lvl="0" algn="ctr"/>
            <a:endParaRPr 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здесь, в саду за домом, </a:t>
            </a:r>
          </a:p>
          <a:p>
            <a:pPr lvl="0" algn="ctr"/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 седых ветвей,</a:t>
            </a:r>
          </a:p>
          <a:p>
            <a:pPr lvl="0" algn="ctr"/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 обед веселый</a:t>
            </a:r>
          </a:p>
          <a:p>
            <a:pPr lvl="0" algn="ctr"/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птичек у детей!</a:t>
            </a:r>
          </a:p>
          <a:p>
            <a:pPr lvl="0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татьяна\AppData\Local\Microsoft\Windows\INetCache\Content.Word\IMG_20210129_10393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7480"/>
            <a:ext cx="3384376" cy="468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татьяна\AppData\Local\Microsoft\Windows\INetCache\Content.Word\IMG_20210129_10412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177481"/>
            <a:ext cx="3038016" cy="4680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12100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115616" y="1844824"/>
            <a:ext cx="7153944" cy="410445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 представления о зимующих птицах.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со взрослыми изготовить кормушку из разного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Знают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каким кормом подкармливать птиц.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Умеют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наблюдать, анализировать и делать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выводы.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способны воспитать у детей любовь и бережное отношение к птицам.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Самое главное дети запомнили,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если постоянно подкармливать зимующих птиц,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можно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помочь им пережить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холодное время года.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2532348" y="188640"/>
            <a:ext cx="4320480" cy="1033272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проекта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5203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2123728" y="1484784"/>
            <a:ext cx="5256584" cy="1872208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8049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-99391"/>
            <a:ext cx="4493141" cy="1152128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827584" y="1052737"/>
            <a:ext cx="8136904" cy="547260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Georgia" pitchFamily="18" charset="0"/>
              </a:rPr>
              <a:t>Зима  – очень трудное и голодное время для зимующих птиц, особенно если она суровая и многоснежная. </a:t>
            </a:r>
            <a:endParaRPr lang="ru-RU" dirty="0" smtClean="0">
              <a:solidFill>
                <a:schemeClr val="tx1"/>
              </a:solidFill>
              <a:latin typeface="Georgia" pitchFamily="18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Georgia" pitchFamily="18" charset="0"/>
              </a:rPr>
              <a:t>Птица </a:t>
            </a:r>
            <a:r>
              <a:rPr lang="ru-RU" dirty="0">
                <a:solidFill>
                  <a:schemeClr val="tx1"/>
                </a:solidFill>
                <a:latin typeface="Georgia" pitchFamily="18" charset="0"/>
              </a:rPr>
              <a:t>не только страдает от холода, но и от голода. Нужно поддержать птиц зимой, сделать для них кормушки и не забывать подсыпать в них корм.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Georgia" pitchFamily="18" charset="0"/>
              </a:rPr>
              <a:t>Зимняя подкормка птиц – довольно старая традиция. Первыми инициаторами ее были сами птицы. </a:t>
            </a:r>
            <a:endParaRPr lang="ru-RU" dirty="0" smtClean="0">
              <a:solidFill>
                <a:schemeClr val="tx1"/>
              </a:solidFill>
              <a:latin typeface="Georgia" pitchFamily="18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Georgia" pitchFamily="18" charset="0"/>
              </a:rPr>
              <a:t>Они </a:t>
            </a:r>
            <a:r>
              <a:rPr lang="ru-RU" dirty="0">
                <a:solidFill>
                  <a:schemeClr val="tx1"/>
                </a:solidFill>
                <a:latin typeface="Georgia" pitchFamily="18" charset="0"/>
              </a:rPr>
              <a:t>быстро усвоили, что возле человеческих жилищ можно кое-чем разжиться. Зимой даже лесные птицы начинают тянуться к человеческому жилищу. Голод заставляет на время забыть о естественной осторожности.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Georgia" pitchFamily="18" charset="0"/>
              </a:rPr>
              <a:t>Подкормка зимующих птиц приносит пользу не только пернатым, но и в обучении и воспитании детей</a:t>
            </a:r>
            <a:r>
              <a:rPr lang="ru-RU" dirty="0" smtClean="0">
                <a:solidFill>
                  <a:schemeClr val="tx1"/>
                </a:solidFill>
                <a:latin typeface="Georgia" pitchFamily="18" charset="0"/>
              </a:rPr>
              <a:t>.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Georgia" pitchFamily="18" charset="0"/>
              </a:rPr>
              <a:t>Дети через беседы, познавательные занятия и наблюдения узнают о различных видах птиц своей местности, узнают характерные особенности внешнего вида, поведения, учатся заботиться о птицах, испытывают радость от осознания того, что, делясь крохами, подкармливая птиц, можно спасти их от гибели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06031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67544" y="692696"/>
            <a:ext cx="6408712" cy="105841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000" dirty="0">
                <a:solidFill>
                  <a:schemeClr val="tx1"/>
                </a:solidFill>
                <a:latin typeface="Georgia" pitchFamily="18" charset="0"/>
              </a:rPr>
              <a:t>Формировать представления младших дошкольников об образе жизни, среде обитания зимующих птиц и роли человека в их жизни. </a:t>
            </a:r>
            <a:endParaRPr lang="ru-RU" sz="2000" dirty="0">
              <a:solidFill>
                <a:schemeClr val="tx1"/>
              </a:solidFill>
              <a:latin typeface="Georgia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331640" y="2132856"/>
            <a:ext cx="5904656" cy="345638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114300">
              <a:spcAft>
                <a:spcPts val="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chemeClr val="tx1"/>
                </a:solidFill>
                <a:latin typeface="Georgia" pitchFamily="18" charset="0"/>
              </a:rPr>
              <a:t>1. Формировать представления детей о птицах родного края. </a:t>
            </a:r>
          </a:p>
          <a:p>
            <a:r>
              <a:rPr lang="ru-RU" sz="2000" dirty="0">
                <a:solidFill>
                  <a:schemeClr val="tx1"/>
                </a:solidFill>
                <a:latin typeface="Georgia" pitchFamily="18" charset="0"/>
              </a:rPr>
              <a:t>2. Развивать знания детей о зимующих птицах, учить правильно их подкармливать. </a:t>
            </a:r>
          </a:p>
          <a:p>
            <a:r>
              <a:rPr lang="ru-RU" sz="2000" dirty="0">
                <a:solidFill>
                  <a:schemeClr val="tx1"/>
                </a:solidFill>
                <a:latin typeface="Georgia" pitchFamily="18" charset="0"/>
              </a:rPr>
              <a:t>3. Воспитывать заботливое отношение к птицам, желание помогать в трудных зимних условиях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5782" y="476672"/>
            <a:ext cx="2016224" cy="18452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02410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043608" y="260648"/>
            <a:ext cx="4658816" cy="124104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проекта: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групповой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познавательный, творческий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339752" y="2475530"/>
            <a:ext cx="4658816" cy="109703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Сроки: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месяца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январь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февраль, март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779912" y="4437112"/>
            <a:ext cx="4734686" cy="127966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Участники: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разновозрастной 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группы,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родители, воспитатель.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8224" y="260648"/>
            <a:ext cx="2376264" cy="2024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409854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464975" y="908720"/>
            <a:ext cx="7704856" cy="504056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tx1"/>
                </a:solidFill>
                <a:latin typeface="Georgia" pitchFamily="18" charset="0"/>
              </a:rPr>
              <a:t>Этапы реализации проекта:</a:t>
            </a:r>
            <a:endParaRPr lang="ru-RU" sz="2000" dirty="0">
              <a:solidFill>
                <a:schemeClr val="tx1"/>
              </a:solidFill>
              <a:latin typeface="Georgia" pitchFamily="18" charset="0"/>
            </a:endParaRPr>
          </a:p>
          <a:p>
            <a:r>
              <a:rPr lang="ru-RU" sz="2000" b="1" i="1" dirty="0">
                <a:solidFill>
                  <a:schemeClr val="tx1"/>
                </a:solidFill>
                <a:latin typeface="Georgia" pitchFamily="18" charset="0"/>
              </a:rPr>
              <a:t>I этап – подготовительный</a:t>
            </a:r>
            <a:endParaRPr lang="ru-RU" sz="2000" dirty="0">
              <a:solidFill>
                <a:schemeClr val="tx1"/>
              </a:solidFill>
              <a:latin typeface="Georgia" pitchFamily="18" charset="0"/>
            </a:endParaRPr>
          </a:p>
          <a:p>
            <a:r>
              <a:rPr lang="ru-RU" sz="2000" dirty="0">
                <a:solidFill>
                  <a:schemeClr val="tx1"/>
                </a:solidFill>
                <a:latin typeface="Georgia" pitchFamily="18" charset="0"/>
              </a:rPr>
              <a:t>• Постановка целей и задач. </a:t>
            </a:r>
          </a:p>
          <a:p>
            <a:r>
              <a:rPr lang="ru-RU" sz="2000" dirty="0">
                <a:solidFill>
                  <a:schemeClr val="tx1"/>
                </a:solidFill>
                <a:latin typeface="Georgia" pitchFamily="18" charset="0"/>
              </a:rPr>
              <a:t>• Создание необходимых условий для реализации проекта.</a:t>
            </a:r>
          </a:p>
          <a:p>
            <a:r>
              <a:rPr lang="ru-RU" sz="2000" b="1" i="1" dirty="0">
                <a:solidFill>
                  <a:schemeClr val="tx1"/>
                </a:solidFill>
                <a:latin typeface="Georgia" pitchFamily="18" charset="0"/>
              </a:rPr>
              <a:t>II  этап – основной (практический)</a:t>
            </a:r>
            <a:endParaRPr lang="ru-RU" sz="2000" dirty="0">
              <a:solidFill>
                <a:schemeClr val="tx1"/>
              </a:solidFill>
              <a:latin typeface="Georgia" pitchFamily="18" charset="0"/>
            </a:endParaRPr>
          </a:p>
          <a:p>
            <a:r>
              <a:rPr lang="ru-RU" sz="2000" dirty="0">
                <a:solidFill>
                  <a:schemeClr val="tx1"/>
                </a:solidFill>
                <a:latin typeface="Georgia" pitchFamily="18" charset="0"/>
              </a:rPr>
              <a:t>• Внедрение в </a:t>
            </a:r>
            <a:r>
              <a:rPr lang="ru-RU" sz="2000" dirty="0" err="1">
                <a:solidFill>
                  <a:schemeClr val="tx1"/>
                </a:solidFill>
                <a:latin typeface="Georgia" pitchFamily="18" charset="0"/>
              </a:rPr>
              <a:t>воспитательно</a:t>
            </a:r>
            <a:r>
              <a:rPr lang="ru-RU" sz="2000" dirty="0">
                <a:solidFill>
                  <a:schemeClr val="tx1"/>
                </a:solidFill>
                <a:latin typeface="Georgia" pitchFamily="18" charset="0"/>
              </a:rPr>
              <a:t> - образовательный процесс эффективных методов и приемов по расширению знаний дошкольников о зимующих птицах.</a:t>
            </a:r>
          </a:p>
          <a:p>
            <a:r>
              <a:rPr lang="ru-RU" sz="2000" b="1" i="1" dirty="0">
                <a:solidFill>
                  <a:schemeClr val="tx1"/>
                </a:solidFill>
                <a:latin typeface="Georgia" pitchFamily="18" charset="0"/>
              </a:rPr>
              <a:t>III этап - заключительный</a:t>
            </a:r>
            <a:endParaRPr lang="ru-RU" sz="2000" dirty="0">
              <a:solidFill>
                <a:schemeClr val="tx1"/>
              </a:solidFill>
              <a:latin typeface="Georgia" pitchFamily="18" charset="0"/>
            </a:endParaRPr>
          </a:p>
          <a:p>
            <a:r>
              <a:rPr lang="ru-RU" sz="2000" dirty="0">
                <a:solidFill>
                  <a:schemeClr val="tx1"/>
                </a:solidFill>
                <a:latin typeface="Georgia" pitchFamily="18" charset="0"/>
              </a:rPr>
              <a:t>• Обработка  результатов по реализации проекта</a:t>
            </a:r>
          </a:p>
          <a:p>
            <a:r>
              <a:rPr lang="ru-RU" sz="2000" dirty="0">
                <a:solidFill>
                  <a:schemeClr val="tx1"/>
                </a:solidFill>
                <a:latin typeface="Georgia" pitchFamily="18" charset="0"/>
              </a:rPr>
              <a:t>• Праздник, посвященный  международному Дню птиц </a:t>
            </a:r>
          </a:p>
          <a:p>
            <a:r>
              <a:rPr lang="ru-RU" sz="2000" b="1" dirty="0"/>
              <a:t> </a:t>
            </a:r>
            <a:endParaRPr lang="ru-RU" sz="20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4241" y="30832"/>
            <a:ext cx="2376264" cy="2024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413873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539552" y="260648"/>
            <a:ext cx="8208912" cy="64807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 smtClean="0">
              <a:solidFill>
                <a:schemeClr val="tx1"/>
              </a:solidFill>
              <a:latin typeface="Georgia" pitchFamily="18" charset="0"/>
            </a:endParaRPr>
          </a:p>
          <a:p>
            <a:endParaRPr lang="ru-RU" sz="1400" b="1" dirty="0">
              <a:solidFill>
                <a:schemeClr val="tx1"/>
              </a:solidFill>
              <a:latin typeface="Georgia" pitchFamily="18" charset="0"/>
            </a:endParaRPr>
          </a:p>
          <a:p>
            <a:r>
              <a:rPr lang="ru-RU" sz="1400" b="1" dirty="0" smtClean="0">
                <a:solidFill>
                  <a:schemeClr val="tx1"/>
                </a:solidFill>
                <a:latin typeface="Georgia" pitchFamily="18" charset="0"/>
              </a:rPr>
              <a:t>НОД </a:t>
            </a:r>
            <a:r>
              <a:rPr lang="ru-RU" sz="1400" b="1" dirty="0">
                <a:solidFill>
                  <a:schemeClr val="tx1"/>
                </a:solidFill>
                <a:latin typeface="Georgia" pitchFamily="18" charset="0"/>
              </a:rPr>
              <a:t>«Птицы зимой»,  </a:t>
            </a:r>
          </a:p>
          <a:p>
            <a:r>
              <a:rPr lang="ru-RU" sz="1400" b="1" dirty="0">
                <a:solidFill>
                  <a:schemeClr val="tx1"/>
                </a:solidFill>
                <a:latin typeface="Georgia" pitchFamily="18" charset="0"/>
              </a:rPr>
              <a:t>Рисование «Покормите птиц зимой» </a:t>
            </a:r>
          </a:p>
          <a:p>
            <a:r>
              <a:rPr lang="ru-RU" sz="1400" b="1" dirty="0">
                <a:solidFill>
                  <a:schemeClr val="tx1"/>
                </a:solidFill>
                <a:latin typeface="Georgia" pitchFamily="18" charset="0"/>
              </a:rPr>
              <a:t>Лепка «Зернышки для птичек»</a:t>
            </a:r>
          </a:p>
          <a:p>
            <a:r>
              <a:rPr lang="ru-RU" sz="1400" b="1" dirty="0">
                <a:solidFill>
                  <a:schemeClr val="tx1"/>
                </a:solidFill>
                <a:latin typeface="Georgia" pitchFamily="18" charset="0"/>
              </a:rPr>
              <a:t>Аппликация «Дружная компания»</a:t>
            </a:r>
          </a:p>
          <a:p>
            <a:r>
              <a:rPr lang="ru-RU" sz="1400" b="1" dirty="0">
                <a:solidFill>
                  <a:schemeClr val="tx1"/>
                </a:solidFill>
                <a:latin typeface="Georgia" pitchFamily="18" charset="0"/>
              </a:rPr>
              <a:t>Беседы по сюжетным картинам о зимующих птицах;</a:t>
            </a:r>
          </a:p>
          <a:p>
            <a:r>
              <a:rPr lang="ru-RU" sz="1400" b="1" dirty="0">
                <a:solidFill>
                  <a:schemeClr val="tx1"/>
                </a:solidFill>
                <a:latin typeface="Georgia" pitchFamily="18" charset="0"/>
              </a:rPr>
              <a:t>Беседы на темы «Что едят птицы зимой?»,  </a:t>
            </a:r>
          </a:p>
          <a:p>
            <a:r>
              <a:rPr lang="ru-RU" sz="1400" b="1" dirty="0">
                <a:solidFill>
                  <a:schemeClr val="tx1"/>
                </a:solidFill>
                <a:latin typeface="Georgia" pitchFamily="18" charset="0"/>
              </a:rPr>
              <a:t>«Почему надо помогать птицам зимой», </a:t>
            </a:r>
          </a:p>
          <a:p>
            <a:r>
              <a:rPr lang="ru-RU" sz="1400" b="1" dirty="0">
                <a:solidFill>
                  <a:schemeClr val="tx1"/>
                </a:solidFill>
                <a:latin typeface="Georgia" pitchFamily="18" charset="0"/>
              </a:rPr>
              <a:t>«Как помочь зимующим птицам», </a:t>
            </a:r>
          </a:p>
          <a:p>
            <a:r>
              <a:rPr lang="ru-RU" sz="1400" b="1" dirty="0">
                <a:solidFill>
                  <a:schemeClr val="tx1"/>
                </a:solidFill>
                <a:latin typeface="Georgia" pitchFamily="18" charset="0"/>
              </a:rPr>
              <a:t>«Как узнать птиц».</a:t>
            </a:r>
          </a:p>
          <a:p>
            <a:r>
              <a:rPr lang="ru-RU" sz="1400" b="1" dirty="0">
                <a:solidFill>
                  <a:schemeClr val="tx1"/>
                </a:solidFill>
                <a:latin typeface="Georgia" pitchFamily="18" charset="0"/>
              </a:rPr>
              <a:t>Составление рассказов по схеме «Птицы».</a:t>
            </a:r>
          </a:p>
          <a:p>
            <a:r>
              <a:rPr lang="ru-RU" sz="1400" b="1" dirty="0">
                <a:solidFill>
                  <a:schemeClr val="tx1"/>
                </a:solidFill>
                <a:latin typeface="Georgia" pitchFamily="18" charset="0"/>
              </a:rPr>
              <a:t>Чтение: «Страшная птица» А. </a:t>
            </a:r>
            <a:r>
              <a:rPr lang="ru-RU" sz="1400" b="1" dirty="0" err="1">
                <a:solidFill>
                  <a:schemeClr val="tx1"/>
                </a:solidFill>
                <a:latin typeface="Georgia" pitchFamily="18" charset="0"/>
              </a:rPr>
              <a:t>Барто</a:t>
            </a:r>
            <a:r>
              <a:rPr lang="ru-RU" sz="1400" b="1" dirty="0">
                <a:solidFill>
                  <a:schemeClr val="tx1"/>
                </a:solidFill>
                <a:latin typeface="Georgia" pitchFamily="18" charset="0"/>
              </a:rPr>
              <a:t>, </a:t>
            </a:r>
          </a:p>
          <a:p>
            <a:r>
              <a:rPr lang="ru-RU" sz="1400" b="1" dirty="0">
                <a:solidFill>
                  <a:schemeClr val="tx1"/>
                </a:solidFill>
                <a:latin typeface="Georgia" pitchFamily="18" charset="0"/>
              </a:rPr>
              <a:t>«Птичка» В.А. Жуковский, </a:t>
            </a:r>
          </a:p>
          <a:p>
            <a:r>
              <a:rPr lang="ru-RU" sz="1400" b="1" dirty="0">
                <a:solidFill>
                  <a:schemeClr val="tx1"/>
                </a:solidFill>
                <a:latin typeface="Georgia" pitchFamily="18" charset="0"/>
              </a:rPr>
              <a:t>«Где обедал воробей?» </a:t>
            </a:r>
            <a:r>
              <a:rPr lang="ru-RU" sz="1400" b="1" dirty="0" err="1">
                <a:solidFill>
                  <a:schemeClr val="tx1"/>
                </a:solidFill>
                <a:latin typeface="Georgia" pitchFamily="18" charset="0"/>
              </a:rPr>
              <a:t>С.Я.Маршак</a:t>
            </a:r>
            <a:r>
              <a:rPr lang="ru-RU" sz="1400" b="1" dirty="0">
                <a:solidFill>
                  <a:schemeClr val="tx1"/>
                </a:solidFill>
                <a:latin typeface="Georgia" pitchFamily="18" charset="0"/>
              </a:rPr>
              <a:t>.</a:t>
            </a:r>
          </a:p>
          <a:p>
            <a:r>
              <a:rPr lang="ru-RU" sz="1400" b="1" dirty="0">
                <a:solidFill>
                  <a:schemeClr val="tx1"/>
                </a:solidFill>
                <a:latin typeface="Georgia" pitchFamily="18" charset="0"/>
              </a:rPr>
              <a:t>Заучивание </a:t>
            </a:r>
            <a:r>
              <a:rPr lang="ru-RU" sz="1400" b="1" dirty="0" err="1">
                <a:solidFill>
                  <a:schemeClr val="tx1"/>
                </a:solidFill>
                <a:latin typeface="Georgia" pitchFamily="18" charset="0"/>
              </a:rPr>
              <a:t>закличек</a:t>
            </a:r>
            <a:r>
              <a:rPr lang="ru-RU" sz="1400" b="1" dirty="0">
                <a:solidFill>
                  <a:schemeClr val="tx1"/>
                </a:solidFill>
                <a:latin typeface="Georgia" pitchFamily="18" charset="0"/>
              </a:rPr>
              <a:t> про птиц. </a:t>
            </a:r>
          </a:p>
          <a:p>
            <a:r>
              <a:rPr lang="ru-RU" sz="1400" b="1" dirty="0">
                <a:solidFill>
                  <a:schemeClr val="tx1"/>
                </a:solidFill>
                <a:latin typeface="Georgia" pitchFamily="18" charset="0"/>
              </a:rPr>
              <a:t>Загадывание загадок про птиц.</a:t>
            </a:r>
          </a:p>
          <a:p>
            <a:r>
              <a:rPr lang="ru-RU" sz="1400" b="1" dirty="0">
                <a:solidFill>
                  <a:schemeClr val="tx1"/>
                </a:solidFill>
                <a:latin typeface="Georgia" pitchFamily="18" charset="0"/>
              </a:rPr>
              <a:t>Наблюдение на прогулке за птицами</a:t>
            </a:r>
          </a:p>
          <a:p>
            <a:r>
              <a:rPr lang="ru-RU" sz="1400" b="1" dirty="0">
                <a:solidFill>
                  <a:schemeClr val="tx1"/>
                </a:solidFill>
                <a:latin typeface="Georgia" pitchFamily="18" charset="0"/>
              </a:rPr>
              <a:t>Изготовление кормушек своими руками (родители с детьми).</a:t>
            </a:r>
          </a:p>
          <a:p>
            <a:r>
              <a:rPr lang="ru-RU" sz="1400" b="1" dirty="0">
                <a:solidFill>
                  <a:schemeClr val="tx1"/>
                </a:solidFill>
                <a:latin typeface="Georgia" pitchFamily="18" charset="0"/>
              </a:rPr>
              <a:t>Развешивание кормушек на участке  для прогулок.</a:t>
            </a:r>
          </a:p>
          <a:p>
            <a:r>
              <a:rPr lang="ru-RU" sz="1400" b="1" dirty="0">
                <a:solidFill>
                  <a:schemeClr val="tx1"/>
                </a:solidFill>
                <a:latin typeface="Georgia" pitchFamily="18" charset="0"/>
              </a:rPr>
              <a:t>Кормление птиц.</a:t>
            </a:r>
          </a:p>
          <a:p>
            <a:r>
              <a:rPr lang="ru-RU" sz="1400" b="1" dirty="0">
                <a:solidFill>
                  <a:schemeClr val="tx1"/>
                </a:solidFill>
                <a:latin typeface="Georgia" pitchFamily="18" charset="0"/>
              </a:rPr>
              <a:t>Подвижные игры «Воробушки и автомобиль», «Кот и птицы», «Птички в гнёздышки», «Гуси, гуси». </a:t>
            </a:r>
          </a:p>
          <a:p>
            <a:r>
              <a:rPr lang="ru-RU" sz="1400" b="1" dirty="0">
                <a:solidFill>
                  <a:schemeClr val="tx1"/>
                </a:solidFill>
                <a:latin typeface="Georgia" pitchFamily="18" charset="0"/>
              </a:rPr>
              <a:t>Экспериментирование: «Исследование птичьего пера», «Рассматривание птичьих следов».</a:t>
            </a:r>
          </a:p>
          <a:p>
            <a:r>
              <a:rPr lang="ru-RU" sz="1400" b="1" dirty="0">
                <a:solidFill>
                  <a:schemeClr val="tx1"/>
                </a:solidFill>
                <a:latin typeface="Georgia" pitchFamily="18" charset="0"/>
              </a:rPr>
              <a:t>Дидактические игры – «Отгадай и назови», «Назови птицу по описанию». Рассматривание «Птицы нашего края».</a:t>
            </a:r>
          </a:p>
          <a:p>
            <a:r>
              <a:rPr lang="ru-RU" sz="1400" b="1" dirty="0">
                <a:solidFill>
                  <a:schemeClr val="tx1"/>
                </a:solidFill>
                <a:latin typeface="Georgia" pitchFamily="18" charset="0"/>
              </a:rPr>
              <a:t>Разучивание песен, танцев и инсценировок по теме проекта.</a:t>
            </a:r>
          </a:p>
          <a:p>
            <a:r>
              <a:rPr lang="ru-RU" sz="1400" b="1" dirty="0">
                <a:solidFill>
                  <a:schemeClr val="tx1"/>
                </a:solidFill>
                <a:latin typeface="Georgia" pitchFamily="18" charset="0"/>
              </a:rPr>
              <a:t>Праздник «День птиц».</a:t>
            </a:r>
          </a:p>
          <a:p>
            <a:r>
              <a:rPr lang="ru-RU" sz="1400" b="1" dirty="0">
                <a:solidFill>
                  <a:schemeClr val="tx1"/>
                </a:solidFill>
                <a:latin typeface="Georgia" pitchFamily="18" charset="0"/>
              </a:rPr>
              <a:t> </a:t>
            </a:r>
          </a:p>
          <a:p>
            <a:r>
              <a:rPr lang="ru-RU" sz="20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0852833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464975" y="908720"/>
            <a:ext cx="7704856" cy="56886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b="1" dirty="0" smtClean="0">
              <a:solidFill>
                <a:schemeClr val="tx1"/>
              </a:solidFill>
              <a:latin typeface="Georgia" pitchFamily="18" charset="0"/>
            </a:endParaRPr>
          </a:p>
          <a:p>
            <a:r>
              <a:rPr lang="ru-RU" sz="2000" b="1" dirty="0" smtClean="0">
                <a:solidFill>
                  <a:schemeClr val="tx1"/>
                </a:solidFill>
                <a:latin typeface="Georgia" pitchFamily="18" charset="0"/>
              </a:rPr>
              <a:t>Ожидаемые </a:t>
            </a:r>
            <a:r>
              <a:rPr lang="ru-RU" sz="2000" b="1" dirty="0">
                <a:solidFill>
                  <a:schemeClr val="tx1"/>
                </a:solidFill>
                <a:latin typeface="Georgia" pitchFamily="18" charset="0"/>
              </a:rPr>
              <a:t>результаты реализации проекта:</a:t>
            </a:r>
            <a:endParaRPr lang="ru-RU" sz="2000" dirty="0">
              <a:solidFill>
                <a:schemeClr val="tx1"/>
              </a:solidFill>
              <a:latin typeface="Georgia" pitchFamily="18" charset="0"/>
            </a:endParaRPr>
          </a:p>
          <a:p>
            <a:r>
              <a:rPr lang="ru-RU" sz="2000" dirty="0">
                <a:solidFill>
                  <a:schemeClr val="tx1"/>
                </a:solidFill>
                <a:latin typeface="Georgia" pitchFamily="18" charset="0"/>
              </a:rPr>
              <a:t>• Создание необходимых условий в разновозрастной группе по формированию у дошкольников целостного представления о жизни зимующих  птиц.</a:t>
            </a:r>
          </a:p>
          <a:p>
            <a:r>
              <a:rPr lang="ru-RU" sz="2000" dirty="0">
                <a:solidFill>
                  <a:schemeClr val="tx1"/>
                </a:solidFill>
                <a:latin typeface="Georgia" pitchFamily="18" charset="0"/>
              </a:rPr>
              <a:t>• Заинтересованность  детей совместно с родителями в заботе о птицах, желание помогать им в зимний период (изготовление кормушек, подкормка птиц зимой).</a:t>
            </a:r>
          </a:p>
          <a:p>
            <a:r>
              <a:rPr lang="ru-RU" sz="2000" dirty="0">
                <a:solidFill>
                  <a:schemeClr val="tx1"/>
                </a:solidFill>
                <a:latin typeface="Georgia" pitchFamily="18" charset="0"/>
              </a:rPr>
              <a:t>• Развитие у детей любознательности, творческих способностей, познавательной активности, коммуникативных навыков.</a:t>
            </a:r>
          </a:p>
          <a:p>
            <a:r>
              <a:rPr lang="ru-RU" sz="2000" dirty="0">
                <a:solidFill>
                  <a:schemeClr val="tx1"/>
                </a:solidFill>
                <a:latin typeface="Georgia" pitchFamily="18" charset="0"/>
              </a:rPr>
              <a:t>• Активное участие родителей в реализации проекта.</a:t>
            </a:r>
          </a:p>
          <a:p>
            <a:r>
              <a:rPr lang="ru-RU" sz="2000" dirty="0">
                <a:solidFill>
                  <a:schemeClr val="tx1"/>
                </a:solidFill>
                <a:latin typeface="Georgia" pitchFamily="18" charset="0"/>
              </a:rPr>
              <a:t>• Формирование у детей и взрослых определенной системы природоведческих знаний, позволяющей осознать единство всей природы и место человека в ней.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0271" y="30833"/>
            <a:ext cx="2150233" cy="1831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197668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2483768" y="44624"/>
            <a:ext cx="4536504" cy="1033272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54835" y="3340033"/>
            <a:ext cx="2282552" cy="50405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«Покормите птиц зимой»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114287" y="6051896"/>
            <a:ext cx="2042392" cy="54188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«Яблоки на снегу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71600" y="6252633"/>
            <a:ext cx="3255982" cy="54188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«Птички на ветке»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605313" y="3083154"/>
            <a:ext cx="3060340" cy="50405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«Зернышки для птичек»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E:\птицы зимой проект\IMG_20200221_13564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121" y="1110553"/>
            <a:ext cx="3563783" cy="2229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E:\птицы зимой проект\IMG_20200221_13544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1212" y="3878302"/>
            <a:ext cx="2848541" cy="1892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E:\птицы зимой проект\IMG_20210311_08511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05313" y="1196288"/>
            <a:ext cx="3060340" cy="1826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E:\птицы зимой проект\IMG_20210311_08205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19029" y="4234644"/>
            <a:ext cx="1729477" cy="2017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96242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покормите птиц</Template>
  <TotalTime>496</TotalTime>
  <Words>1040</Words>
  <Application>Microsoft Office PowerPoint</Application>
  <PresentationFormat>Экран (4:3)</PresentationFormat>
  <Paragraphs>129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Ак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Мама</dc:creator>
  <cp:lastModifiedBy>Долгова</cp:lastModifiedBy>
  <cp:revision>59</cp:revision>
  <dcterms:created xsi:type="dcterms:W3CDTF">2017-03-11T19:31:33Z</dcterms:created>
  <dcterms:modified xsi:type="dcterms:W3CDTF">2022-03-02T12:47:24Z</dcterms:modified>
</cp:coreProperties>
</file>