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2" r:id="rId3"/>
    <p:sldId id="258" r:id="rId4"/>
    <p:sldId id="256" r:id="rId5"/>
    <p:sldId id="257" r:id="rId6"/>
    <p:sldId id="259" r:id="rId7"/>
    <p:sldId id="260" r:id="rId8"/>
    <p:sldId id="261" r:id="rId9"/>
    <p:sldId id="262" r:id="rId10"/>
    <p:sldId id="264"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277" r:id="rId26"/>
    <p:sldId id="279" r:id="rId27"/>
    <p:sldId id="280" r:id="rId28"/>
    <p:sldId id="281" r:id="rId29"/>
    <p:sldId id="284" r:id="rId30"/>
    <p:sldId id="285"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50" d="100"/>
          <a:sy n="150" d="100"/>
        </p:scale>
        <p:origin x="-87" y="-6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B9A17E9-6A9A-4661-BA09-9F6FC903546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5B5C7AFF-F57C-47CA-A919-330250B529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79A43721-4F43-47D4-AC84-136548906446}"/>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5" name="Нижний колонтитул 4">
            <a:extLst>
              <a:ext uri="{FF2B5EF4-FFF2-40B4-BE49-F238E27FC236}">
                <a16:creationId xmlns="" xmlns:a16="http://schemas.microsoft.com/office/drawing/2014/main" id="{9A7B4E48-08B7-494E-87CD-AE874E72B63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BF813713-D469-4C31-9259-2996305E7F91}"/>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146905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936D1DE-5668-49F5-8F02-9435282D2FA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776F217F-62AB-4CA0-B2C2-2C41ED69AB5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4098A58-1301-4810-B526-F892F71F640B}"/>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5" name="Нижний колонтитул 4">
            <a:extLst>
              <a:ext uri="{FF2B5EF4-FFF2-40B4-BE49-F238E27FC236}">
                <a16:creationId xmlns="" xmlns:a16="http://schemas.microsoft.com/office/drawing/2014/main" id="{1BB2B094-84EC-4F22-94EF-87F5572003C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8059D35-4E38-465F-A4D3-907DC69FB2B6}"/>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8526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6B1F67A7-B3DD-4E70-A3FF-55A617E10F1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A4180AF-FAFB-463E-A54A-75278844DC2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9621DF1-D5ED-470C-A18F-A128F13B1E07}"/>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5" name="Нижний колонтитул 4">
            <a:extLst>
              <a:ext uri="{FF2B5EF4-FFF2-40B4-BE49-F238E27FC236}">
                <a16:creationId xmlns="" xmlns:a16="http://schemas.microsoft.com/office/drawing/2014/main" id="{9004100E-2D47-41BC-AE16-57B9ABAF3CF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EA2526A-F749-441D-91B8-88C2A508A9BB}"/>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130861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6EC9F3-BD32-463B-AE2E-5A7305BC47F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AD30D1F4-F804-4315-8BFE-5F55C5E152E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BB40B80-17E0-4BB6-93D2-7896B9A55163}"/>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5" name="Нижний колонтитул 4">
            <a:extLst>
              <a:ext uri="{FF2B5EF4-FFF2-40B4-BE49-F238E27FC236}">
                <a16:creationId xmlns="" xmlns:a16="http://schemas.microsoft.com/office/drawing/2014/main" id="{43E50F8E-C57B-461F-BBC0-FD90082C3C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85B77AF-17A8-4191-B925-AB208E4368DB}"/>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255796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09C8850-94BA-4F99-BDAA-173548310CA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7EE2BC38-62D0-4533-90F7-B6B28C53A8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A90C4AFC-9CD2-4EC0-B3AB-1526777CBDDA}"/>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5" name="Нижний колонтитул 4">
            <a:extLst>
              <a:ext uri="{FF2B5EF4-FFF2-40B4-BE49-F238E27FC236}">
                <a16:creationId xmlns="" xmlns:a16="http://schemas.microsoft.com/office/drawing/2014/main" id="{5104C44C-7157-4122-A892-EDD89D7169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DDA3C80-2C41-43C0-A77E-F24AE202E332}"/>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56497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2577168-536A-4AF2-8BD0-B2BDFB777EF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D70E71D-9D4E-40A5-A449-2C462222ED1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7A2359FC-EC62-4F42-BC5D-2145406EA52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DF8A6B36-844A-4C22-98A5-55A9881D6A57}"/>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6" name="Нижний колонтитул 5">
            <a:extLst>
              <a:ext uri="{FF2B5EF4-FFF2-40B4-BE49-F238E27FC236}">
                <a16:creationId xmlns="" xmlns:a16="http://schemas.microsoft.com/office/drawing/2014/main" id="{1D09C773-97DA-43F9-B3FD-187F721EE99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BB03FB44-4AB6-4E6D-AED6-C863A9A662DC}"/>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150476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2F2F6BA-153F-4999-A65F-B2A434A1F28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9A42A73-3263-4255-B574-A8A6E0C85F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6262A9F9-8130-4606-849F-2DB945FDA0B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0F159964-B37E-47F7-9F6F-535635B68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D315A168-30AC-445C-8871-4A1AA527573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1D4E4E68-D91D-44EB-A263-F9BCD0AB6ECF}"/>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8" name="Нижний колонтитул 7">
            <a:extLst>
              <a:ext uri="{FF2B5EF4-FFF2-40B4-BE49-F238E27FC236}">
                <a16:creationId xmlns="" xmlns:a16="http://schemas.microsoft.com/office/drawing/2014/main" id="{CAE0DF2A-F324-4C4B-B85B-23C4B58091F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959A5060-D7AF-42B9-8AF8-26D212C317F7}"/>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400770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B24C11-0941-48EC-B40F-0576604393F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E4588E44-9689-4063-AADD-91576A00C740}"/>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4" name="Нижний колонтитул 3">
            <a:extLst>
              <a:ext uri="{FF2B5EF4-FFF2-40B4-BE49-F238E27FC236}">
                <a16:creationId xmlns="" xmlns:a16="http://schemas.microsoft.com/office/drawing/2014/main" id="{DF7B586D-D15E-4218-9593-ED836EDBB70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5CD78BD1-092D-4263-80B6-1BB546A51F3C}"/>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48523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A8C697C5-0EC2-4CF0-9F7F-0FA5E775F3CB}"/>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3" name="Нижний колонтитул 2">
            <a:extLst>
              <a:ext uri="{FF2B5EF4-FFF2-40B4-BE49-F238E27FC236}">
                <a16:creationId xmlns="" xmlns:a16="http://schemas.microsoft.com/office/drawing/2014/main" id="{39546643-2BBA-446B-A2AB-201D97C6588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51C5CE98-7D78-4750-835E-0A0AFC93DF81}"/>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331515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219EE79-290E-42D5-8BB4-99C1964DC95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38A653E8-9602-4CC0-BEEC-34D22E8A8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0DC0230D-3454-41C6-80F8-B347CAB4F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58A4CD55-16DD-46D2-B4C4-AD9516C71A48}"/>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6" name="Нижний колонтитул 5">
            <a:extLst>
              <a:ext uri="{FF2B5EF4-FFF2-40B4-BE49-F238E27FC236}">
                <a16:creationId xmlns="" xmlns:a16="http://schemas.microsoft.com/office/drawing/2014/main" id="{167A62AE-CEE6-4075-8F74-2A6C090FADA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560BB0E3-01BF-4CD1-B475-B1AAEC9B38C4}"/>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301877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16F633D-289D-41E6-96B9-7F9623EECAB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5987C9ED-A1A8-47C2-AE0B-724C9F135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F19153D2-7694-439C-BA7A-0566B0C2E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922EABD5-124B-493A-B156-DBB991F82AAD}"/>
              </a:ext>
            </a:extLst>
          </p:cNvPr>
          <p:cNvSpPr>
            <a:spLocks noGrp="1"/>
          </p:cNvSpPr>
          <p:nvPr>
            <p:ph type="dt" sz="half" idx="10"/>
          </p:nvPr>
        </p:nvSpPr>
        <p:spPr/>
        <p:txBody>
          <a:bodyPr/>
          <a:lstStyle/>
          <a:p>
            <a:fld id="{83250B30-64BB-4E10-B189-1DFB45003B02}" type="datetimeFigureOut">
              <a:rPr lang="ru-RU" smtClean="0"/>
              <a:t>12.10.2022</a:t>
            </a:fld>
            <a:endParaRPr lang="ru-RU"/>
          </a:p>
        </p:txBody>
      </p:sp>
      <p:sp>
        <p:nvSpPr>
          <p:cNvPr id="6" name="Нижний колонтитул 5">
            <a:extLst>
              <a:ext uri="{FF2B5EF4-FFF2-40B4-BE49-F238E27FC236}">
                <a16:creationId xmlns="" xmlns:a16="http://schemas.microsoft.com/office/drawing/2014/main" id="{AC26D1BB-5586-4280-955D-0E97DE077B6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8D8F44F8-6E58-42AD-A33B-057C442AD3DF}"/>
              </a:ext>
            </a:extLst>
          </p:cNvPr>
          <p:cNvSpPr>
            <a:spLocks noGrp="1"/>
          </p:cNvSpPr>
          <p:nvPr>
            <p:ph type="sldNum" sz="quarter" idx="12"/>
          </p:nvPr>
        </p:nvSpPr>
        <p:spPr/>
        <p:txBody>
          <a:bodyPr/>
          <a:lstStyle/>
          <a:p>
            <a:fld id="{3394F6AC-FDA6-478B-AC3E-185DA0C9C32D}" type="slidenum">
              <a:rPr lang="ru-RU" smtClean="0"/>
              <a:t>‹#›</a:t>
            </a:fld>
            <a:endParaRPr lang="ru-RU"/>
          </a:p>
        </p:txBody>
      </p:sp>
    </p:spTree>
    <p:extLst>
      <p:ext uri="{BB962C8B-B14F-4D97-AF65-F5344CB8AC3E}">
        <p14:creationId xmlns:p14="http://schemas.microsoft.com/office/powerpoint/2010/main" val="73866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12E0BA9-491B-4A12-ACA5-9EE653994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C23F593F-86CF-4538-A3BA-F0FA6BF6E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DD014A8-BEA4-4E20-B5FF-183001EF24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50B30-64BB-4E10-B189-1DFB45003B02}" type="datetimeFigureOut">
              <a:rPr lang="ru-RU" smtClean="0"/>
              <a:t>12.10.2022</a:t>
            </a:fld>
            <a:endParaRPr lang="ru-RU"/>
          </a:p>
        </p:txBody>
      </p:sp>
      <p:sp>
        <p:nvSpPr>
          <p:cNvPr id="5" name="Нижний колонтитул 4">
            <a:extLst>
              <a:ext uri="{FF2B5EF4-FFF2-40B4-BE49-F238E27FC236}">
                <a16:creationId xmlns="" xmlns:a16="http://schemas.microsoft.com/office/drawing/2014/main" id="{C6CC95F0-7494-40DB-AD05-E07536C5F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A6795D11-EB81-4C2F-9F11-253B3261C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4F6AC-FDA6-478B-AC3E-185DA0C9C32D}" type="slidenum">
              <a:rPr lang="ru-RU" smtClean="0"/>
              <a:t>‹#›</a:t>
            </a:fld>
            <a:endParaRPr lang="ru-RU"/>
          </a:p>
        </p:txBody>
      </p:sp>
    </p:spTree>
    <p:extLst>
      <p:ext uri="{BB962C8B-B14F-4D97-AF65-F5344CB8AC3E}">
        <p14:creationId xmlns:p14="http://schemas.microsoft.com/office/powerpoint/2010/main" val="63197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fipi.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0F2F1D2-4F74-43C4-A268-578A16DA9752}"/>
              </a:ext>
            </a:extLst>
          </p:cNvPr>
          <p:cNvSpPr>
            <a:spLocks noGrp="1"/>
          </p:cNvSpPr>
          <p:nvPr>
            <p:ph type="title"/>
          </p:nvPr>
        </p:nvSpPr>
        <p:spPr>
          <a:xfrm>
            <a:off x="849702" y="376627"/>
            <a:ext cx="10515600" cy="1325563"/>
          </a:xfrm>
        </p:spPr>
        <p:txBody>
          <a:bodyPr/>
          <a:lstStyle/>
          <a:p>
            <a:pPr algn="ctr"/>
            <a:r>
              <a:rPr lang="ru-RU" dirty="0" smtClean="0"/>
              <a:t>Все про изменения в ЕГЭ </a:t>
            </a:r>
            <a:r>
              <a:rPr lang="ru-RU" dirty="0"/>
              <a:t>по обществознанию </a:t>
            </a:r>
            <a:r>
              <a:rPr lang="ru-RU" dirty="0" smtClean="0"/>
              <a:t>2023</a:t>
            </a:r>
            <a:endParaRPr lang="ru-RU" dirty="0"/>
          </a:p>
        </p:txBody>
      </p:sp>
      <p:pic>
        <p:nvPicPr>
          <p:cNvPr id="7170" name="Picture 2">
            <a:extLst>
              <a:ext uri="{FF2B5EF4-FFF2-40B4-BE49-F238E27FC236}">
                <a16:creationId xmlns="" xmlns:a16="http://schemas.microsoft.com/office/drawing/2014/main" id="{3792D04A-CF37-4038-855B-6F2EFE71348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99603" y="1696439"/>
            <a:ext cx="5501123"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73706" y="2329132"/>
            <a:ext cx="2168106" cy="3970318"/>
          </a:xfrm>
          <a:prstGeom prst="rect">
            <a:avLst/>
          </a:prstGeom>
          <a:noFill/>
        </p:spPr>
        <p:txBody>
          <a:bodyPr wrap="square" rtlCol="0">
            <a:spAutoFit/>
          </a:bodyPr>
          <a:lstStyle/>
          <a:p>
            <a:r>
              <a:rPr lang="ru-RU" dirty="0" smtClean="0"/>
              <a:t>Кузнецова Людмила Михайловна учитель истории и обществознания </a:t>
            </a:r>
            <a:r>
              <a:rPr lang="ru-RU" dirty="0" err="1" smtClean="0"/>
              <a:t>Богдашкинской</a:t>
            </a:r>
            <a:r>
              <a:rPr lang="ru-RU" dirty="0" smtClean="0"/>
              <a:t> средней школы </a:t>
            </a:r>
            <a:r>
              <a:rPr lang="ru-RU" dirty="0"/>
              <a:t>имени Героя Советского Союза </a:t>
            </a:r>
            <a:r>
              <a:rPr lang="ru-RU" dirty="0" err="1"/>
              <a:t>П.В.Лаптева</a:t>
            </a:r>
            <a:r>
              <a:rPr lang="ru-RU" dirty="0"/>
              <a:t> МО "</a:t>
            </a:r>
            <a:r>
              <a:rPr lang="ru-RU" dirty="0" err="1"/>
              <a:t>Цильнинский</a:t>
            </a:r>
            <a:r>
              <a:rPr lang="ru-RU" dirty="0"/>
              <a:t> район" Ульяновской области</a:t>
            </a:r>
          </a:p>
          <a:p>
            <a:endParaRPr lang="ru-RU" dirty="0"/>
          </a:p>
        </p:txBody>
      </p:sp>
    </p:spTree>
    <p:extLst>
      <p:ext uri="{BB962C8B-B14F-4D97-AF65-F5344CB8AC3E}">
        <p14:creationId xmlns:p14="http://schemas.microsoft.com/office/powerpoint/2010/main" val="107889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C753261-D973-4CD0-98D5-8C37975E639E}"/>
              </a:ext>
            </a:extLst>
          </p:cNvPr>
          <p:cNvSpPr>
            <a:spLocks noGrp="1"/>
          </p:cNvSpPr>
          <p:nvPr>
            <p:ph type="title"/>
          </p:nvPr>
        </p:nvSpPr>
        <p:spPr>
          <a:xfrm>
            <a:off x="752475" y="1260475"/>
            <a:ext cx="10515600" cy="1325563"/>
          </a:xfrm>
        </p:spPr>
        <p:txBody>
          <a:bodyPr>
            <a:noAutofit/>
          </a:bodyPr>
          <a:lstStyle/>
          <a:p>
            <a:r>
              <a:rPr lang="ru-RU" sz="2000" b="1" i="0" dirty="0">
                <a:solidFill>
                  <a:srgbClr val="553982"/>
                </a:solidFill>
                <a:effectLst/>
                <a:latin typeface="GothaPro"/>
              </a:rPr>
              <a:t>Задание 8.</a:t>
            </a:r>
            <a:r>
              <a:rPr lang="ru-RU" sz="2000" b="1" dirty="0"/>
              <a:t/>
            </a:r>
            <a:br>
              <a:rPr lang="ru-RU" sz="2000" b="1" dirty="0"/>
            </a:br>
            <a:r>
              <a:rPr lang="ru-RU" sz="2000" b="1" i="0" dirty="0">
                <a:solidFill>
                  <a:srgbClr val="444444"/>
                </a:solidFill>
                <a:effectLst/>
                <a:latin typeface="GothaPro"/>
              </a:rPr>
              <a:t>Выберите верные суждения о социальной стратификации и социальной мобильности и запишите цифры, под которыми они указаны.</a:t>
            </a:r>
            <a:r>
              <a:rPr lang="ru-RU" sz="2000" b="1" dirty="0"/>
              <a:t/>
            </a:r>
            <a:br>
              <a:rPr lang="ru-RU" sz="2000" b="1" dirty="0"/>
            </a:br>
            <a:r>
              <a:rPr lang="ru-RU" sz="2000" b="1" i="0" dirty="0">
                <a:solidFill>
                  <a:srgbClr val="444444"/>
                </a:solidFill>
                <a:effectLst/>
                <a:latin typeface="GothaPro"/>
              </a:rPr>
              <a:t>1) Горизонтальная мобильность предполагает переход в социальную группу, находящуюся на другой ступени социальной иерархии.</a:t>
            </a:r>
            <a:r>
              <a:rPr lang="ru-RU" sz="2000" b="1" dirty="0"/>
              <a:t/>
            </a:r>
            <a:br>
              <a:rPr lang="ru-RU" sz="2000" b="1" dirty="0"/>
            </a:br>
            <a:r>
              <a:rPr lang="ru-RU" sz="2000" b="1" i="0" dirty="0">
                <a:solidFill>
                  <a:srgbClr val="444444"/>
                </a:solidFill>
                <a:effectLst/>
                <a:latin typeface="GothaPro"/>
              </a:rPr>
              <a:t>2) Личные качества человека выступают критерием социальной стратификации современного общества.</a:t>
            </a:r>
            <a:r>
              <a:rPr lang="ru-RU" sz="2000" b="1" dirty="0"/>
              <a:t/>
            </a:r>
            <a:br>
              <a:rPr lang="ru-RU" sz="2000" b="1" dirty="0"/>
            </a:br>
            <a:r>
              <a:rPr lang="ru-RU" sz="2000" b="1" i="0" dirty="0">
                <a:solidFill>
                  <a:srgbClr val="444444"/>
                </a:solidFill>
                <a:effectLst/>
                <a:latin typeface="GothaPro"/>
              </a:rPr>
              <a:t>3) Один из критериев дифференциации социальных групп – доход.</a:t>
            </a:r>
            <a:r>
              <a:rPr lang="ru-RU" sz="2000" b="1" dirty="0"/>
              <a:t/>
            </a:r>
            <a:br>
              <a:rPr lang="ru-RU" sz="2000" b="1" dirty="0"/>
            </a:br>
            <a:r>
              <a:rPr lang="ru-RU" sz="2000" b="1" i="0" dirty="0">
                <a:solidFill>
                  <a:srgbClr val="444444"/>
                </a:solidFill>
                <a:effectLst/>
                <a:latin typeface="GothaPro"/>
              </a:rPr>
              <a:t>4) Социологи различают индивидуальную и групповую мобильность.</a:t>
            </a:r>
            <a:r>
              <a:rPr lang="ru-RU" sz="2000" b="1" dirty="0"/>
              <a:t/>
            </a:r>
            <a:br>
              <a:rPr lang="ru-RU" sz="2000" b="1" dirty="0"/>
            </a:br>
            <a:r>
              <a:rPr lang="ru-RU" sz="2000" b="1" i="0" dirty="0">
                <a:solidFill>
                  <a:srgbClr val="444444"/>
                </a:solidFill>
                <a:effectLst/>
                <a:latin typeface="GothaPro"/>
              </a:rPr>
              <a:t>5) Одним из критериев социальной стратификации общества является доступ к власти.</a:t>
            </a:r>
            <a:endParaRPr lang="ru-RU" sz="2000" b="1" dirty="0"/>
          </a:p>
        </p:txBody>
      </p:sp>
      <p:sp>
        <p:nvSpPr>
          <p:cNvPr id="3" name="Объект 2">
            <a:extLst>
              <a:ext uri="{FF2B5EF4-FFF2-40B4-BE49-F238E27FC236}">
                <a16:creationId xmlns="" xmlns:a16="http://schemas.microsoft.com/office/drawing/2014/main" id="{7DFA9C85-56F9-48B0-B090-885C530E63BF}"/>
              </a:ext>
            </a:extLst>
          </p:cNvPr>
          <p:cNvSpPr>
            <a:spLocks noGrp="1"/>
          </p:cNvSpPr>
          <p:nvPr>
            <p:ph idx="1"/>
          </p:nvPr>
        </p:nvSpPr>
        <p:spPr>
          <a:xfrm>
            <a:off x="838200" y="3762375"/>
            <a:ext cx="10515600" cy="2414588"/>
          </a:xfrm>
        </p:spPr>
        <p:txBody>
          <a:bodyPr>
            <a:normAutofit/>
          </a:bodyPr>
          <a:lstStyle/>
          <a:p>
            <a:r>
              <a:rPr lang="ru-RU" dirty="0"/>
              <a:t>Социология</a:t>
            </a:r>
          </a:p>
          <a:p>
            <a:r>
              <a:rPr lang="ru-RU" dirty="0"/>
              <a:t>2 балла</a:t>
            </a:r>
          </a:p>
          <a:p>
            <a:r>
              <a:rPr lang="ru-RU" dirty="0"/>
              <a:t>Базовый</a:t>
            </a:r>
          </a:p>
          <a:p>
            <a:r>
              <a:rPr lang="ru-RU" dirty="0"/>
              <a:t>2-3 минуты</a:t>
            </a:r>
          </a:p>
        </p:txBody>
      </p:sp>
    </p:spTree>
    <p:extLst>
      <p:ext uri="{BB962C8B-B14F-4D97-AF65-F5344CB8AC3E}">
        <p14:creationId xmlns:p14="http://schemas.microsoft.com/office/powerpoint/2010/main" val="151030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5317710-A076-401D-8FE5-C6F6AB3E8A42}"/>
              </a:ext>
            </a:extLst>
          </p:cNvPr>
          <p:cNvSpPr>
            <a:spLocks noGrp="1"/>
          </p:cNvSpPr>
          <p:nvPr>
            <p:ph idx="4294967295"/>
          </p:nvPr>
        </p:nvSpPr>
        <p:spPr>
          <a:xfrm>
            <a:off x="981075" y="4943475"/>
            <a:ext cx="10515600" cy="1385888"/>
          </a:xfrm>
        </p:spPr>
        <p:txBody>
          <a:bodyPr>
            <a:normAutofit fontScale="70000" lnSpcReduction="20000"/>
          </a:bodyPr>
          <a:lstStyle/>
          <a:p>
            <a:r>
              <a:rPr lang="ru-RU" dirty="0"/>
              <a:t>Социология</a:t>
            </a:r>
          </a:p>
          <a:p>
            <a:r>
              <a:rPr lang="ru-RU" dirty="0"/>
              <a:t>Базовый</a:t>
            </a:r>
          </a:p>
          <a:p>
            <a:r>
              <a:rPr lang="ru-RU" dirty="0"/>
              <a:t>1 балл</a:t>
            </a:r>
          </a:p>
          <a:p>
            <a:r>
              <a:rPr lang="ru-RU" dirty="0"/>
              <a:t>2 – 5 минут</a:t>
            </a:r>
          </a:p>
        </p:txBody>
      </p:sp>
      <p:sp>
        <p:nvSpPr>
          <p:cNvPr id="4" name="Rectangle 1">
            <a:extLst>
              <a:ext uri="{FF2B5EF4-FFF2-40B4-BE49-F238E27FC236}">
                <a16:creationId xmlns="" xmlns:a16="http://schemas.microsoft.com/office/drawing/2014/main" id="{81091726-4946-471F-8390-629AAE9F9F72}"/>
              </a:ext>
            </a:extLst>
          </p:cNvPr>
          <p:cNvSpPr>
            <a:spLocks noChangeArrowheads="1"/>
          </p:cNvSpPr>
          <p:nvPr/>
        </p:nvSpPr>
        <p:spPr bwMode="auto">
          <a:xfrm>
            <a:off x="323850" y="80488"/>
            <a:ext cx="7705725" cy="46782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553982"/>
                </a:solidFill>
                <a:effectLst/>
                <a:latin typeface="GothaPro"/>
              </a:rPr>
              <a:t>Задание 9.</a:t>
            </a:r>
            <a:r>
              <a:rPr kumimoji="0" lang="ru-RU" altLang="ru-RU" sz="1600" b="1" i="0" u="none" strike="noStrike" cap="none" normalizeH="0" baseline="0" dirty="0">
                <a:ln>
                  <a:noFill/>
                </a:ln>
                <a:solidFill>
                  <a:schemeClr val="tx1"/>
                </a:solidFill>
                <a:effectLst/>
              </a:rPr>
              <a:t/>
            </a:r>
            <a:br>
              <a:rPr kumimoji="0" lang="ru-RU" altLang="ru-RU" sz="1600" b="1" i="0" u="none" strike="noStrike" cap="none" normalizeH="0" baseline="0" dirty="0">
                <a:ln>
                  <a:noFill/>
                </a:ln>
                <a:solidFill>
                  <a:schemeClr val="tx1"/>
                </a:solidFill>
                <a:effectLst/>
              </a:rPr>
            </a:br>
            <a:r>
              <a:rPr kumimoji="0" lang="ru-RU" altLang="ru-RU" sz="1600" b="1" i="0" u="none" strike="noStrike" cap="none" normalizeH="0" baseline="0" dirty="0">
                <a:ln>
                  <a:noFill/>
                </a:ln>
                <a:solidFill>
                  <a:srgbClr val="444444"/>
                </a:solidFill>
                <a:effectLst/>
                <a:latin typeface="GothaPro"/>
              </a:rPr>
              <a:t>В ходе социологического опроса работающих юношей и девушек страны Z им задавали вопрос: «Зачем Вы работаете, какова Ваша трудовая мотивация?»</a:t>
            </a:r>
            <a:r>
              <a:rPr kumimoji="0" lang="ru-RU" altLang="ru-RU" sz="1600" b="1" i="0" u="none" strike="noStrike" cap="none" normalizeH="0" baseline="0" dirty="0">
                <a:ln>
                  <a:noFill/>
                </a:ln>
                <a:solidFill>
                  <a:schemeClr val="tx1"/>
                </a:solidFill>
                <a:effectLst/>
              </a:rPr>
              <a:t/>
            </a:r>
            <a:br>
              <a:rPr kumimoji="0" lang="ru-RU" altLang="ru-RU" sz="1600" b="1" i="0" u="none" strike="noStrike" cap="none" normalizeH="0" baseline="0" dirty="0">
                <a:ln>
                  <a:noFill/>
                </a:ln>
                <a:solidFill>
                  <a:schemeClr val="tx1"/>
                </a:solidFill>
                <a:effectLst/>
              </a:rPr>
            </a:br>
            <a:r>
              <a:rPr kumimoji="0" lang="ru-RU" altLang="ru-RU" sz="1600" b="1" i="0" u="none" strike="noStrike" cap="none" normalizeH="0" baseline="0" dirty="0">
                <a:ln>
                  <a:noFill/>
                </a:ln>
                <a:solidFill>
                  <a:srgbClr val="444444"/>
                </a:solidFill>
                <a:effectLst/>
                <a:latin typeface="GothaPro"/>
              </a:rPr>
              <a:t>Полученные результаты (в % от числа опрошенных) представлены в виде диаграммы.</a:t>
            </a:r>
            <a:r>
              <a:rPr kumimoji="0" lang="ru-RU" altLang="ru-RU" sz="1600" b="1" i="0" u="none" strike="noStrike" cap="none" normalizeH="0" baseline="0" dirty="0">
                <a:ln>
                  <a:noFill/>
                </a:ln>
                <a:solidFill>
                  <a:schemeClr val="tx1"/>
                </a:solidFill>
                <a:effectLst/>
              </a:rPr>
              <a:t>         </a:t>
            </a:r>
            <a:r>
              <a:rPr kumimoji="0" lang="ru-RU" altLang="ru-RU" sz="1600" b="1" i="0" u="none" strike="noStrike" cap="none" normalizeH="0" baseline="0" dirty="0">
                <a:ln>
                  <a:noFill/>
                </a:ln>
                <a:solidFill>
                  <a:schemeClr val="tx1"/>
                </a:solidFill>
                <a:effectLst/>
                <a:latin typeface="Arial" panose="020B0604020202020204" pitchFamily="34" charset="0"/>
              </a:rPr>
              <a:t/>
            </a:r>
            <a:br>
              <a:rPr kumimoji="0" lang="ru-RU" altLang="ru-RU" sz="1600" b="1" i="0" u="none" strike="noStrike" cap="none" normalizeH="0" baseline="0" dirty="0">
                <a:ln>
                  <a:noFill/>
                </a:ln>
                <a:solidFill>
                  <a:schemeClr val="tx1"/>
                </a:solidFill>
                <a:effectLst/>
                <a:latin typeface="Arial" panose="020B0604020202020204" pitchFamily="34" charset="0"/>
              </a:rPr>
            </a:br>
            <a:r>
              <a:rPr kumimoji="0" lang="ru-RU" altLang="ru-RU" sz="1600" b="1" i="0" u="none" strike="noStrike" cap="none" normalizeH="0" baseline="0" dirty="0">
                <a:ln>
                  <a:noFill/>
                </a:ln>
                <a:solidFill>
                  <a:srgbClr val="444444"/>
                </a:solidFill>
                <a:effectLst/>
                <a:latin typeface="GothaPro"/>
              </a:rPr>
              <a:t>Найдите в приведённом списке выводы, которые можно сделать на основе диаграммы, и запишите цифры, под которыми они указаны.</a:t>
            </a:r>
            <a:r>
              <a:rPr kumimoji="0" lang="ru-RU" altLang="ru-RU" sz="1600" b="1" i="0" u="none" strike="noStrike" cap="none" normalizeH="0" baseline="0" dirty="0">
                <a:ln>
                  <a:noFill/>
                </a:ln>
                <a:solidFill>
                  <a:schemeClr val="tx1"/>
                </a:solidFill>
                <a:effectLst/>
              </a:rPr>
              <a:t/>
            </a:r>
            <a:br>
              <a:rPr kumimoji="0" lang="ru-RU" altLang="ru-RU" sz="1600" b="1" i="0" u="none" strike="noStrike" cap="none" normalizeH="0" baseline="0" dirty="0">
                <a:ln>
                  <a:noFill/>
                </a:ln>
                <a:solidFill>
                  <a:schemeClr val="tx1"/>
                </a:solidFill>
                <a:effectLst/>
              </a:rPr>
            </a:br>
            <a:r>
              <a:rPr kumimoji="0" lang="ru-RU" altLang="ru-RU" sz="1600" b="1" i="0" u="none" strike="noStrike" cap="none" normalizeH="0" baseline="0" dirty="0">
                <a:ln>
                  <a:noFill/>
                </a:ln>
                <a:solidFill>
                  <a:srgbClr val="444444"/>
                </a:solidFill>
                <a:effectLst/>
                <a:latin typeface="GothaPro"/>
              </a:rPr>
              <a:t>1) Половина юношей работает для того, чтобы обеспечить материальное благополучие себе и своей семье.</a:t>
            </a:r>
            <a:r>
              <a:rPr kumimoji="0" lang="ru-RU" altLang="ru-RU" sz="1600" b="1" i="0" u="none" strike="noStrike" cap="none" normalizeH="0" baseline="0" dirty="0">
                <a:ln>
                  <a:noFill/>
                </a:ln>
                <a:solidFill>
                  <a:schemeClr val="tx1"/>
                </a:solidFill>
                <a:effectLst/>
              </a:rPr>
              <a:t/>
            </a:r>
            <a:br>
              <a:rPr kumimoji="0" lang="ru-RU" altLang="ru-RU" sz="1600" b="1" i="0" u="none" strike="noStrike" cap="none" normalizeH="0" baseline="0" dirty="0">
                <a:ln>
                  <a:noFill/>
                </a:ln>
                <a:solidFill>
                  <a:schemeClr val="tx1"/>
                </a:solidFill>
                <a:effectLst/>
              </a:rPr>
            </a:br>
            <a:r>
              <a:rPr kumimoji="0" lang="ru-RU" altLang="ru-RU" sz="1600" b="1" i="0" u="none" strike="noStrike" cap="none" normalizeH="0" baseline="0" dirty="0">
                <a:ln>
                  <a:noFill/>
                </a:ln>
                <a:solidFill>
                  <a:srgbClr val="444444"/>
                </a:solidFill>
                <a:effectLst/>
                <a:latin typeface="GothaPro"/>
              </a:rPr>
              <a:t>2) Доли девушек, связывающих трудовую мотивацию с потребностью в самореализации и с возможностью путешествий, общения с разными людьми, равны.</a:t>
            </a:r>
            <a:r>
              <a:rPr kumimoji="0" lang="ru-RU" altLang="ru-RU" sz="1600" b="1" i="0" u="none" strike="noStrike" cap="none" normalizeH="0" baseline="0" dirty="0">
                <a:ln>
                  <a:noFill/>
                </a:ln>
                <a:solidFill>
                  <a:schemeClr val="tx1"/>
                </a:solidFill>
                <a:effectLst/>
              </a:rPr>
              <a:t/>
            </a:r>
            <a:br>
              <a:rPr kumimoji="0" lang="ru-RU" altLang="ru-RU" sz="1600" b="1" i="0" u="none" strike="noStrike" cap="none" normalizeH="0" baseline="0" dirty="0">
                <a:ln>
                  <a:noFill/>
                </a:ln>
                <a:solidFill>
                  <a:schemeClr val="tx1"/>
                </a:solidFill>
                <a:effectLst/>
              </a:rPr>
            </a:br>
            <a:r>
              <a:rPr kumimoji="0" lang="ru-RU" altLang="ru-RU" sz="1600" b="1" i="0" u="none" strike="noStrike" cap="none" normalizeH="0" baseline="0" dirty="0">
                <a:ln>
                  <a:noFill/>
                </a:ln>
                <a:solidFill>
                  <a:srgbClr val="444444"/>
                </a:solidFill>
                <a:effectLst/>
                <a:latin typeface="GothaPro"/>
              </a:rPr>
              <a:t>3) Доля тех, кто работает, потому что им интересно то, чем они занимаются, среди девушек больше, чем среди юношей.</a:t>
            </a:r>
            <a:r>
              <a:rPr kumimoji="0" lang="ru-RU" altLang="ru-RU" sz="1600" b="1" i="0" u="none" strike="noStrike" cap="none" normalizeH="0" baseline="0" dirty="0">
                <a:ln>
                  <a:noFill/>
                </a:ln>
                <a:solidFill>
                  <a:schemeClr val="tx1"/>
                </a:solidFill>
                <a:effectLst/>
              </a:rPr>
              <a:t/>
            </a:r>
            <a:br>
              <a:rPr kumimoji="0" lang="ru-RU" altLang="ru-RU" sz="1600" b="1" i="0" u="none" strike="noStrike" cap="none" normalizeH="0" baseline="0" dirty="0">
                <a:ln>
                  <a:noFill/>
                </a:ln>
                <a:solidFill>
                  <a:schemeClr val="tx1"/>
                </a:solidFill>
                <a:effectLst/>
              </a:rPr>
            </a:br>
            <a:r>
              <a:rPr kumimoji="0" lang="ru-RU" altLang="ru-RU" sz="1600" b="1" i="0" u="none" strike="noStrike" cap="none" normalizeH="0" baseline="0" dirty="0">
                <a:ln>
                  <a:noFill/>
                </a:ln>
                <a:solidFill>
                  <a:srgbClr val="444444"/>
                </a:solidFill>
                <a:effectLst/>
                <a:latin typeface="GothaPro"/>
              </a:rPr>
              <a:t>4) Равные доли опрошенных каждой группы прилагают усилия, чтобы подняться по карьерной лестнице.</a:t>
            </a:r>
            <a:r>
              <a:rPr kumimoji="0" lang="ru-RU" altLang="ru-RU" sz="1600" b="1" i="0" u="none" strike="noStrike" cap="none" normalizeH="0" baseline="0" dirty="0">
                <a:ln>
                  <a:noFill/>
                </a:ln>
                <a:solidFill>
                  <a:schemeClr val="tx1"/>
                </a:solidFill>
                <a:effectLst/>
              </a:rPr>
              <a:t/>
            </a:r>
            <a:br>
              <a:rPr kumimoji="0" lang="ru-RU" altLang="ru-RU" sz="1600" b="1" i="0" u="none" strike="noStrike" cap="none" normalizeH="0" baseline="0" dirty="0">
                <a:ln>
                  <a:noFill/>
                </a:ln>
                <a:solidFill>
                  <a:schemeClr val="tx1"/>
                </a:solidFill>
                <a:effectLst/>
              </a:rPr>
            </a:br>
            <a:r>
              <a:rPr kumimoji="0" lang="ru-RU" altLang="ru-RU" sz="1600" b="1" i="0" u="none" strike="noStrike" cap="none" normalizeH="0" baseline="0" dirty="0">
                <a:ln>
                  <a:noFill/>
                </a:ln>
                <a:solidFill>
                  <a:srgbClr val="444444"/>
                </a:solidFill>
                <a:effectLst/>
                <a:latin typeface="GothaPro"/>
              </a:rPr>
              <a:t>5) </a:t>
            </a:r>
            <a:r>
              <a:rPr kumimoji="0" lang="ru-RU" altLang="ru-RU" sz="1600" b="1" i="0" u="none" strike="noStrike" cap="none" normalizeH="0" baseline="0" dirty="0" err="1">
                <a:ln>
                  <a:noFill/>
                </a:ln>
                <a:solidFill>
                  <a:srgbClr val="444444"/>
                </a:solidFill>
                <a:effectLst/>
                <a:latin typeface="GothaPro"/>
              </a:rPr>
              <a:t>Бóльшая</a:t>
            </a:r>
            <a:r>
              <a:rPr kumimoji="0" lang="ru-RU" altLang="ru-RU" sz="1600" b="1" i="0" u="none" strike="noStrike" cap="none" normalizeH="0" baseline="0" dirty="0">
                <a:ln>
                  <a:noFill/>
                </a:ln>
                <a:solidFill>
                  <a:srgbClr val="444444"/>
                </a:solidFill>
                <a:effectLst/>
                <a:latin typeface="GothaPro"/>
              </a:rPr>
              <a:t> доля юношей по сравнению с девушками работает потому, что их работа очень нужна обществу.</a:t>
            </a:r>
            <a:r>
              <a:rPr kumimoji="0" lang="ru-RU" altLang="ru-RU" sz="1600" b="1" i="0" u="none" strike="noStrike" cap="none" normalizeH="0" baseline="0" dirty="0">
                <a:ln>
                  <a:noFill/>
                </a:ln>
                <a:solidFill>
                  <a:schemeClr val="tx1"/>
                </a:solidFill>
                <a:effectLst/>
              </a:rPr>
              <a:t/>
            </a:r>
            <a:br>
              <a:rPr kumimoji="0" lang="ru-RU" altLang="ru-RU" sz="1600" b="1" i="0" u="none" strike="noStrike" cap="none" normalizeH="0" baseline="0" dirty="0">
                <a:ln>
                  <a:noFill/>
                </a:ln>
                <a:solidFill>
                  <a:schemeClr val="tx1"/>
                </a:solidFill>
                <a:effectLst/>
              </a:rPr>
            </a:br>
            <a:endParaRPr kumimoji="0" lang="ru-RU" altLang="ru-RU" sz="1600" b="1" i="0" u="none" strike="noStrike" cap="none" normalizeH="0" baseline="0" dirty="0">
              <a:ln>
                <a:noFill/>
              </a:ln>
              <a:solidFill>
                <a:schemeClr val="tx1"/>
              </a:solidFill>
              <a:effectLst/>
              <a:latin typeface="Arial" panose="020B0604020202020204" pitchFamily="34" charset="0"/>
            </a:endParaRPr>
          </a:p>
        </p:txBody>
      </p:sp>
      <p:pic>
        <p:nvPicPr>
          <p:cNvPr id="3074" name="Picture 2">
            <a:extLst>
              <a:ext uri="{FF2B5EF4-FFF2-40B4-BE49-F238E27FC236}">
                <a16:creationId xmlns="" xmlns:a16="http://schemas.microsoft.com/office/drawing/2014/main" id="{738CBCFF-2A3A-42F2-8E93-D721DB41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925" y="352425"/>
            <a:ext cx="38100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31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AA8E89D-8CEA-44B0-B49D-A7763A0FB72F}"/>
              </a:ext>
            </a:extLst>
          </p:cNvPr>
          <p:cNvSpPr txBox="1"/>
          <p:nvPr/>
        </p:nvSpPr>
        <p:spPr>
          <a:xfrm>
            <a:off x="400050" y="223094"/>
            <a:ext cx="10810875" cy="3416320"/>
          </a:xfrm>
          <a:prstGeom prst="rect">
            <a:avLst/>
          </a:prstGeom>
          <a:noFill/>
        </p:spPr>
        <p:txBody>
          <a:bodyPr wrap="square">
            <a:spAutoFit/>
          </a:bodyPr>
          <a:lstStyle/>
          <a:p>
            <a:r>
              <a:rPr lang="ru-RU" b="1" i="0" dirty="0">
                <a:solidFill>
                  <a:srgbClr val="553982"/>
                </a:solidFill>
                <a:effectLst/>
                <a:latin typeface="GothaPro"/>
              </a:rPr>
              <a:t>Задание 10.</a:t>
            </a:r>
            <a:r>
              <a:rPr lang="ru-RU" b="1" dirty="0"/>
              <a:t/>
            </a:r>
            <a:br>
              <a:rPr lang="ru-RU" b="1" dirty="0"/>
            </a:br>
            <a:r>
              <a:rPr lang="ru-RU" b="1" i="0" dirty="0">
                <a:solidFill>
                  <a:srgbClr val="444444"/>
                </a:solidFill>
                <a:effectLst/>
                <a:latin typeface="GothaPro"/>
              </a:rPr>
              <a:t>Выберите верные суждения о политическом лидерстве и запишите цифры,</a:t>
            </a:r>
            <a:r>
              <a:rPr lang="ru-RU" b="1" dirty="0"/>
              <a:t/>
            </a:r>
            <a:br>
              <a:rPr lang="ru-RU" b="1" dirty="0"/>
            </a:br>
            <a:r>
              <a:rPr lang="ru-RU" b="1" i="0" dirty="0">
                <a:solidFill>
                  <a:srgbClr val="444444"/>
                </a:solidFill>
                <a:effectLst/>
                <a:latin typeface="GothaPro"/>
              </a:rPr>
              <a:t>под которыми они указаны.</a:t>
            </a:r>
            <a:r>
              <a:rPr lang="ru-RU" b="1" dirty="0"/>
              <a:t/>
            </a:r>
            <a:br>
              <a:rPr lang="ru-RU" b="1" dirty="0"/>
            </a:br>
            <a:r>
              <a:rPr lang="ru-RU" b="1" i="0" dirty="0">
                <a:solidFill>
                  <a:srgbClr val="444444"/>
                </a:solidFill>
                <a:effectLst/>
                <a:latin typeface="GothaPro"/>
              </a:rPr>
              <a:t>1) К харизматическому типу политического лидерства относятся лидеры, наделённые, по мнению других людей, особыми выдающимися качествами.</a:t>
            </a:r>
            <a:r>
              <a:rPr lang="ru-RU" b="1" dirty="0"/>
              <a:t/>
            </a:r>
            <a:br>
              <a:rPr lang="ru-RU" b="1" dirty="0"/>
            </a:br>
            <a:r>
              <a:rPr lang="ru-RU" b="1" i="0" dirty="0">
                <a:solidFill>
                  <a:srgbClr val="444444"/>
                </a:solidFill>
                <a:effectLst/>
                <a:latin typeface="GothaPro"/>
              </a:rPr>
              <a:t>2) Авторитарный стиль характеризуется тем, что лидер, выполняя свои функции, всегда учитывает мнения ведомых, развивает их творческое отношение к делу.</a:t>
            </a:r>
            <a:r>
              <a:rPr lang="ru-RU" b="1" dirty="0"/>
              <a:t/>
            </a:r>
            <a:br>
              <a:rPr lang="ru-RU" b="1" dirty="0"/>
            </a:br>
            <a:r>
              <a:rPr lang="ru-RU" b="1" i="0" dirty="0">
                <a:solidFill>
                  <a:srgbClr val="444444"/>
                </a:solidFill>
                <a:effectLst/>
                <a:latin typeface="GothaPro"/>
              </a:rPr>
              <a:t>3) По способу легитимации власти различают легальный (рационально-легальный), традиционный и харизматический типы лидерства.</a:t>
            </a:r>
            <a:r>
              <a:rPr lang="ru-RU" b="1" dirty="0"/>
              <a:t/>
            </a:r>
            <a:br>
              <a:rPr lang="ru-RU" b="1" dirty="0"/>
            </a:br>
            <a:r>
              <a:rPr lang="ru-RU" b="1" i="0" dirty="0">
                <a:solidFill>
                  <a:srgbClr val="444444"/>
                </a:solidFill>
                <a:effectLst/>
                <a:latin typeface="GothaPro"/>
              </a:rPr>
              <a:t>4) Политическое лидерство – это устойчивое, приоритетное и легитимное влияние одного или нескольких лиц, осуществляющих властные функции, на общество.</a:t>
            </a:r>
            <a:r>
              <a:rPr lang="ru-RU" b="1" dirty="0"/>
              <a:t/>
            </a:r>
            <a:br>
              <a:rPr lang="ru-RU" b="1" dirty="0"/>
            </a:br>
            <a:r>
              <a:rPr lang="ru-RU" b="1" i="0" dirty="0">
                <a:solidFill>
                  <a:srgbClr val="444444"/>
                </a:solidFill>
                <a:effectLst/>
                <a:latin typeface="GothaPro"/>
              </a:rPr>
              <a:t>5) Любой политический лидер обязательно является лидером партии.</a:t>
            </a:r>
            <a:endParaRPr lang="ru-RU" b="1" dirty="0"/>
          </a:p>
        </p:txBody>
      </p:sp>
      <p:sp>
        <p:nvSpPr>
          <p:cNvPr id="5" name="TextBox 4">
            <a:extLst>
              <a:ext uri="{FF2B5EF4-FFF2-40B4-BE49-F238E27FC236}">
                <a16:creationId xmlns="" xmlns:a16="http://schemas.microsoft.com/office/drawing/2014/main" id="{58C5EA6A-5141-45B1-A048-C03867993AB3}"/>
              </a:ext>
            </a:extLst>
          </p:cNvPr>
          <p:cNvSpPr txBox="1"/>
          <p:nvPr/>
        </p:nvSpPr>
        <p:spPr>
          <a:xfrm>
            <a:off x="933450" y="3967451"/>
            <a:ext cx="6096000" cy="2028248"/>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ru-RU" sz="2800" dirty="0">
                <a:solidFill>
                  <a:prstClr val="black"/>
                </a:solidFill>
                <a:latin typeface="Calibri" panose="020F0502020204030204"/>
              </a:rPr>
              <a:t>Политология</a:t>
            </a:r>
          </a:p>
          <a:p>
            <a:pPr marR="0" lvl="0" algn="l" defTabSz="914400" rtl="0" eaLnBrk="1" fontAlgn="auto" latinLnBrk="0" hangingPunct="1">
              <a:lnSpc>
                <a:spcPct val="90000"/>
              </a:lnSpc>
              <a:spcBef>
                <a:spcPts val="1000"/>
              </a:spcBef>
              <a:spcAft>
                <a:spcPts val="0"/>
              </a:spcAft>
              <a:buClrTx/>
              <a:buSzTx/>
              <a:tabLst/>
              <a:defRPr/>
            </a:pPr>
            <a:r>
              <a:rPr lang="ru-RU" sz="2800" dirty="0">
                <a:solidFill>
                  <a:prstClr val="black"/>
                </a:solidFill>
                <a:latin typeface="Calibri" panose="020F0502020204030204"/>
              </a:rPr>
              <a:t>повышенный</a:t>
            </a:r>
            <a:endPar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2800" dirty="0">
                <a:solidFill>
                  <a:prstClr val="black"/>
                </a:solidFill>
                <a:latin typeface="Calibri" panose="020F0502020204030204"/>
              </a:rPr>
              <a:t>2</a:t>
            </a: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 балла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 – 5 минут</a:t>
            </a:r>
            <a:endParaRPr lang="ru-RU" dirty="0"/>
          </a:p>
        </p:txBody>
      </p:sp>
    </p:spTree>
    <p:extLst>
      <p:ext uri="{BB962C8B-B14F-4D97-AF65-F5344CB8AC3E}">
        <p14:creationId xmlns:p14="http://schemas.microsoft.com/office/powerpoint/2010/main" val="32422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88C14E3-DD78-48C1-91D2-B63689230EAD}"/>
              </a:ext>
            </a:extLst>
          </p:cNvPr>
          <p:cNvSpPr txBox="1"/>
          <p:nvPr/>
        </p:nvSpPr>
        <p:spPr>
          <a:xfrm>
            <a:off x="371474" y="152043"/>
            <a:ext cx="11001375" cy="3139321"/>
          </a:xfrm>
          <a:prstGeom prst="rect">
            <a:avLst/>
          </a:prstGeom>
          <a:noFill/>
        </p:spPr>
        <p:txBody>
          <a:bodyPr wrap="square">
            <a:spAutoFit/>
          </a:bodyPr>
          <a:lstStyle/>
          <a:p>
            <a:r>
              <a:rPr lang="ru-RU" b="1" i="0" dirty="0">
                <a:solidFill>
                  <a:srgbClr val="553982"/>
                </a:solidFill>
                <a:effectLst/>
                <a:latin typeface="GothaPro"/>
              </a:rPr>
              <a:t>Задание 11.</a:t>
            </a:r>
            <a:r>
              <a:rPr lang="ru-RU" b="1" dirty="0"/>
              <a:t/>
            </a:r>
            <a:br>
              <a:rPr lang="ru-RU" b="1" dirty="0"/>
            </a:br>
            <a:r>
              <a:rPr lang="ru-RU" b="1" i="0" dirty="0">
                <a:solidFill>
                  <a:srgbClr val="444444"/>
                </a:solidFill>
                <a:effectLst/>
                <a:latin typeface="GothaPro"/>
              </a:rPr>
              <a:t>В демократическом государстве Z в ходе реформы избирательной системы выборов в парламент был осуществлён переход от пропорциональной избирательной системы к мажоритарной.</a:t>
            </a:r>
            <a:r>
              <a:rPr lang="ru-RU" b="1" dirty="0"/>
              <a:t/>
            </a:r>
            <a:br>
              <a:rPr lang="ru-RU" b="1" dirty="0"/>
            </a:br>
            <a:r>
              <a:rPr lang="ru-RU" b="1" i="0" dirty="0">
                <a:solidFill>
                  <a:srgbClr val="444444"/>
                </a:solidFill>
                <a:effectLst/>
                <a:latin typeface="GothaPro"/>
              </a:rPr>
              <a:t>Что из перечисленного осталось неизменным в ходе этой избирательной реформы? Запишите соответствующие цифры.</a:t>
            </a:r>
            <a:r>
              <a:rPr lang="ru-RU" b="1" dirty="0"/>
              <a:t/>
            </a:r>
            <a:br>
              <a:rPr lang="ru-RU" b="1" dirty="0"/>
            </a:br>
            <a:r>
              <a:rPr lang="ru-RU" b="1" i="0" dirty="0">
                <a:solidFill>
                  <a:srgbClr val="444444"/>
                </a:solidFill>
                <a:effectLst/>
                <a:latin typeface="GothaPro"/>
              </a:rPr>
              <a:t>1) зависимость количества депутатских мандатов, полученных партией, от количества голосов избирателей</a:t>
            </a:r>
            <a:r>
              <a:rPr lang="ru-RU" b="1" dirty="0"/>
              <a:t/>
            </a:r>
            <a:br>
              <a:rPr lang="ru-RU" b="1" dirty="0"/>
            </a:br>
            <a:r>
              <a:rPr lang="ru-RU" b="1" i="0" dirty="0">
                <a:solidFill>
                  <a:srgbClr val="444444"/>
                </a:solidFill>
                <a:effectLst/>
                <a:latin typeface="GothaPro"/>
              </a:rPr>
              <a:t>2) свободное и добровольное участие граждан в выборах</a:t>
            </a:r>
            <a:r>
              <a:rPr lang="ru-RU" b="1" dirty="0"/>
              <a:t/>
            </a:r>
            <a:br>
              <a:rPr lang="ru-RU" b="1" dirty="0"/>
            </a:br>
            <a:r>
              <a:rPr lang="ru-RU" b="1" i="0" dirty="0">
                <a:solidFill>
                  <a:srgbClr val="444444"/>
                </a:solidFill>
                <a:effectLst/>
                <a:latin typeface="GothaPro"/>
              </a:rPr>
              <a:t>3) наличие этапа предвыборной агитации</a:t>
            </a:r>
            <a:r>
              <a:rPr lang="ru-RU" b="1" dirty="0"/>
              <a:t/>
            </a:r>
            <a:br>
              <a:rPr lang="ru-RU" b="1" dirty="0"/>
            </a:br>
            <a:r>
              <a:rPr lang="ru-RU" b="1" i="0" dirty="0">
                <a:solidFill>
                  <a:srgbClr val="444444"/>
                </a:solidFill>
                <a:effectLst/>
                <a:latin typeface="GothaPro"/>
              </a:rPr>
              <a:t>4) возможность выдвижения независимых беспартийных кандидатов</a:t>
            </a:r>
            <a:r>
              <a:rPr lang="ru-RU" b="1" dirty="0"/>
              <a:t/>
            </a:r>
            <a:br>
              <a:rPr lang="ru-RU" b="1" dirty="0"/>
            </a:br>
            <a:r>
              <a:rPr lang="ru-RU" b="1" i="0" dirty="0">
                <a:solidFill>
                  <a:srgbClr val="444444"/>
                </a:solidFill>
                <a:effectLst/>
                <a:latin typeface="GothaPro"/>
              </a:rPr>
              <a:t>5) процедура тайного голосования</a:t>
            </a:r>
            <a:r>
              <a:rPr lang="ru-RU" b="1" dirty="0"/>
              <a:t/>
            </a:r>
            <a:br>
              <a:rPr lang="ru-RU" b="1" dirty="0"/>
            </a:br>
            <a:r>
              <a:rPr lang="ru-RU" b="1" i="0" dirty="0">
                <a:solidFill>
                  <a:srgbClr val="444444"/>
                </a:solidFill>
                <a:effectLst/>
                <a:latin typeface="GothaPro"/>
              </a:rPr>
              <a:t>6) голосование по одномандатным округам</a:t>
            </a:r>
            <a:endParaRPr lang="ru-RU" b="1" dirty="0"/>
          </a:p>
        </p:txBody>
      </p:sp>
      <p:sp>
        <p:nvSpPr>
          <p:cNvPr id="5" name="TextBox 4">
            <a:extLst>
              <a:ext uri="{FF2B5EF4-FFF2-40B4-BE49-F238E27FC236}">
                <a16:creationId xmlns="" xmlns:a16="http://schemas.microsoft.com/office/drawing/2014/main" id="{64338D9B-4B38-4BB2-B9CC-9E492935C32A}"/>
              </a:ext>
            </a:extLst>
          </p:cNvPr>
          <p:cNvSpPr txBox="1"/>
          <p:nvPr/>
        </p:nvSpPr>
        <p:spPr>
          <a:xfrm>
            <a:off x="628650" y="4177001"/>
            <a:ext cx="6096000" cy="202824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Политология</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повышенный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 балла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 – 5 минут</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90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C2490B9-2EF2-48B8-B78F-861FB531E2FF}"/>
              </a:ext>
            </a:extLst>
          </p:cNvPr>
          <p:cNvSpPr txBox="1"/>
          <p:nvPr/>
        </p:nvSpPr>
        <p:spPr>
          <a:xfrm>
            <a:off x="723592" y="618484"/>
            <a:ext cx="8105775" cy="2308324"/>
          </a:xfrm>
          <a:prstGeom prst="rect">
            <a:avLst/>
          </a:prstGeom>
          <a:noFill/>
        </p:spPr>
        <p:txBody>
          <a:bodyPr wrap="square">
            <a:spAutoFit/>
          </a:bodyPr>
          <a:lstStyle/>
          <a:p>
            <a:r>
              <a:rPr lang="ru-RU" b="1" i="0" dirty="0">
                <a:solidFill>
                  <a:srgbClr val="553982"/>
                </a:solidFill>
                <a:effectLst/>
                <a:latin typeface="inherit"/>
              </a:rPr>
              <a:t>Задание 12.</a:t>
            </a:r>
            <a:r>
              <a:rPr lang="ru-RU" b="1" dirty="0"/>
              <a:t/>
            </a:r>
            <a:br>
              <a:rPr lang="ru-RU" b="1" dirty="0"/>
            </a:br>
            <a:r>
              <a:rPr lang="ru-RU" b="1" i="0" dirty="0">
                <a:solidFill>
                  <a:srgbClr val="444444"/>
                </a:solidFill>
                <a:effectLst/>
                <a:latin typeface="GothaPro"/>
              </a:rPr>
              <a:t>Какие из перечисленных позиций относятся к основам конституционного строя Российской Федерации? Запишите цифры, под которыми они указаны.</a:t>
            </a:r>
            <a:r>
              <a:rPr lang="ru-RU" b="1" dirty="0"/>
              <a:t/>
            </a:r>
            <a:br>
              <a:rPr lang="ru-RU" b="1" dirty="0"/>
            </a:br>
            <a:r>
              <a:rPr lang="ru-RU" b="1" i="0" dirty="0">
                <a:solidFill>
                  <a:srgbClr val="444444"/>
                </a:solidFill>
                <a:effectLst/>
                <a:latin typeface="GothaPro"/>
              </a:rPr>
              <a:t>1) единство экономического пространства</a:t>
            </a:r>
            <a:r>
              <a:rPr lang="ru-RU" b="1" dirty="0"/>
              <a:t/>
            </a:r>
            <a:br>
              <a:rPr lang="ru-RU" b="1" dirty="0"/>
            </a:br>
            <a:r>
              <a:rPr lang="ru-RU" b="1" i="0" dirty="0">
                <a:solidFill>
                  <a:srgbClr val="444444"/>
                </a:solidFill>
                <a:effectLst/>
                <a:latin typeface="GothaPro"/>
              </a:rPr>
              <a:t>2) наличие официальной идеологии</a:t>
            </a:r>
            <a:r>
              <a:rPr lang="ru-RU" b="1" dirty="0"/>
              <a:t/>
            </a:r>
            <a:br>
              <a:rPr lang="ru-RU" b="1" dirty="0"/>
            </a:br>
            <a:r>
              <a:rPr lang="ru-RU" b="1" i="0" dirty="0">
                <a:solidFill>
                  <a:srgbClr val="444444"/>
                </a:solidFill>
                <a:effectLst/>
                <a:latin typeface="GothaPro"/>
              </a:rPr>
              <a:t>3) правовое государство</a:t>
            </a:r>
            <a:r>
              <a:rPr lang="ru-RU" b="1" dirty="0"/>
              <a:t/>
            </a:r>
            <a:br>
              <a:rPr lang="ru-RU" b="1" dirty="0"/>
            </a:br>
            <a:r>
              <a:rPr lang="ru-RU" b="1" i="0" dirty="0">
                <a:solidFill>
                  <a:srgbClr val="444444"/>
                </a:solidFill>
                <a:effectLst/>
                <a:latin typeface="GothaPro"/>
              </a:rPr>
              <a:t>4) приоритет судебной власти</a:t>
            </a:r>
            <a:r>
              <a:rPr lang="ru-RU" b="1" dirty="0"/>
              <a:t/>
            </a:r>
            <a:br>
              <a:rPr lang="ru-RU" b="1" dirty="0"/>
            </a:br>
            <a:r>
              <a:rPr lang="ru-RU" b="1" i="0" dirty="0">
                <a:solidFill>
                  <a:srgbClr val="444444"/>
                </a:solidFill>
                <a:effectLst/>
                <a:latin typeface="GothaPro"/>
              </a:rPr>
              <a:t>5) светское государство</a:t>
            </a:r>
            <a:endParaRPr lang="ru-RU" b="1" dirty="0"/>
          </a:p>
        </p:txBody>
      </p:sp>
      <p:sp>
        <p:nvSpPr>
          <p:cNvPr id="5" name="TextBox 4">
            <a:extLst>
              <a:ext uri="{FF2B5EF4-FFF2-40B4-BE49-F238E27FC236}">
                <a16:creationId xmlns="" xmlns:a16="http://schemas.microsoft.com/office/drawing/2014/main" id="{DC0AD2A8-13F8-4806-96DA-7BB9B6A3DD4E}"/>
              </a:ext>
            </a:extLst>
          </p:cNvPr>
          <p:cNvSpPr txBox="1"/>
          <p:nvPr/>
        </p:nvSpPr>
        <p:spPr>
          <a:xfrm>
            <a:off x="723592" y="4000018"/>
            <a:ext cx="6096000" cy="202824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2800" dirty="0">
                <a:solidFill>
                  <a:prstClr val="black"/>
                </a:solidFill>
                <a:latin typeface="Calibri" panose="020F0502020204030204"/>
              </a:rPr>
              <a:t>Конституция РФ. Право</a:t>
            </a:r>
          </a:p>
          <a:p>
            <a:pPr marL="0" marR="0" lvl="0" indent="0" algn="l" defTabSz="914400" rtl="0" eaLnBrk="1" fontAlgn="auto" latinLnBrk="0" hangingPunct="1">
              <a:lnSpc>
                <a:spcPct val="90000"/>
              </a:lnSpc>
              <a:spcBef>
                <a:spcPts val="1000"/>
              </a:spcBef>
              <a:spcAft>
                <a:spcPts val="0"/>
              </a:spcAft>
              <a:buClrTx/>
              <a:buSzTx/>
              <a:buFontTx/>
              <a:buNone/>
              <a:tabLst/>
              <a:defRPr/>
            </a:pPr>
            <a:r>
              <a:rPr lang="ru-RU" sz="2800" dirty="0">
                <a:solidFill>
                  <a:prstClr val="black"/>
                </a:solidFill>
                <a:latin typeface="Calibri" panose="020F0502020204030204"/>
              </a:rPr>
              <a:t>базовый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2800" dirty="0">
                <a:solidFill>
                  <a:prstClr val="black"/>
                </a:solidFill>
                <a:latin typeface="Calibri" panose="020F0502020204030204"/>
              </a:rPr>
              <a:t>1</a:t>
            </a: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 балл</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 – 3 минуты</a:t>
            </a:r>
            <a:endParaRPr lang="ru-RU" dirty="0"/>
          </a:p>
        </p:txBody>
      </p:sp>
    </p:spTree>
    <p:extLst>
      <p:ext uri="{BB962C8B-B14F-4D97-AF65-F5344CB8AC3E}">
        <p14:creationId xmlns:p14="http://schemas.microsoft.com/office/powerpoint/2010/main" val="285370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7BE9DD4-0947-48DE-93D4-28AD19864561}"/>
              </a:ext>
            </a:extLst>
          </p:cNvPr>
          <p:cNvSpPr txBox="1"/>
          <p:nvPr/>
        </p:nvSpPr>
        <p:spPr>
          <a:xfrm>
            <a:off x="564124" y="4585961"/>
            <a:ext cx="6790403" cy="186204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2000" b="1" dirty="0">
                <a:solidFill>
                  <a:prstClr val="black"/>
                </a:solidFill>
                <a:latin typeface="Calibri" panose="020F0502020204030204"/>
              </a:rPr>
              <a:t>4.14 Органы государственной власти РФ. 4.1 Федеративное устройство РФ</a:t>
            </a:r>
          </a:p>
          <a:p>
            <a:pPr marL="0" marR="0" lvl="0" indent="0" algn="l" defTabSz="914400" rtl="0" eaLnBrk="1" fontAlgn="auto" latinLnBrk="0" hangingPunct="1">
              <a:lnSpc>
                <a:spcPct val="90000"/>
              </a:lnSpc>
              <a:spcBef>
                <a:spcPts val="1000"/>
              </a:spcBef>
              <a:spcAft>
                <a:spcPts val="0"/>
              </a:spcAft>
              <a:buClrTx/>
              <a:buSzTx/>
              <a:buFontTx/>
              <a:buNone/>
              <a:tabLst/>
              <a:defRPr/>
            </a:pPr>
            <a:r>
              <a:rPr lang="ru-RU" sz="2000" b="1" dirty="0">
                <a:solidFill>
                  <a:prstClr val="black"/>
                </a:solidFill>
                <a:latin typeface="Calibri" panose="020F0502020204030204"/>
              </a:rPr>
              <a:t>базовый</a:t>
            </a:r>
            <a:endPar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rPr>
              <a:t>2 балла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rPr>
              <a:t>2 – 5 мин</a:t>
            </a:r>
            <a:endParaRPr lang="ru-RU" dirty="0"/>
          </a:p>
        </p:txBody>
      </p:sp>
      <p:sp>
        <p:nvSpPr>
          <p:cNvPr id="9" name="TextBox 8">
            <a:extLst>
              <a:ext uri="{FF2B5EF4-FFF2-40B4-BE49-F238E27FC236}">
                <a16:creationId xmlns="" xmlns:a16="http://schemas.microsoft.com/office/drawing/2014/main" id="{E81065FC-415E-4300-8FA1-12C8E19FC889}"/>
              </a:ext>
            </a:extLst>
          </p:cNvPr>
          <p:cNvSpPr txBox="1"/>
          <p:nvPr/>
        </p:nvSpPr>
        <p:spPr>
          <a:xfrm>
            <a:off x="432619" y="214218"/>
            <a:ext cx="11051458" cy="1200329"/>
          </a:xfrm>
          <a:prstGeom prst="rect">
            <a:avLst/>
          </a:prstGeom>
          <a:noFill/>
        </p:spPr>
        <p:txBody>
          <a:bodyPr wrap="square">
            <a:spAutoFit/>
          </a:bodyPr>
          <a:lstStyle/>
          <a:p>
            <a:r>
              <a:rPr lang="ru-RU" b="1" dirty="0"/>
              <a:t>Задание 13.</a:t>
            </a:r>
          </a:p>
          <a:p>
            <a:r>
              <a:rPr lang="ru-RU" b="1" dirty="0"/>
              <a:t>Установите соответствие между полномочиями и субъектами государственной власти Российской Федерации, реализующими эти полномочия: к каждой позиции, данной в первом столбце, подберите соответствующую позицию из второго столбца.</a:t>
            </a:r>
          </a:p>
        </p:txBody>
      </p:sp>
      <p:graphicFrame>
        <p:nvGraphicFramePr>
          <p:cNvPr id="10" name="Таблица 9">
            <a:extLst>
              <a:ext uri="{FF2B5EF4-FFF2-40B4-BE49-F238E27FC236}">
                <a16:creationId xmlns="" xmlns:a16="http://schemas.microsoft.com/office/drawing/2014/main" id="{40E442E1-B4A6-40D2-8180-C9C4BEB0107F}"/>
              </a:ext>
            </a:extLst>
          </p:cNvPr>
          <p:cNvGraphicFramePr>
            <a:graphicFrameLocks noGrp="1"/>
          </p:cNvGraphicFramePr>
          <p:nvPr>
            <p:extLst>
              <p:ext uri="{D42A27DB-BD31-4B8C-83A1-F6EECF244321}">
                <p14:modId xmlns:p14="http://schemas.microsoft.com/office/powerpoint/2010/main" val="467054734"/>
              </p:ext>
            </p:extLst>
          </p:nvPr>
        </p:nvGraphicFramePr>
        <p:xfrm>
          <a:off x="973393" y="1414547"/>
          <a:ext cx="9183330" cy="3043684"/>
        </p:xfrm>
        <a:graphic>
          <a:graphicData uri="http://schemas.openxmlformats.org/drawingml/2006/table">
            <a:tbl>
              <a:tblPr/>
              <a:tblGrid>
                <a:gridCol w="4591665">
                  <a:extLst>
                    <a:ext uri="{9D8B030D-6E8A-4147-A177-3AD203B41FA5}">
                      <a16:colId xmlns="" xmlns:a16="http://schemas.microsoft.com/office/drawing/2014/main" val="2793761106"/>
                    </a:ext>
                  </a:extLst>
                </a:gridCol>
                <a:gridCol w="4591665">
                  <a:extLst>
                    <a:ext uri="{9D8B030D-6E8A-4147-A177-3AD203B41FA5}">
                      <a16:colId xmlns="" xmlns:a16="http://schemas.microsoft.com/office/drawing/2014/main" val="2602594273"/>
                    </a:ext>
                  </a:extLst>
                </a:gridCol>
              </a:tblGrid>
              <a:tr h="497937">
                <a:tc>
                  <a:txBody>
                    <a:bodyPr/>
                    <a:lstStyle/>
                    <a:p>
                      <a:pPr algn="ctr" fontAlgn="base"/>
                      <a:r>
                        <a:rPr lang="ru-RU" sz="1600" b="1" dirty="0">
                          <a:effectLst/>
                        </a:rPr>
                        <a:t>ПОЛНОМОЧИЯ</a:t>
                      </a:r>
                    </a:p>
                  </a:txBody>
                  <a:tcPr marL="58802" marR="58802" marT="29401" marB="2940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ru-RU" sz="1600" b="1">
                          <a:effectLst/>
                        </a:rPr>
                        <a:t>СУБЪЕКТЫ ГОСУДАРСТВЕННОЙ ВЛАСТИ РОССИЙСКОЙ ФЕДЕРАЦИИ</a:t>
                      </a:r>
                    </a:p>
                  </a:txBody>
                  <a:tcPr marL="58802" marR="58802" marT="29401" marB="2940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172210717"/>
                  </a:ext>
                </a:extLst>
              </a:tr>
              <a:tr h="1805021">
                <a:tc>
                  <a:txBody>
                    <a:bodyPr/>
                    <a:lstStyle/>
                    <a:p>
                      <a:pPr fontAlgn="ctr"/>
                      <a:r>
                        <a:rPr lang="ru-RU" sz="1600" b="1" dirty="0">
                          <a:effectLst/>
                        </a:rPr>
                        <a:t>А) обеспечение исполнения федерального бюджета</a:t>
                      </a:r>
                      <a:br>
                        <a:rPr lang="ru-RU" sz="1600" b="1" dirty="0">
                          <a:effectLst/>
                        </a:rPr>
                      </a:br>
                      <a:r>
                        <a:rPr lang="ru-RU" sz="1600" b="1" dirty="0">
                          <a:effectLst/>
                        </a:rPr>
                        <a:t>Б) осуществление управления федеральной собственностью</a:t>
                      </a:r>
                      <a:br>
                        <a:rPr lang="ru-RU" sz="1600" b="1" dirty="0">
                          <a:effectLst/>
                        </a:rPr>
                      </a:br>
                      <a:r>
                        <a:rPr lang="ru-RU" sz="1600" b="1" dirty="0">
                          <a:effectLst/>
                        </a:rPr>
                        <a:t>В) осуществление помилования</a:t>
                      </a:r>
                      <a:br>
                        <a:rPr lang="ru-RU" sz="1600" b="1" dirty="0">
                          <a:effectLst/>
                        </a:rPr>
                      </a:br>
                      <a:r>
                        <a:rPr lang="ru-RU" sz="1600" b="1" dirty="0">
                          <a:effectLst/>
                        </a:rPr>
                        <a:t>Г) утверждение военной доктрины</a:t>
                      </a:r>
                      <a:br>
                        <a:rPr lang="ru-RU" sz="1600" b="1" dirty="0">
                          <a:effectLst/>
                        </a:rPr>
                      </a:br>
                      <a:r>
                        <a:rPr lang="ru-RU" sz="1600" b="1" dirty="0">
                          <a:effectLst/>
                        </a:rPr>
                        <a:t>Д) утверждение изменения границ между субъектами Российской Федерации</a:t>
                      </a:r>
                      <a:br>
                        <a:rPr lang="ru-RU" sz="1600" b="1" dirty="0">
                          <a:effectLst/>
                        </a:rPr>
                      </a:br>
                      <a:r>
                        <a:rPr lang="ru-RU" sz="1600" b="1" dirty="0">
                          <a:effectLst/>
                        </a:rPr>
                        <a:t/>
                      </a:r>
                      <a:br>
                        <a:rPr lang="ru-RU" sz="1600" b="1" dirty="0">
                          <a:effectLst/>
                        </a:rPr>
                      </a:br>
                      <a:endParaRPr lang="ru-RU" sz="1600" b="1" dirty="0">
                        <a:effectLst/>
                      </a:endParaRPr>
                    </a:p>
                  </a:txBody>
                  <a:tcPr marL="58802" marR="58802" marT="29401" marB="2940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ru-RU" sz="1600" b="1" dirty="0">
                          <a:effectLst/>
                        </a:rPr>
                        <a:t>1) Президент РФ</a:t>
                      </a:r>
                      <a:br>
                        <a:rPr lang="ru-RU" sz="1600" b="1" dirty="0">
                          <a:effectLst/>
                        </a:rPr>
                      </a:br>
                      <a:r>
                        <a:rPr lang="ru-RU" sz="1600" b="1" dirty="0">
                          <a:effectLst/>
                        </a:rPr>
                        <a:t>2) Совет Федерации</a:t>
                      </a:r>
                      <a:br>
                        <a:rPr lang="ru-RU" sz="1600" b="1" dirty="0">
                          <a:effectLst/>
                        </a:rPr>
                      </a:br>
                      <a:r>
                        <a:rPr lang="ru-RU" sz="1600" b="1" dirty="0">
                          <a:effectLst/>
                        </a:rPr>
                        <a:t>3) Правительство РФ</a:t>
                      </a:r>
                      <a:br>
                        <a:rPr lang="ru-RU" sz="1600" b="1" dirty="0">
                          <a:effectLst/>
                        </a:rPr>
                      </a:br>
                      <a:endParaRPr lang="ru-RU" sz="1600" b="1" dirty="0">
                        <a:effectLst/>
                      </a:endParaRPr>
                    </a:p>
                  </a:txBody>
                  <a:tcPr marL="58802" marR="58802" marT="29401" marB="29401">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1536528848"/>
                  </a:ext>
                </a:extLst>
              </a:tr>
            </a:tbl>
          </a:graphicData>
        </a:graphic>
      </p:graphicFrame>
    </p:spTree>
    <p:extLst>
      <p:ext uri="{BB962C8B-B14F-4D97-AF65-F5344CB8AC3E}">
        <p14:creationId xmlns:p14="http://schemas.microsoft.com/office/powerpoint/2010/main" val="3370792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C1A26BB-5AEC-469C-9CBE-5E32F7B17F23}"/>
              </a:ext>
            </a:extLst>
          </p:cNvPr>
          <p:cNvSpPr txBox="1"/>
          <p:nvPr/>
        </p:nvSpPr>
        <p:spPr>
          <a:xfrm>
            <a:off x="383458" y="156579"/>
            <a:ext cx="11051458" cy="2862322"/>
          </a:xfrm>
          <a:prstGeom prst="rect">
            <a:avLst/>
          </a:prstGeom>
          <a:noFill/>
        </p:spPr>
        <p:txBody>
          <a:bodyPr wrap="square">
            <a:spAutoFit/>
          </a:bodyPr>
          <a:lstStyle/>
          <a:p>
            <a:r>
              <a:rPr lang="ru-RU" b="1" i="0" dirty="0">
                <a:solidFill>
                  <a:srgbClr val="553982"/>
                </a:solidFill>
                <a:effectLst/>
                <a:latin typeface="inherit"/>
              </a:rPr>
              <a:t>Задание 14.</a:t>
            </a:r>
            <a:r>
              <a:rPr lang="ru-RU" b="1" dirty="0"/>
              <a:t/>
            </a:r>
            <a:br>
              <a:rPr lang="ru-RU" b="1" dirty="0"/>
            </a:br>
            <a:r>
              <a:rPr lang="ru-RU" b="1" i="0" dirty="0">
                <a:solidFill>
                  <a:srgbClr val="444444"/>
                </a:solidFill>
                <a:effectLst/>
                <a:latin typeface="GothaPro"/>
              </a:rPr>
              <a:t>Выберите верные суждения о правоохранительных органах и запишите цифры, под которыми они указаны.</a:t>
            </a:r>
            <a:r>
              <a:rPr lang="ru-RU" b="1" dirty="0"/>
              <a:t/>
            </a:r>
            <a:br>
              <a:rPr lang="ru-RU" b="1" dirty="0"/>
            </a:br>
            <a:r>
              <a:rPr lang="ru-RU" b="1" i="0" dirty="0">
                <a:solidFill>
                  <a:srgbClr val="444444"/>
                </a:solidFill>
                <a:effectLst/>
                <a:latin typeface="GothaPro"/>
              </a:rPr>
              <a:t>1) Одна из функций правоохранительных органов – укрепление законности и правопорядка.</a:t>
            </a:r>
            <a:r>
              <a:rPr lang="ru-RU" b="1" dirty="0"/>
              <a:t/>
            </a:r>
            <a:br>
              <a:rPr lang="ru-RU" b="1" dirty="0"/>
            </a:br>
            <a:r>
              <a:rPr lang="ru-RU" b="1" i="0" dirty="0">
                <a:solidFill>
                  <a:srgbClr val="444444"/>
                </a:solidFill>
                <a:effectLst/>
                <a:latin typeface="GothaPro"/>
              </a:rPr>
              <a:t>2) Единая централизованная система федеральных органов, осуществляющих надзор за точным и единообразным исполнением законов, называется адвокатура.</a:t>
            </a:r>
            <a:r>
              <a:rPr lang="ru-RU" b="1" dirty="0"/>
              <a:t/>
            </a:r>
            <a:br>
              <a:rPr lang="ru-RU" b="1" dirty="0"/>
            </a:br>
            <a:r>
              <a:rPr lang="ru-RU" b="1" i="0" dirty="0">
                <a:solidFill>
                  <a:srgbClr val="444444"/>
                </a:solidFill>
                <a:effectLst/>
                <a:latin typeface="GothaPro"/>
              </a:rPr>
              <a:t>3) Правоохранительные органы могут принимать соответствующие законы.</a:t>
            </a:r>
            <a:r>
              <a:rPr lang="ru-RU" b="1" dirty="0"/>
              <a:t/>
            </a:r>
            <a:br>
              <a:rPr lang="ru-RU" b="1" dirty="0"/>
            </a:br>
            <a:r>
              <a:rPr lang="ru-RU" b="1" i="0" dirty="0">
                <a:solidFill>
                  <a:srgbClr val="444444"/>
                </a:solidFill>
                <a:effectLst/>
                <a:latin typeface="GothaPro"/>
              </a:rPr>
              <a:t>4) На полицию возложены задачи выявления и расследования преступлений.</a:t>
            </a:r>
            <a:r>
              <a:rPr lang="ru-RU" b="1" dirty="0"/>
              <a:t/>
            </a:r>
            <a:br>
              <a:rPr lang="ru-RU" b="1" dirty="0"/>
            </a:br>
            <a:r>
              <a:rPr lang="ru-RU" b="1" i="0" dirty="0">
                <a:solidFill>
                  <a:srgbClr val="444444"/>
                </a:solidFill>
                <a:effectLst/>
                <a:latin typeface="GothaPro"/>
              </a:rPr>
              <a:t>5) В ходе судебного производства по уголовному делу прокурор поддерживает государственное обвинение, обеспечивая его законность и обоснованность.</a:t>
            </a:r>
            <a:endParaRPr lang="ru-RU" b="1" dirty="0"/>
          </a:p>
        </p:txBody>
      </p:sp>
      <p:sp>
        <p:nvSpPr>
          <p:cNvPr id="7" name="TextBox 6">
            <a:extLst>
              <a:ext uri="{FF2B5EF4-FFF2-40B4-BE49-F238E27FC236}">
                <a16:creationId xmlns="" xmlns:a16="http://schemas.microsoft.com/office/drawing/2014/main" id="{B2F768DC-1512-4C72-B16C-3432482BD6B8}"/>
              </a:ext>
            </a:extLst>
          </p:cNvPr>
          <p:cNvSpPr txBox="1"/>
          <p:nvPr/>
        </p:nvSpPr>
        <p:spPr>
          <a:xfrm>
            <a:off x="757083" y="4147812"/>
            <a:ext cx="6096000" cy="202824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 Право</a:t>
            </a:r>
          </a:p>
          <a:p>
            <a:pPr marL="0" marR="0" lvl="0" indent="0" algn="l" defTabSz="914400" rtl="0" eaLnBrk="1" fontAlgn="auto" latinLnBrk="0" hangingPunct="1">
              <a:lnSpc>
                <a:spcPct val="90000"/>
              </a:lnSpc>
              <a:spcBef>
                <a:spcPts val="1000"/>
              </a:spcBef>
              <a:spcAft>
                <a:spcPts val="0"/>
              </a:spcAft>
              <a:buClrTx/>
              <a:buSzTx/>
              <a:buFontTx/>
              <a:buNone/>
              <a:tabLst/>
              <a:defRPr/>
            </a:pPr>
            <a:r>
              <a:rPr lang="ru-RU" sz="2800" dirty="0">
                <a:solidFill>
                  <a:prstClr val="black"/>
                </a:solidFill>
                <a:latin typeface="Calibri" panose="020F0502020204030204"/>
              </a:rPr>
              <a:t>повышенный</a:t>
            </a:r>
            <a:endPar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2800" dirty="0">
                <a:solidFill>
                  <a:prstClr val="black"/>
                </a:solidFill>
                <a:latin typeface="Calibri" panose="020F0502020204030204"/>
              </a:rPr>
              <a:t>2</a:t>
            </a: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 балла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 – 5 минут</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798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42EF2FA-9C8D-4CEF-9713-E29357665A83}"/>
              </a:ext>
            </a:extLst>
          </p:cNvPr>
          <p:cNvSpPr txBox="1"/>
          <p:nvPr/>
        </p:nvSpPr>
        <p:spPr>
          <a:xfrm>
            <a:off x="581024" y="270986"/>
            <a:ext cx="11287125" cy="1200329"/>
          </a:xfrm>
          <a:prstGeom prst="rect">
            <a:avLst/>
          </a:prstGeom>
          <a:noFill/>
        </p:spPr>
        <p:txBody>
          <a:bodyPr wrap="square">
            <a:spAutoFit/>
          </a:bodyPr>
          <a:lstStyle/>
          <a:p>
            <a:r>
              <a:rPr lang="ru-RU" b="1" i="0" dirty="0">
                <a:solidFill>
                  <a:srgbClr val="553982"/>
                </a:solidFill>
                <a:effectLst/>
                <a:latin typeface="inherit"/>
              </a:rPr>
              <a:t>Задание 15.</a:t>
            </a:r>
            <a:r>
              <a:rPr lang="ru-RU" dirty="0"/>
              <a:t/>
            </a:r>
            <a:br>
              <a:rPr lang="ru-RU" dirty="0"/>
            </a:br>
            <a:r>
              <a:rPr lang="ru-RU" dirty="0"/>
              <a:t>Установите соответствие между примерами и видами субъектов</a:t>
            </a:r>
          </a:p>
          <a:p>
            <a:r>
              <a:rPr lang="ru-RU" dirty="0"/>
              <a:t>гражданского права в Российской Федерации: к каждой позиции, данной</a:t>
            </a:r>
          </a:p>
          <a:p>
            <a:r>
              <a:rPr lang="ru-RU" dirty="0"/>
              <a:t>в первом столбце, подберите соответствующую позицию из второго </a:t>
            </a:r>
            <a:r>
              <a:rPr lang="ru-RU" dirty="0" smtClean="0"/>
              <a:t>столбца</a:t>
            </a:r>
            <a:r>
              <a:rPr lang="ru-RU" b="0" i="0" dirty="0" smtClean="0">
                <a:solidFill>
                  <a:srgbClr val="444444"/>
                </a:solidFill>
                <a:effectLst/>
                <a:latin typeface="GothaPro"/>
              </a:rPr>
              <a:t>.</a:t>
            </a:r>
            <a:endParaRPr lang="ru-RU" dirty="0"/>
          </a:p>
        </p:txBody>
      </p:sp>
      <p:graphicFrame>
        <p:nvGraphicFramePr>
          <p:cNvPr id="6" name="Таблица 5">
            <a:extLst>
              <a:ext uri="{FF2B5EF4-FFF2-40B4-BE49-F238E27FC236}">
                <a16:creationId xmlns="" xmlns:a16="http://schemas.microsoft.com/office/drawing/2014/main" id="{ABFDE09D-081A-46A5-B96B-6A2E74C9B9F6}"/>
              </a:ext>
            </a:extLst>
          </p:cNvPr>
          <p:cNvGraphicFramePr>
            <a:graphicFrameLocks noGrp="1"/>
          </p:cNvGraphicFramePr>
          <p:nvPr>
            <p:extLst>
              <p:ext uri="{D42A27DB-BD31-4B8C-83A1-F6EECF244321}">
                <p14:modId xmlns:p14="http://schemas.microsoft.com/office/powerpoint/2010/main" val="1419331152"/>
              </p:ext>
            </p:extLst>
          </p:nvPr>
        </p:nvGraphicFramePr>
        <p:xfrm>
          <a:off x="723899" y="1368425"/>
          <a:ext cx="9344026" cy="2449861"/>
        </p:xfrm>
        <a:graphic>
          <a:graphicData uri="http://schemas.openxmlformats.org/drawingml/2006/table">
            <a:tbl>
              <a:tblPr/>
              <a:tblGrid>
                <a:gridCol w="4672013">
                  <a:extLst>
                    <a:ext uri="{9D8B030D-6E8A-4147-A177-3AD203B41FA5}">
                      <a16:colId xmlns="" xmlns:a16="http://schemas.microsoft.com/office/drawing/2014/main" val="506002709"/>
                    </a:ext>
                  </a:extLst>
                </a:gridCol>
                <a:gridCol w="4672013">
                  <a:extLst>
                    <a:ext uri="{9D8B030D-6E8A-4147-A177-3AD203B41FA5}">
                      <a16:colId xmlns="" xmlns:a16="http://schemas.microsoft.com/office/drawing/2014/main" val="3290462232"/>
                    </a:ext>
                  </a:extLst>
                </a:gridCol>
              </a:tblGrid>
              <a:tr h="457835">
                <a:tc>
                  <a:txBody>
                    <a:bodyPr/>
                    <a:lstStyle/>
                    <a:p>
                      <a:pPr algn="ctr" fontAlgn="base"/>
                      <a:r>
                        <a:rPr lang="ru-RU" sz="1700" dirty="0">
                          <a:effectLst/>
                        </a:rPr>
                        <a:t>ПРИМЕРЫ</a:t>
                      </a:r>
                    </a:p>
                  </a:txBody>
                  <a:tcPr marL="87027" marR="87027" marT="43513" marB="43513" anchor="ctr">
                    <a:lnL>
                      <a:noFill/>
                    </a:lnL>
                    <a:lnR>
                      <a:noFill/>
                    </a:lnR>
                    <a:lnT>
                      <a:noFill/>
                    </a:lnT>
                    <a:lnB>
                      <a:noFill/>
                    </a:lnB>
                    <a:solidFill>
                      <a:srgbClr val="FFFFFF"/>
                    </a:solidFill>
                  </a:tcPr>
                </a:tc>
                <a:tc>
                  <a:txBody>
                    <a:bodyPr/>
                    <a:lstStyle/>
                    <a:p>
                      <a:pPr algn="ctr" fontAlgn="base"/>
                      <a:r>
                        <a:rPr lang="ru-RU" sz="1800" b="0" i="0" u="none" strike="noStrike" kern="1200" baseline="0" dirty="0" smtClean="0">
                          <a:solidFill>
                            <a:schemeClr val="tx1"/>
                          </a:solidFill>
                          <a:latin typeface="+mn-lt"/>
                          <a:ea typeface="+mn-ea"/>
                          <a:cs typeface="+mn-cs"/>
                        </a:rPr>
                        <a:t>ВИДЫ СУБЪЕКТОВ</a:t>
                      </a:r>
                      <a:endParaRPr lang="ru-RU" sz="1700" dirty="0">
                        <a:effectLst/>
                      </a:endParaRPr>
                    </a:p>
                  </a:txBody>
                  <a:tcPr marL="87027" marR="87027" marT="43513" marB="43513" anchor="ctr">
                    <a:lnL>
                      <a:noFill/>
                    </a:lnL>
                    <a:lnR>
                      <a:noFill/>
                    </a:lnR>
                    <a:lnT>
                      <a:noFill/>
                    </a:lnT>
                    <a:lnB>
                      <a:noFill/>
                    </a:lnB>
                    <a:solidFill>
                      <a:srgbClr val="FFFFFF"/>
                    </a:solidFill>
                  </a:tcPr>
                </a:tc>
                <a:extLst>
                  <a:ext uri="{0D108BD9-81ED-4DB2-BD59-A6C34878D82A}">
                    <a16:rowId xmlns="" xmlns:a16="http://schemas.microsoft.com/office/drawing/2014/main" val="4275033772"/>
                  </a:ext>
                </a:extLst>
              </a:tr>
              <a:tr h="1831340">
                <a:tc>
                  <a:txBody>
                    <a:bodyPr/>
                    <a:lstStyle/>
                    <a:p>
                      <a:r>
                        <a:rPr lang="ru-RU" sz="1800" b="0" i="0" u="none" strike="noStrike" kern="1200" baseline="0" dirty="0" smtClean="0">
                          <a:solidFill>
                            <a:schemeClr val="tx1"/>
                          </a:solidFill>
                          <a:latin typeface="+mn-lt"/>
                          <a:ea typeface="+mn-ea"/>
                          <a:cs typeface="+mn-cs"/>
                        </a:rPr>
                        <a:t>А)Чеченская Республика</a:t>
                      </a:r>
                    </a:p>
                    <a:p>
                      <a:r>
                        <a:rPr lang="ru-RU" sz="1800" b="0" i="0" u="none" strike="noStrike" kern="1200" baseline="0" dirty="0" smtClean="0">
                          <a:solidFill>
                            <a:schemeClr val="tx1"/>
                          </a:solidFill>
                          <a:latin typeface="+mn-lt"/>
                          <a:ea typeface="+mn-ea"/>
                          <a:cs typeface="+mn-cs"/>
                        </a:rPr>
                        <a:t>Б)гражданин Российской Федерации</a:t>
                      </a:r>
                    </a:p>
                    <a:p>
                      <a:r>
                        <a:rPr lang="ru-RU" sz="1800" b="0" i="0" u="none" strike="noStrike" kern="1200" baseline="0" dirty="0" smtClean="0">
                          <a:solidFill>
                            <a:schemeClr val="tx1"/>
                          </a:solidFill>
                          <a:latin typeface="+mn-lt"/>
                          <a:ea typeface="+mn-ea"/>
                          <a:cs typeface="+mn-cs"/>
                        </a:rPr>
                        <a:t>К.Н. Степанов</a:t>
                      </a:r>
                    </a:p>
                    <a:p>
                      <a:r>
                        <a:rPr lang="ru-RU" sz="1800" b="0" i="0" u="none" strike="noStrike" kern="1200" baseline="0" dirty="0" smtClean="0">
                          <a:solidFill>
                            <a:schemeClr val="tx1"/>
                          </a:solidFill>
                          <a:latin typeface="+mn-lt"/>
                          <a:ea typeface="+mn-ea"/>
                          <a:cs typeface="+mn-cs"/>
                        </a:rPr>
                        <a:t>В)производственный кооператив «Мимоза»</a:t>
                      </a:r>
                    </a:p>
                    <a:p>
                      <a:r>
                        <a:rPr lang="ru-RU" sz="1800" b="0" i="0" u="none" strike="noStrike" kern="1200" baseline="0" dirty="0" smtClean="0">
                          <a:solidFill>
                            <a:schemeClr val="tx1"/>
                          </a:solidFill>
                          <a:latin typeface="+mn-lt"/>
                          <a:ea typeface="+mn-ea"/>
                          <a:cs typeface="+mn-cs"/>
                        </a:rPr>
                        <a:t>Г)Ростовская область</a:t>
                      </a:r>
                    </a:p>
                    <a:p>
                      <a:r>
                        <a:rPr lang="ru-RU" sz="1800" b="0" i="0" u="none" strike="noStrike" kern="1200" baseline="0" dirty="0" smtClean="0">
                          <a:solidFill>
                            <a:schemeClr val="tx1"/>
                          </a:solidFill>
                          <a:latin typeface="+mn-lt"/>
                          <a:ea typeface="+mn-ea"/>
                          <a:cs typeface="+mn-cs"/>
                        </a:rPr>
                        <a:t>Д)акционерное общество «Луч»</a:t>
                      </a:r>
                      <a:r>
                        <a:rPr lang="ru-RU" sz="1700" dirty="0" smtClean="0">
                          <a:effectLst/>
                        </a:rPr>
                        <a:t/>
                      </a:r>
                      <a:br>
                        <a:rPr lang="ru-RU" sz="1700" dirty="0" smtClean="0">
                          <a:effectLst/>
                        </a:rPr>
                      </a:br>
                      <a:endParaRPr lang="ru-RU" sz="1700" dirty="0">
                        <a:effectLst/>
                      </a:endParaRPr>
                    </a:p>
                  </a:txBody>
                  <a:tcPr marL="87027" marR="87027" marT="43513" marB="43513" anchor="ctr">
                    <a:lnL>
                      <a:noFill/>
                    </a:lnL>
                    <a:lnR>
                      <a:noFill/>
                    </a:lnR>
                    <a:lnT>
                      <a:noFill/>
                    </a:lnT>
                    <a:lnB>
                      <a:noFill/>
                    </a:lnB>
                    <a:solidFill>
                      <a:srgbClr val="FFFFFF"/>
                    </a:solidFill>
                  </a:tcPr>
                </a:tc>
                <a:tc>
                  <a:txBody>
                    <a:bodyPr/>
                    <a:lstStyle/>
                    <a:p>
                      <a:r>
                        <a:rPr lang="ru-RU" sz="1700" dirty="0" smtClean="0">
                          <a:effectLst/>
                        </a:rPr>
                        <a:t> </a:t>
                      </a:r>
                      <a:r>
                        <a:rPr lang="ru-RU" sz="1800" b="0" i="0" u="none" strike="noStrike" kern="1200" baseline="0" dirty="0" smtClean="0">
                          <a:solidFill>
                            <a:schemeClr val="tx1"/>
                          </a:solidFill>
                          <a:latin typeface="+mn-lt"/>
                          <a:ea typeface="+mn-ea"/>
                          <a:cs typeface="+mn-cs"/>
                        </a:rPr>
                        <a:t>1) публично-правовое</a:t>
                      </a:r>
                    </a:p>
                    <a:p>
                      <a:r>
                        <a:rPr lang="ru-RU" sz="1800" b="0" i="0" u="none" strike="noStrike" kern="1200" baseline="0" dirty="0" smtClean="0">
                          <a:solidFill>
                            <a:schemeClr val="tx1"/>
                          </a:solidFill>
                          <a:latin typeface="+mn-lt"/>
                          <a:ea typeface="+mn-ea"/>
                          <a:cs typeface="+mn-cs"/>
                        </a:rPr>
                        <a:t>образование</a:t>
                      </a:r>
                    </a:p>
                    <a:p>
                      <a:r>
                        <a:rPr lang="ru-RU" sz="1800" b="0" i="0" u="none" strike="noStrike" kern="1200" baseline="0" dirty="0" smtClean="0">
                          <a:solidFill>
                            <a:schemeClr val="tx1"/>
                          </a:solidFill>
                          <a:latin typeface="+mn-lt"/>
                          <a:ea typeface="+mn-ea"/>
                          <a:cs typeface="+mn-cs"/>
                        </a:rPr>
                        <a:t>2)юридическое лицо</a:t>
                      </a:r>
                    </a:p>
                    <a:p>
                      <a:r>
                        <a:rPr lang="ru-RU" sz="1800" b="0" i="0" u="none" strike="noStrike" kern="1200" baseline="0" dirty="0" smtClean="0">
                          <a:solidFill>
                            <a:schemeClr val="tx1"/>
                          </a:solidFill>
                          <a:latin typeface="+mn-lt"/>
                          <a:ea typeface="+mn-ea"/>
                          <a:cs typeface="+mn-cs"/>
                        </a:rPr>
                        <a:t>3)физическое лицо</a:t>
                      </a:r>
                      <a:endParaRPr lang="ru-RU" sz="1700" dirty="0">
                        <a:effectLst/>
                      </a:endParaRPr>
                    </a:p>
                  </a:txBody>
                  <a:tcPr marL="87027" marR="87027" marT="43513" marB="43513" anchor="ctr">
                    <a:lnL>
                      <a:noFill/>
                    </a:lnL>
                    <a:lnR>
                      <a:noFill/>
                    </a:lnR>
                    <a:lnT>
                      <a:noFill/>
                    </a:lnT>
                    <a:lnB>
                      <a:noFill/>
                    </a:lnB>
                    <a:solidFill>
                      <a:srgbClr val="FFFFFF"/>
                    </a:solidFill>
                  </a:tcPr>
                </a:tc>
                <a:extLst>
                  <a:ext uri="{0D108BD9-81ED-4DB2-BD59-A6C34878D82A}">
                    <a16:rowId xmlns="" xmlns:a16="http://schemas.microsoft.com/office/drawing/2014/main" val="1433424544"/>
                  </a:ext>
                </a:extLst>
              </a:tr>
            </a:tbl>
          </a:graphicData>
        </a:graphic>
      </p:graphicFrame>
      <p:sp>
        <p:nvSpPr>
          <p:cNvPr id="8" name="TextBox 7">
            <a:extLst>
              <a:ext uri="{FF2B5EF4-FFF2-40B4-BE49-F238E27FC236}">
                <a16:creationId xmlns="" xmlns:a16="http://schemas.microsoft.com/office/drawing/2014/main" id="{5A322AB8-31FD-427A-BB3A-CCE0BF8AEF42}"/>
              </a:ext>
            </a:extLst>
          </p:cNvPr>
          <p:cNvSpPr txBox="1"/>
          <p:nvPr/>
        </p:nvSpPr>
        <p:spPr>
          <a:xfrm>
            <a:off x="838200" y="4475451"/>
            <a:ext cx="6096000" cy="202824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Право</a:t>
            </a:r>
          </a:p>
          <a:p>
            <a:pPr marL="0" marR="0" lvl="0" indent="0" algn="l" defTabSz="914400" rtl="0" eaLnBrk="1" fontAlgn="auto" latinLnBrk="0" hangingPunct="1">
              <a:lnSpc>
                <a:spcPct val="90000"/>
              </a:lnSpc>
              <a:spcBef>
                <a:spcPts val="1000"/>
              </a:spcBef>
              <a:spcAft>
                <a:spcPts val="0"/>
              </a:spcAft>
              <a:buClrTx/>
              <a:buSzTx/>
              <a:buFontTx/>
              <a:buNone/>
              <a:tabLst/>
              <a:defRPr/>
            </a:pPr>
            <a:r>
              <a:rPr lang="ru-RU" sz="2800" dirty="0">
                <a:solidFill>
                  <a:prstClr val="black"/>
                </a:solidFill>
                <a:latin typeface="Calibri" panose="020F0502020204030204"/>
              </a:rPr>
              <a:t>базовый</a:t>
            </a:r>
            <a:endPar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 балла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 – 5 минут</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815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85320F3-542D-451D-B629-03412EE688CA}"/>
              </a:ext>
            </a:extLst>
          </p:cNvPr>
          <p:cNvSpPr txBox="1"/>
          <p:nvPr/>
        </p:nvSpPr>
        <p:spPr>
          <a:xfrm>
            <a:off x="419100" y="305217"/>
            <a:ext cx="10039350" cy="3139321"/>
          </a:xfrm>
          <a:prstGeom prst="rect">
            <a:avLst/>
          </a:prstGeom>
          <a:noFill/>
        </p:spPr>
        <p:txBody>
          <a:bodyPr wrap="square">
            <a:spAutoFit/>
          </a:bodyPr>
          <a:lstStyle/>
          <a:p>
            <a:r>
              <a:rPr lang="ru-RU" b="1" i="0" dirty="0">
                <a:solidFill>
                  <a:srgbClr val="553982"/>
                </a:solidFill>
                <a:effectLst/>
                <a:latin typeface="inherit"/>
              </a:rPr>
              <a:t>Задание 16.</a:t>
            </a:r>
            <a:r>
              <a:rPr lang="ru-RU" b="1" dirty="0"/>
              <a:t/>
            </a:r>
            <a:br>
              <a:rPr lang="ru-RU" b="1" dirty="0"/>
            </a:br>
            <a:r>
              <a:rPr lang="ru-RU" b="1" i="0" dirty="0">
                <a:solidFill>
                  <a:srgbClr val="444444"/>
                </a:solidFill>
                <a:effectLst/>
                <a:latin typeface="GothaPro"/>
              </a:rPr>
              <a:t>Александр, совершеннолетний дееспособный гражданин государства Z, решил стать гражданином Российской Федерации.</a:t>
            </a:r>
            <a:r>
              <a:rPr lang="ru-RU" b="1" dirty="0"/>
              <a:t/>
            </a:r>
            <a:br>
              <a:rPr lang="ru-RU" b="1" dirty="0"/>
            </a:br>
            <a:r>
              <a:rPr lang="ru-RU" b="1" i="0" dirty="0">
                <a:solidFill>
                  <a:srgbClr val="444444"/>
                </a:solidFill>
                <a:effectLst/>
                <a:latin typeface="GothaPro"/>
              </a:rPr>
              <a:t>При каких условиях Александр может подать заявление о приёме в гражданство Российской Федерации в общем порядке? Запишите цифры, под которыми указаны эти условия.</a:t>
            </a:r>
            <a:r>
              <a:rPr lang="ru-RU" b="1" dirty="0"/>
              <a:t/>
            </a:r>
            <a:br>
              <a:rPr lang="ru-RU" b="1" dirty="0"/>
            </a:br>
            <a:r>
              <a:rPr lang="ru-RU" b="1" i="0" dirty="0">
                <a:solidFill>
                  <a:srgbClr val="444444"/>
                </a:solidFill>
                <a:effectLst/>
                <a:latin typeface="GothaPro"/>
              </a:rPr>
              <a:t>1) наличие законного источника средств к существованию</a:t>
            </a:r>
            <a:r>
              <a:rPr lang="ru-RU" b="1" dirty="0"/>
              <a:t/>
            </a:r>
            <a:br>
              <a:rPr lang="ru-RU" b="1" dirty="0"/>
            </a:br>
            <a:r>
              <a:rPr lang="ru-RU" b="1" i="0" dirty="0">
                <a:solidFill>
                  <a:srgbClr val="444444"/>
                </a:solidFill>
                <a:effectLst/>
                <a:latin typeface="GothaPro"/>
              </a:rPr>
              <a:t>2) обязательство соблюдать Конституцию РФ и законодательство России</a:t>
            </a:r>
            <a:r>
              <a:rPr lang="ru-RU" b="1" dirty="0"/>
              <a:t/>
            </a:r>
            <a:br>
              <a:rPr lang="ru-RU" b="1" dirty="0"/>
            </a:br>
            <a:r>
              <a:rPr lang="ru-RU" b="1" i="0" dirty="0">
                <a:solidFill>
                  <a:srgbClr val="444444"/>
                </a:solidFill>
                <a:effectLst/>
                <a:latin typeface="GothaPro"/>
              </a:rPr>
              <a:t>3) наличие документа о профессиональном образовании</a:t>
            </a:r>
            <a:r>
              <a:rPr lang="ru-RU" b="1" dirty="0"/>
              <a:t/>
            </a:r>
            <a:br>
              <a:rPr lang="ru-RU" b="1" dirty="0"/>
            </a:br>
            <a:r>
              <a:rPr lang="ru-RU" b="1" i="0" dirty="0">
                <a:solidFill>
                  <a:srgbClr val="444444"/>
                </a:solidFill>
                <a:effectLst/>
                <a:latin typeface="GothaPro"/>
              </a:rPr>
              <a:t>4) владение русским языком</a:t>
            </a:r>
            <a:r>
              <a:rPr lang="ru-RU" b="1" dirty="0"/>
              <a:t/>
            </a:r>
            <a:br>
              <a:rPr lang="ru-RU" b="1" dirty="0"/>
            </a:br>
            <a:r>
              <a:rPr lang="ru-RU" b="1" i="0" dirty="0">
                <a:solidFill>
                  <a:srgbClr val="444444"/>
                </a:solidFill>
                <a:effectLst/>
                <a:latin typeface="GothaPro"/>
              </a:rPr>
              <a:t>5) наличие родственных связей в Российской Федерации</a:t>
            </a:r>
            <a:r>
              <a:rPr lang="ru-RU" b="1" dirty="0"/>
              <a:t/>
            </a:r>
            <a:br>
              <a:rPr lang="ru-RU" b="1" dirty="0"/>
            </a:br>
            <a:r>
              <a:rPr lang="ru-RU" b="1" i="0" dirty="0">
                <a:solidFill>
                  <a:srgbClr val="444444"/>
                </a:solidFill>
                <a:effectLst/>
                <a:latin typeface="GothaPro"/>
              </a:rPr>
              <a:t>6) наличие собственности на территории России</a:t>
            </a:r>
            <a:endParaRPr lang="ru-RU" b="1" dirty="0"/>
          </a:p>
        </p:txBody>
      </p:sp>
      <p:sp>
        <p:nvSpPr>
          <p:cNvPr id="5" name="TextBox 4">
            <a:extLst>
              <a:ext uri="{FF2B5EF4-FFF2-40B4-BE49-F238E27FC236}">
                <a16:creationId xmlns="" xmlns:a16="http://schemas.microsoft.com/office/drawing/2014/main" id="{70550F6C-1933-470A-84C7-F2245362B8B2}"/>
              </a:ext>
            </a:extLst>
          </p:cNvPr>
          <p:cNvSpPr txBox="1"/>
          <p:nvPr/>
        </p:nvSpPr>
        <p:spPr>
          <a:xfrm>
            <a:off x="876300" y="4081751"/>
            <a:ext cx="6096000" cy="202824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Право</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повышенный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 балла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 – 5 минут</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07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1F0952B-0015-43D2-AA98-1B345A39FCE6}"/>
              </a:ext>
            </a:extLst>
          </p:cNvPr>
          <p:cNvSpPr txBox="1"/>
          <p:nvPr/>
        </p:nvSpPr>
        <p:spPr>
          <a:xfrm>
            <a:off x="233363" y="235684"/>
            <a:ext cx="11725274" cy="6494085"/>
          </a:xfrm>
          <a:prstGeom prst="rect">
            <a:avLst/>
          </a:prstGeom>
          <a:noFill/>
        </p:spPr>
        <p:txBody>
          <a:bodyPr wrap="square">
            <a:spAutoFit/>
          </a:bodyPr>
          <a:lstStyle/>
          <a:p>
            <a:r>
              <a:rPr lang="ru-RU" sz="1600" b="1" dirty="0"/>
              <a:t>Прочитайте текст и выполните задания 17–20.</a:t>
            </a:r>
          </a:p>
          <a:p>
            <a:r>
              <a:rPr lang="ru-RU" sz="1200" dirty="0"/>
              <a:t>Право представляет собой систему, которая состоит из целого ряда</a:t>
            </a:r>
          </a:p>
          <a:p>
            <a:r>
              <a:rPr lang="ru-RU" sz="1200" dirty="0"/>
              <a:t>элементов. К таким элементам относятся отрасли права, а также правовые</a:t>
            </a:r>
          </a:p>
          <a:p>
            <a:r>
              <a:rPr lang="ru-RU" sz="1200" dirty="0"/>
              <a:t>нормы.</a:t>
            </a:r>
          </a:p>
          <a:p>
            <a:r>
              <a:rPr lang="ru-RU" sz="1200" dirty="0"/>
              <a:t>Отношения между государством и правом в действительности очень</a:t>
            </a:r>
          </a:p>
          <a:p>
            <a:r>
              <a:rPr lang="ru-RU" sz="1200" dirty="0"/>
              <a:t>сложные. Так, деятельность государства в нормальном случае</a:t>
            </a:r>
          </a:p>
          <a:p>
            <a:r>
              <a:rPr lang="ru-RU" sz="1200" dirty="0"/>
              <a:t>ограничивается правом. При таком положении право является набором норм,</a:t>
            </a:r>
          </a:p>
          <a:p>
            <a:r>
              <a:rPr lang="ru-RU" sz="1200" dirty="0"/>
              <a:t>действительным не только для людей, но и для государства как субъекта</a:t>
            </a:r>
          </a:p>
          <a:p>
            <a:r>
              <a:rPr lang="ru-RU" sz="1200" dirty="0"/>
              <a:t>общественной жизни. Другими словами, государство, как и обычные</a:t>
            </a:r>
          </a:p>
          <a:p>
            <a:r>
              <a:rPr lang="ru-RU" sz="1200" dirty="0"/>
              <a:t>граждане, может иметь права и обязанности, а если оно нарушает нормы,</a:t>
            </a:r>
          </a:p>
          <a:p>
            <a:r>
              <a:rPr lang="ru-RU" sz="1200" dirty="0"/>
              <a:t>то должно нести ответственность.</a:t>
            </a:r>
          </a:p>
          <a:p>
            <a:r>
              <a:rPr lang="ru-RU" sz="1200" dirty="0"/>
              <a:t>В то же время между государством и правом возможны</a:t>
            </a:r>
          </a:p>
          <a:p>
            <a:r>
              <a:rPr lang="ru-RU" sz="1200" dirty="0"/>
              <a:t>и противоположные отношения, когда государство оказывается выше права.</a:t>
            </a:r>
          </a:p>
          <a:p>
            <a:r>
              <a:rPr lang="ru-RU" sz="1200" dirty="0"/>
              <a:t>Такое положение достаточно опасно, так как может стать причиной</a:t>
            </a:r>
          </a:p>
          <a:p>
            <a:r>
              <a:rPr lang="ru-RU" sz="1200" dirty="0"/>
              <a:t>произвола по отношению к гражданам со стороны государства. По крайней</a:t>
            </a:r>
          </a:p>
          <a:p>
            <a:r>
              <a:rPr lang="ru-RU" sz="1200" dirty="0"/>
              <a:t>мере, отказ государства действовать в соответствии с юридическими</a:t>
            </a:r>
          </a:p>
          <a:p>
            <a:r>
              <a:rPr lang="ru-RU" sz="1200" dirty="0"/>
              <a:t>нормами практически всегда приводит к негативным последствиям, так как</a:t>
            </a:r>
          </a:p>
          <a:p>
            <a:r>
              <a:rPr lang="ru-RU" sz="1200" dirty="0"/>
              <a:t>большинство граждан начинает осознавать, что государство не действует</a:t>
            </a:r>
          </a:p>
          <a:p>
            <a:r>
              <a:rPr lang="ru-RU" sz="1200" dirty="0"/>
              <a:t>в соответствии с установленными им же самим нормами.</a:t>
            </a:r>
          </a:p>
          <a:p>
            <a:r>
              <a:rPr lang="ru-RU" sz="1200" dirty="0"/>
              <a:t>Фактически между государством и правом одновременно имеют место</a:t>
            </a:r>
          </a:p>
          <a:p>
            <a:r>
              <a:rPr lang="ru-RU" sz="1200" dirty="0"/>
              <a:t>оба типа отношений. По крайней мере, именно государству принадлежит</a:t>
            </a:r>
          </a:p>
          <a:p>
            <a:r>
              <a:rPr lang="ru-RU" sz="1200" dirty="0"/>
              <a:t>право последнего голоса при принятии того или иного закона, следовательно,</a:t>
            </a:r>
          </a:p>
          <a:p>
            <a:r>
              <a:rPr lang="ru-RU" sz="1200" dirty="0"/>
              <a:t>право является продуктом в том числе и государственной деятельности.</a:t>
            </a:r>
          </a:p>
          <a:p>
            <a:r>
              <a:rPr lang="ru-RU" sz="1200" dirty="0"/>
              <a:t>Обычно после того, как закон был принят, государство подчиняется ему</a:t>
            </a:r>
          </a:p>
          <a:p>
            <a:r>
              <a:rPr lang="ru-RU" sz="1200" dirty="0"/>
              <a:t>и начинает действовать в соответствии с ним. А это уже означает, что право</a:t>
            </a:r>
          </a:p>
          <a:p>
            <a:r>
              <a:rPr lang="ru-RU" sz="1200" dirty="0"/>
              <a:t>превалирует над государством. В нормальном случае государство не может</a:t>
            </a:r>
          </a:p>
          <a:p>
            <a:r>
              <a:rPr lang="ru-RU" sz="1200" dirty="0"/>
              <a:t>отменить ту или иную правовую норму, не прибегая к достаточно сложным</a:t>
            </a:r>
          </a:p>
          <a:p>
            <a:r>
              <a:rPr lang="ru-RU" sz="1200" dirty="0"/>
              <a:t>процедурам, опять-таки установленным законодательно, то есть не может</a:t>
            </a:r>
          </a:p>
          <a:p>
            <a:r>
              <a:rPr lang="ru-RU" sz="1200" dirty="0"/>
              <a:t>изменять правовые нормы произвольно</a:t>
            </a:r>
            <a:r>
              <a:rPr lang="ru-RU" sz="1600" dirty="0" smtClean="0"/>
              <a:t>.</a:t>
            </a:r>
          </a:p>
          <a:p>
            <a:r>
              <a:rPr lang="ru-RU" sz="1200" dirty="0"/>
              <a:t>С другой стороны, отношения между государством и правом нельзя</a:t>
            </a:r>
          </a:p>
          <a:p>
            <a:r>
              <a:rPr lang="ru-RU" sz="1200" dirty="0"/>
              <a:t>рассматривать только как антагонистические. В действительности они могут</a:t>
            </a:r>
          </a:p>
          <a:p>
            <a:r>
              <a:rPr lang="ru-RU" sz="1200" dirty="0"/>
              <a:t>иметь и взаимодополняющий характер. Государство устанавливает правовые</a:t>
            </a:r>
          </a:p>
          <a:p>
            <a:r>
              <a:rPr lang="ru-RU" sz="1200" dirty="0"/>
              <a:t>нормы, обеспечивает их выполнение.</a:t>
            </a:r>
          </a:p>
          <a:p>
            <a:r>
              <a:rPr lang="ru-RU" sz="1200" i="1" dirty="0"/>
              <a:t>(С.И. Самыгин</a:t>
            </a:r>
            <a:endParaRPr lang="ru-RU" sz="1200" dirty="0"/>
          </a:p>
        </p:txBody>
      </p:sp>
    </p:spTree>
    <p:extLst>
      <p:ext uri="{BB962C8B-B14F-4D97-AF65-F5344CB8AC3E}">
        <p14:creationId xmlns:p14="http://schemas.microsoft.com/office/powerpoint/2010/main" val="221678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CE62DA2-B44C-4163-9BB9-EF2C06DA3EAA}"/>
              </a:ext>
            </a:extLst>
          </p:cNvPr>
          <p:cNvSpPr>
            <a:spLocks noGrp="1"/>
          </p:cNvSpPr>
          <p:nvPr>
            <p:ph type="title"/>
          </p:nvPr>
        </p:nvSpPr>
        <p:spPr/>
        <p:txBody>
          <a:bodyPr/>
          <a:lstStyle/>
          <a:p>
            <a:r>
              <a:rPr lang="ru-RU" dirty="0"/>
              <a:t>Общие сведения</a:t>
            </a:r>
          </a:p>
        </p:txBody>
      </p:sp>
      <p:sp>
        <p:nvSpPr>
          <p:cNvPr id="3" name="Объект 2">
            <a:extLst>
              <a:ext uri="{FF2B5EF4-FFF2-40B4-BE49-F238E27FC236}">
                <a16:creationId xmlns="" xmlns:a16="http://schemas.microsoft.com/office/drawing/2014/main" id="{E95EB390-BA00-428A-93F1-FDA8EAC8546A}"/>
              </a:ext>
            </a:extLst>
          </p:cNvPr>
          <p:cNvSpPr>
            <a:spLocks noGrp="1"/>
          </p:cNvSpPr>
          <p:nvPr>
            <p:ph idx="1"/>
          </p:nvPr>
        </p:nvSpPr>
        <p:spPr/>
        <p:txBody>
          <a:bodyPr/>
          <a:lstStyle/>
          <a:p>
            <a:r>
              <a:rPr lang="ru-RU" dirty="0"/>
              <a:t>Всего заданий -25</a:t>
            </a:r>
          </a:p>
          <a:p>
            <a:r>
              <a:rPr lang="ru-RU" dirty="0"/>
              <a:t>1 часть – 16 заданий</a:t>
            </a:r>
          </a:p>
          <a:p>
            <a:r>
              <a:rPr lang="ru-RU" dirty="0"/>
              <a:t>2 часть – 9 заданий</a:t>
            </a:r>
          </a:p>
          <a:p>
            <a:r>
              <a:rPr lang="ru-RU" dirty="0"/>
              <a:t>Базовый уровень- 13</a:t>
            </a:r>
          </a:p>
          <a:p>
            <a:r>
              <a:rPr lang="ru-RU" dirty="0"/>
              <a:t>Повышенный- 8</a:t>
            </a:r>
          </a:p>
          <a:p>
            <a:r>
              <a:rPr lang="ru-RU" dirty="0"/>
              <a:t>Высокий- 4</a:t>
            </a:r>
          </a:p>
          <a:p>
            <a:r>
              <a:rPr lang="ru-RU" dirty="0"/>
              <a:t>Максимальный первичный балл- </a:t>
            </a:r>
            <a:r>
              <a:rPr lang="ru-RU" dirty="0" smtClean="0"/>
              <a:t>58</a:t>
            </a:r>
            <a:endParaRPr lang="ru-RU" dirty="0"/>
          </a:p>
          <a:p>
            <a:r>
              <a:rPr lang="ru-RU" dirty="0"/>
              <a:t>Время- </a:t>
            </a:r>
            <a:r>
              <a:rPr lang="ru-RU" dirty="0" smtClean="0"/>
              <a:t>210 </a:t>
            </a:r>
            <a:r>
              <a:rPr lang="ru-RU" dirty="0"/>
              <a:t>минут</a:t>
            </a:r>
          </a:p>
        </p:txBody>
      </p:sp>
      <p:pic>
        <p:nvPicPr>
          <p:cNvPr id="8194" name="Picture 2">
            <a:extLst>
              <a:ext uri="{FF2B5EF4-FFF2-40B4-BE49-F238E27FC236}">
                <a16:creationId xmlns="" xmlns:a16="http://schemas.microsoft.com/office/drawing/2014/main" id="{AF3C1B7D-C684-4BAF-9D1F-A90136EA8D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337" y="771525"/>
            <a:ext cx="4454525"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 xmlns:a16="http://schemas.microsoft.com/office/drawing/2014/main" id="{68C97468-5440-43AB-8508-8E557BA42A52}"/>
              </a:ext>
            </a:extLst>
          </p:cNvPr>
          <p:cNvSpPr/>
          <p:nvPr/>
        </p:nvSpPr>
        <p:spPr>
          <a:xfrm rot="1746118">
            <a:off x="9110558" y="2418309"/>
            <a:ext cx="2768191" cy="559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 xmlns:a16="http://schemas.microsoft.com/office/drawing/2014/main" id="{FDDEA4CD-0A57-49F8-80E1-135761DCDF87}"/>
              </a:ext>
            </a:extLst>
          </p:cNvPr>
          <p:cNvPicPr>
            <a:picLocks noChangeAspect="1"/>
          </p:cNvPicPr>
          <p:nvPr/>
        </p:nvPicPr>
        <p:blipFill>
          <a:blip r:embed="rId3"/>
          <a:stretch>
            <a:fillRect/>
          </a:stretch>
        </p:blipFill>
        <p:spPr>
          <a:xfrm rot="1737416">
            <a:off x="9318655" y="2527485"/>
            <a:ext cx="2560542" cy="499915"/>
          </a:xfrm>
          <a:prstGeom prst="rect">
            <a:avLst/>
          </a:prstGeom>
        </p:spPr>
      </p:pic>
    </p:spTree>
    <p:extLst>
      <p:ext uri="{BB962C8B-B14F-4D97-AF65-F5344CB8AC3E}">
        <p14:creationId xmlns:p14="http://schemas.microsoft.com/office/powerpoint/2010/main" val="73544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10AF269-706F-4FCF-B5B4-8D242AD57AFC}"/>
              </a:ext>
            </a:extLst>
          </p:cNvPr>
          <p:cNvSpPr txBox="1"/>
          <p:nvPr/>
        </p:nvSpPr>
        <p:spPr>
          <a:xfrm>
            <a:off x="666750" y="3304223"/>
            <a:ext cx="8201025" cy="2308324"/>
          </a:xfrm>
          <a:prstGeom prst="rect">
            <a:avLst/>
          </a:prstGeom>
          <a:noFill/>
        </p:spPr>
        <p:txBody>
          <a:bodyPr wrap="square" rtlCol="0">
            <a:spAutoFit/>
          </a:bodyPr>
          <a:lstStyle/>
          <a:p>
            <a:r>
              <a:rPr lang="ru-RU" b="1" dirty="0"/>
              <a:t>Задание 17.  направлено на выявление умений находить, воспринимать и точно воспроизводить информацию, содержащуюся в тексте в явном виде. Элементы ответа могут быть представлены как в форме цитат, так и в форме сжатого воспроизведения основных идей фрагмента текста</a:t>
            </a:r>
          </a:p>
          <a:p>
            <a:endParaRPr lang="ru-RU" b="1" dirty="0"/>
          </a:p>
          <a:p>
            <a:r>
              <a:rPr lang="ru-RU" b="1" dirty="0"/>
              <a:t>Базовый</a:t>
            </a:r>
          </a:p>
          <a:p>
            <a:r>
              <a:rPr lang="ru-RU" b="1" dirty="0"/>
              <a:t>2 балла</a:t>
            </a:r>
          </a:p>
          <a:p>
            <a:r>
              <a:rPr lang="ru-RU" b="1" dirty="0"/>
              <a:t>5-8 минут</a:t>
            </a:r>
          </a:p>
        </p:txBody>
      </p:sp>
      <p:sp>
        <p:nvSpPr>
          <p:cNvPr id="6" name="TextBox 5">
            <a:extLst>
              <a:ext uri="{FF2B5EF4-FFF2-40B4-BE49-F238E27FC236}">
                <a16:creationId xmlns="" xmlns:a16="http://schemas.microsoft.com/office/drawing/2014/main" id="{B9F6A29F-6BB0-468D-AA70-542AA238B072}"/>
              </a:ext>
            </a:extLst>
          </p:cNvPr>
          <p:cNvSpPr txBox="1"/>
          <p:nvPr/>
        </p:nvSpPr>
        <p:spPr>
          <a:xfrm>
            <a:off x="666750" y="922288"/>
            <a:ext cx="11163300" cy="1477328"/>
          </a:xfrm>
          <a:prstGeom prst="rect">
            <a:avLst/>
          </a:prstGeom>
          <a:noFill/>
        </p:spPr>
        <p:txBody>
          <a:bodyPr wrap="square">
            <a:spAutoFit/>
          </a:bodyPr>
          <a:lstStyle/>
          <a:p>
            <a:r>
              <a:rPr lang="ru-RU" b="1" i="0" dirty="0">
                <a:solidFill>
                  <a:srgbClr val="553982"/>
                </a:solidFill>
                <a:effectLst/>
                <a:latin typeface="inherit"/>
              </a:rPr>
              <a:t>Задание 17.</a:t>
            </a:r>
            <a:r>
              <a:rPr lang="ru-RU" b="1" dirty="0"/>
              <a:t/>
            </a:r>
            <a:br>
              <a:rPr lang="ru-RU" b="1" dirty="0"/>
            </a:br>
            <a:r>
              <a:rPr lang="ru-RU" b="1" i="0" dirty="0">
                <a:solidFill>
                  <a:srgbClr val="444444"/>
                </a:solidFill>
                <a:effectLst/>
                <a:latin typeface="GothaPro"/>
              </a:rPr>
              <a:t>Как в тексте охарактеризовано положение государства как субъекта общественной жизни? (Выпишите соответствующее предложение из текста.)</a:t>
            </a:r>
            <a:r>
              <a:rPr lang="ru-RU" b="1" dirty="0"/>
              <a:t/>
            </a:r>
            <a:br>
              <a:rPr lang="ru-RU" b="1" dirty="0"/>
            </a:br>
            <a:r>
              <a:rPr lang="ru-RU" b="1" i="0" dirty="0">
                <a:solidFill>
                  <a:srgbClr val="444444"/>
                </a:solidFill>
                <a:effectLst/>
                <a:latin typeface="GothaPro"/>
              </a:rPr>
              <a:t>Какая ситуация, по мнению автора, может стать причиной произвола по отношению к гражданам со стороны государства? Что позволяет автору рассматривать право как продукт государственной деятельности</a:t>
            </a:r>
            <a:r>
              <a:rPr lang="ru-RU" b="0" i="0" dirty="0">
                <a:solidFill>
                  <a:srgbClr val="444444"/>
                </a:solidFill>
                <a:effectLst/>
                <a:latin typeface="GothaPro"/>
              </a:rPr>
              <a:t>?</a:t>
            </a:r>
            <a:endParaRPr lang="ru-RU" dirty="0"/>
          </a:p>
        </p:txBody>
      </p:sp>
    </p:spTree>
    <p:extLst>
      <p:ext uri="{BB962C8B-B14F-4D97-AF65-F5344CB8AC3E}">
        <p14:creationId xmlns:p14="http://schemas.microsoft.com/office/powerpoint/2010/main" val="416977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9E17D19-50CD-4EA1-8809-278C274E11EA}"/>
              </a:ext>
            </a:extLst>
          </p:cNvPr>
          <p:cNvSpPr txBox="1"/>
          <p:nvPr/>
        </p:nvSpPr>
        <p:spPr>
          <a:xfrm>
            <a:off x="642937" y="541288"/>
            <a:ext cx="10048875" cy="2031325"/>
          </a:xfrm>
          <a:prstGeom prst="rect">
            <a:avLst/>
          </a:prstGeom>
          <a:noFill/>
        </p:spPr>
        <p:txBody>
          <a:bodyPr wrap="square">
            <a:spAutoFit/>
          </a:bodyPr>
          <a:lstStyle/>
          <a:p>
            <a:r>
              <a:rPr lang="ru-RU" b="1" i="0" dirty="0">
                <a:solidFill>
                  <a:srgbClr val="553982"/>
                </a:solidFill>
                <a:effectLst/>
                <a:latin typeface="inherit"/>
              </a:rPr>
              <a:t>Задание 18.</a:t>
            </a:r>
            <a:r>
              <a:rPr lang="ru-RU" b="1" dirty="0"/>
              <a:t/>
            </a:r>
            <a:br>
              <a:rPr lang="ru-RU" b="1" dirty="0"/>
            </a:br>
            <a:r>
              <a:rPr lang="ru-RU" dirty="0"/>
              <a:t>В тексте упомянуты ключевые понятия социально-гуманитарных наук.</a:t>
            </a:r>
          </a:p>
          <a:p>
            <a:r>
              <a:rPr lang="ru-RU" dirty="0"/>
              <a:t>Используя обществоведческие знания,</a:t>
            </a:r>
          </a:p>
          <a:p>
            <a:r>
              <a:rPr lang="ru-RU" dirty="0"/>
              <a:t>– укажите не менее трёх основных признаков понятия «правовая норма»;</a:t>
            </a:r>
          </a:p>
          <a:p>
            <a:r>
              <a:rPr lang="ru-RU" dirty="0"/>
              <a:t>– объясните связь названных автором элементов системы права. </a:t>
            </a:r>
            <a:r>
              <a:rPr lang="ru-RU" i="1" dirty="0"/>
              <a:t>(Объяснение</a:t>
            </a:r>
          </a:p>
          <a:p>
            <a:r>
              <a:rPr lang="ru-RU" i="1" dirty="0"/>
              <a:t>может быть дано в одном или нескольких распространённых</a:t>
            </a:r>
          </a:p>
          <a:p>
            <a:r>
              <a:rPr lang="ru-RU" i="1" dirty="0"/>
              <a:t>предложениях</a:t>
            </a:r>
            <a:r>
              <a:rPr lang="ru-RU" i="1" dirty="0" smtClean="0"/>
              <a:t>.)</a:t>
            </a:r>
            <a:endParaRPr lang="ru-RU" b="1" dirty="0"/>
          </a:p>
        </p:txBody>
      </p:sp>
      <p:sp>
        <p:nvSpPr>
          <p:cNvPr id="5" name="TextBox 4">
            <a:extLst>
              <a:ext uri="{FF2B5EF4-FFF2-40B4-BE49-F238E27FC236}">
                <a16:creationId xmlns="" xmlns:a16="http://schemas.microsoft.com/office/drawing/2014/main" id="{E4FE8087-25A4-4521-A582-430702D6A0CC}"/>
              </a:ext>
            </a:extLst>
          </p:cNvPr>
          <p:cNvSpPr txBox="1"/>
          <p:nvPr/>
        </p:nvSpPr>
        <p:spPr>
          <a:xfrm>
            <a:off x="642937" y="2572613"/>
            <a:ext cx="10906125" cy="2308324"/>
          </a:xfrm>
          <a:prstGeom prst="rect">
            <a:avLst/>
          </a:prstGeom>
          <a:noFill/>
        </p:spPr>
        <p:txBody>
          <a:bodyPr wrap="square">
            <a:spAutoFit/>
          </a:bodyPr>
          <a:lstStyle/>
          <a:p>
            <a:pPr lvl="0">
              <a:defRPr/>
            </a:pPr>
            <a:r>
              <a:rPr lang="ru-RU" dirty="0" smtClean="0"/>
              <a:t>Задание 18 направлено на выявление умения </a:t>
            </a:r>
            <a:r>
              <a:rPr lang="ru-RU" dirty="0" err="1" smtClean="0"/>
              <a:t>сформированности</a:t>
            </a:r>
            <a:r>
              <a:rPr lang="ru-RU" dirty="0" smtClean="0"/>
              <a:t> </a:t>
            </a:r>
            <a:r>
              <a:rPr lang="ru-RU" dirty="0"/>
              <a:t>навыков оценивания социальной информации, умения поиска информации в источниках различного типа для реконструкции недостающих звеньев с целью объяснения и оценки разнообразных явлений и процессов общественного </a:t>
            </a:r>
            <a:r>
              <a:rPr lang="ru-RU" dirty="0" smtClean="0"/>
              <a:t>развития.</a:t>
            </a:r>
            <a:r>
              <a:rPr lang="ru-RU" dirty="0"/>
              <a:t/>
            </a:r>
            <a:br>
              <a:rPr lang="ru-RU" dirty="0"/>
            </a:br>
            <a:r>
              <a:rPr lang="ru-RU" dirty="0"/>
              <a:t>Владение умением выявлять причинно-следственные, функциональные, иерархические и другие связи социальных объектов и процессов</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Базовый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2 балла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5-8 минут</a:t>
            </a:r>
            <a:endParaRPr lang="ru-RU" dirty="0"/>
          </a:p>
        </p:txBody>
      </p:sp>
    </p:spTree>
    <p:extLst>
      <p:ext uri="{BB962C8B-B14F-4D97-AF65-F5344CB8AC3E}">
        <p14:creationId xmlns:p14="http://schemas.microsoft.com/office/powerpoint/2010/main" val="917991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B5E36D8-975A-4580-9D38-88B5F8D382E5}"/>
              </a:ext>
            </a:extLst>
          </p:cNvPr>
          <p:cNvSpPr txBox="1"/>
          <p:nvPr/>
        </p:nvSpPr>
        <p:spPr>
          <a:xfrm>
            <a:off x="714374" y="3980587"/>
            <a:ext cx="1016317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Задание 19.  Нацеливает на конкретизацию (иллюстрацию примерами) отдельных положений текста с опорой на обществоведческие знания, факты социальной жизни, личный опыт. Засчитываются только примеры, сформулированные развернуто.</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panose="020F0502020204030204"/>
              </a:rPr>
              <a:t>Высокий</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panose="020F0502020204030204"/>
              </a:rPr>
              <a:t>3</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 балла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5-8 минут</a:t>
            </a:r>
            <a:endParaRPr lang="ru-RU" dirty="0"/>
          </a:p>
        </p:txBody>
      </p:sp>
      <p:sp>
        <p:nvSpPr>
          <p:cNvPr id="5" name="TextBox 4">
            <a:extLst>
              <a:ext uri="{FF2B5EF4-FFF2-40B4-BE49-F238E27FC236}">
                <a16:creationId xmlns="" xmlns:a16="http://schemas.microsoft.com/office/drawing/2014/main" id="{0D54D08A-0707-4C72-86F7-1CFDCB357F70}"/>
              </a:ext>
            </a:extLst>
          </p:cNvPr>
          <p:cNvSpPr txBox="1"/>
          <p:nvPr/>
        </p:nvSpPr>
        <p:spPr>
          <a:xfrm>
            <a:off x="647698" y="836563"/>
            <a:ext cx="10163175" cy="1477328"/>
          </a:xfrm>
          <a:prstGeom prst="rect">
            <a:avLst/>
          </a:prstGeom>
          <a:noFill/>
        </p:spPr>
        <p:txBody>
          <a:bodyPr wrap="square">
            <a:spAutoFit/>
          </a:bodyPr>
          <a:lstStyle/>
          <a:p>
            <a:r>
              <a:rPr lang="ru-RU" b="1" i="0" dirty="0">
                <a:solidFill>
                  <a:srgbClr val="553982"/>
                </a:solidFill>
                <a:effectLst/>
                <a:latin typeface="inherit"/>
              </a:rPr>
              <a:t>Задание 19.</a:t>
            </a:r>
            <a:r>
              <a:rPr lang="ru-RU" b="1" dirty="0"/>
              <a:t/>
            </a:r>
            <a:br>
              <a:rPr lang="ru-RU" b="1" dirty="0"/>
            </a:br>
            <a:r>
              <a:rPr lang="ru-RU" b="1" i="0" dirty="0">
                <a:solidFill>
                  <a:srgbClr val="444444"/>
                </a:solidFill>
                <a:effectLst/>
                <a:latin typeface="GothaPro"/>
              </a:rPr>
              <a:t>Используя обществоведческие знания и факты общественной жизни, проиллюстрируйте примерами действия, регулируемые тремя различными отраслями российского права.</a:t>
            </a:r>
            <a:r>
              <a:rPr lang="ru-RU" b="1" dirty="0"/>
              <a:t/>
            </a:r>
            <a:br>
              <a:rPr lang="ru-RU" b="1" dirty="0"/>
            </a:br>
            <a:r>
              <a:rPr lang="ru-RU" b="1" i="1" dirty="0">
                <a:solidFill>
                  <a:srgbClr val="444444"/>
                </a:solidFill>
                <a:effectLst/>
                <a:latin typeface="GothaPro"/>
              </a:rPr>
              <a:t>(В каждом случае сначала приведите пример, затем укажите отрасль. Каждый пример должен быть сформулирован развёрнуто.)</a:t>
            </a:r>
            <a:endParaRPr lang="ru-RU" b="1" dirty="0"/>
          </a:p>
        </p:txBody>
      </p:sp>
    </p:spTree>
    <p:extLst>
      <p:ext uri="{BB962C8B-B14F-4D97-AF65-F5344CB8AC3E}">
        <p14:creationId xmlns:p14="http://schemas.microsoft.com/office/powerpoint/2010/main" val="2922722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C3B2B37-A30A-47E4-8A92-415DEFBA5CE7}"/>
              </a:ext>
            </a:extLst>
          </p:cNvPr>
          <p:cNvSpPr txBox="1"/>
          <p:nvPr/>
        </p:nvSpPr>
        <p:spPr>
          <a:xfrm>
            <a:off x="847724" y="613886"/>
            <a:ext cx="9801225" cy="1200329"/>
          </a:xfrm>
          <a:prstGeom prst="rect">
            <a:avLst/>
          </a:prstGeom>
          <a:noFill/>
        </p:spPr>
        <p:txBody>
          <a:bodyPr wrap="square">
            <a:spAutoFit/>
          </a:bodyPr>
          <a:lstStyle/>
          <a:p>
            <a:r>
              <a:rPr lang="ru-RU" b="1" i="0" dirty="0">
                <a:solidFill>
                  <a:srgbClr val="553982"/>
                </a:solidFill>
                <a:effectLst/>
                <a:latin typeface="inherit"/>
              </a:rPr>
              <a:t>Задание 20.</a:t>
            </a:r>
            <a:r>
              <a:rPr lang="ru-RU" b="1" dirty="0"/>
              <a:t/>
            </a:r>
            <a:br>
              <a:rPr lang="ru-RU" b="1" dirty="0"/>
            </a:br>
            <a:r>
              <a:rPr lang="ru-RU" b="1" i="0" dirty="0">
                <a:solidFill>
                  <a:srgbClr val="444444"/>
                </a:solidFill>
                <a:effectLst/>
                <a:latin typeface="GothaPro"/>
              </a:rPr>
              <a:t>Используя обществоведческие знания, сформулируйте три суждения о роли права в жизни государства.</a:t>
            </a:r>
            <a:r>
              <a:rPr lang="ru-RU" b="1" dirty="0"/>
              <a:t/>
            </a:r>
            <a:br>
              <a:rPr lang="ru-RU" b="1" dirty="0"/>
            </a:br>
            <a:r>
              <a:rPr lang="ru-RU" b="1" i="1" dirty="0">
                <a:solidFill>
                  <a:srgbClr val="444444"/>
                </a:solidFill>
                <a:effectLst/>
                <a:latin typeface="GothaPro"/>
              </a:rPr>
              <a:t>(Каждое суждение должно быть сформулировано как распространённое предложение.)</a:t>
            </a:r>
            <a:endParaRPr lang="ru-RU" b="1" dirty="0"/>
          </a:p>
        </p:txBody>
      </p:sp>
      <p:sp>
        <p:nvSpPr>
          <p:cNvPr id="5" name="TextBox 4">
            <a:extLst>
              <a:ext uri="{FF2B5EF4-FFF2-40B4-BE49-F238E27FC236}">
                <a16:creationId xmlns="" xmlns:a16="http://schemas.microsoft.com/office/drawing/2014/main" id="{6801BF2E-EC7C-4B2F-831A-E0349834A611}"/>
              </a:ext>
            </a:extLst>
          </p:cNvPr>
          <p:cNvSpPr txBox="1"/>
          <p:nvPr/>
        </p:nvSpPr>
        <p:spPr>
          <a:xfrm>
            <a:off x="847724" y="2984838"/>
            <a:ext cx="10144126"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t>Задание 20 предполагает использование информации из текста и контекстных обществоведческих знаний в другой познавательной ситуации, самостоятельное формулирование и аргументацию оценочных, прогностических и иных суждений, связанных с проблематикой текста</a:t>
            </a:r>
            <a:r>
              <a:rPr lang="ru-RU" dirty="0"/>
              <a:t>. </a:t>
            </a:r>
            <a:r>
              <a:rPr lang="ru-RU" b="1" dirty="0"/>
              <a:t>Засчитываются только суждения, сформулированные как распространённые предложения (отдельные слова и словосочетания не засчитываются в качестве суждений)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Высокий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panose="020F0502020204030204"/>
              </a:rPr>
              <a:t>3 балла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8-10 минут</a:t>
            </a:r>
          </a:p>
        </p:txBody>
      </p:sp>
    </p:spTree>
    <p:extLst>
      <p:ext uri="{BB962C8B-B14F-4D97-AF65-F5344CB8AC3E}">
        <p14:creationId xmlns:p14="http://schemas.microsoft.com/office/powerpoint/2010/main" val="98447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8A4912E-9609-49A3-99BB-54E679A450F0}"/>
              </a:ext>
            </a:extLst>
          </p:cNvPr>
          <p:cNvSpPr txBox="1"/>
          <p:nvPr/>
        </p:nvSpPr>
        <p:spPr>
          <a:xfrm>
            <a:off x="742949" y="4119860"/>
            <a:ext cx="10696575" cy="2031325"/>
          </a:xfrm>
          <a:prstGeom prst="rect">
            <a:avLst/>
          </a:prstGeom>
          <a:noFill/>
        </p:spPr>
        <p:txBody>
          <a:bodyPr wrap="square">
            <a:spAutoFit/>
          </a:bodyPr>
          <a:lstStyle/>
          <a:p>
            <a:r>
              <a:rPr lang="ru-RU" b="1" dirty="0"/>
              <a:t>Задание 21 предполагает анализ рисунка (графического изображения, иллюстрирующего изменение спроса/предложения). </a:t>
            </a:r>
            <a:r>
              <a:rPr lang="ru-RU" dirty="0"/>
              <a:t>Засчитывается только объяснение, данное применительно к рынку, указанному в тексте задания. </a:t>
            </a:r>
            <a:endParaRPr lang="ru-RU" b="1" dirty="0"/>
          </a:p>
          <a:p>
            <a:endParaRPr lang="ru-RU" b="1" dirty="0"/>
          </a:p>
          <a:p>
            <a:r>
              <a:rPr lang="ru-RU" b="1" dirty="0"/>
              <a:t>Базовый</a:t>
            </a:r>
          </a:p>
          <a:p>
            <a:r>
              <a:rPr lang="ru-RU" b="1" dirty="0"/>
              <a:t>3 балла</a:t>
            </a:r>
          </a:p>
          <a:p>
            <a:r>
              <a:rPr lang="ru-RU" b="1" dirty="0"/>
              <a:t>8-10 минут</a:t>
            </a:r>
          </a:p>
        </p:txBody>
      </p:sp>
      <p:sp>
        <p:nvSpPr>
          <p:cNvPr id="8" name="TextBox 7">
            <a:extLst>
              <a:ext uri="{FF2B5EF4-FFF2-40B4-BE49-F238E27FC236}">
                <a16:creationId xmlns="" xmlns:a16="http://schemas.microsoft.com/office/drawing/2014/main" id="{BED7D887-3478-4F2C-995D-3AC4CF79E5B5}"/>
              </a:ext>
            </a:extLst>
          </p:cNvPr>
          <p:cNvSpPr txBox="1"/>
          <p:nvPr/>
        </p:nvSpPr>
        <p:spPr>
          <a:xfrm>
            <a:off x="742949" y="185568"/>
            <a:ext cx="10514985" cy="923330"/>
          </a:xfrm>
          <a:prstGeom prst="rect">
            <a:avLst/>
          </a:prstGeom>
          <a:noFill/>
        </p:spPr>
        <p:txBody>
          <a:bodyPr wrap="square">
            <a:spAutoFit/>
          </a:bodyPr>
          <a:lstStyle/>
          <a:p>
            <a:r>
              <a:rPr lang="ru-RU" dirty="0"/>
              <a:t>21.На графике изображено изменение ситуации на потребительском рынке легковых автомобилей в стране Z. Кривая предложения переместилась из положения S в положение S1 при неизменном спросе D. (На графике P – цена товара; Q – количество товара).</a:t>
            </a:r>
          </a:p>
        </p:txBody>
      </p:sp>
      <p:pic>
        <p:nvPicPr>
          <p:cNvPr id="6149" name="Picture 5">
            <a:extLst>
              <a:ext uri="{FF2B5EF4-FFF2-40B4-BE49-F238E27FC236}">
                <a16:creationId xmlns="" xmlns:a16="http://schemas.microsoft.com/office/drawing/2014/main" id="{D4E4D6DF-2F33-4DBE-B74C-0C119F23C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87" y="1352550"/>
            <a:ext cx="2057400" cy="20764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A47E6A46-2E8A-4611-8BE4-C866E1168028}"/>
              </a:ext>
            </a:extLst>
          </p:cNvPr>
          <p:cNvSpPr txBox="1"/>
          <p:nvPr/>
        </p:nvSpPr>
        <p:spPr>
          <a:xfrm>
            <a:off x="4326194" y="1352550"/>
            <a:ext cx="6636774" cy="2308324"/>
          </a:xfrm>
          <a:prstGeom prst="rect">
            <a:avLst/>
          </a:prstGeom>
          <a:noFill/>
        </p:spPr>
        <p:txBody>
          <a:bodyPr wrap="square">
            <a:spAutoFit/>
          </a:bodyPr>
          <a:lstStyle/>
          <a:p>
            <a:r>
              <a:rPr lang="ru-RU" b="0" i="0" dirty="0">
                <a:solidFill>
                  <a:srgbClr val="444444"/>
                </a:solidFill>
                <a:effectLst/>
                <a:latin typeface="GothaPro"/>
              </a:rPr>
              <a:t>Как изменилась равновесная цена?</a:t>
            </a:r>
            <a:r>
              <a:rPr lang="ru-RU" dirty="0"/>
              <a:t/>
            </a:r>
            <a:br>
              <a:rPr lang="ru-RU" dirty="0"/>
            </a:br>
            <a:r>
              <a:rPr lang="ru-RU" b="0" i="0" dirty="0">
                <a:solidFill>
                  <a:srgbClr val="444444"/>
                </a:solidFill>
                <a:effectLst/>
                <a:latin typeface="GothaPro"/>
              </a:rPr>
              <a:t>Что могло вызвать изменение предложения?</a:t>
            </a:r>
            <a:r>
              <a:rPr lang="ru-RU" dirty="0"/>
              <a:t/>
            </a:r>
            <a:br>
              <a:rPr lang="ru-RU" dirty="0"/>
            </a:br>
            <a:r>
              <a:rPr lang="ru-RU" b="0" i="0" dirty="0">
                <a:solidFill>
                  <a:srgbClr val="444444"/>
                </a:solidFill>
                <a:effectLst/>
                <a:latin typeface="GothaPro"/>
              </a:rPr>
              <a:t>Укажите любое одно обстоятельство (фактор) и объясните его влияние на предложение.</a:t>
            </a:r>
            <a:r>
              <a:rPr lang="ru-RU" dirty="0"/>
              <a:t/>
            </a:r>
            <a:br>
              <a:rPr lang="ru-RU" dirty="0"/>
            </a:br>
            <a:r>
              <a:rPr lang="ru-RU" b="0" i="1" dirty="0">
                <a:solidFill>
                  <a:srgbClr val="444444"/>
                </a:solidFill>
                <a:effectLst/>
                <a:latin typeface="GothaPro"/>
              </a:rPr>
              <a:t>(Объяснение должно быть дано применительно к рынку, указанному в тексте задания.)</a:t>
            </a:r>
            <a:r>
              <a:rPr lang="ru-RU" dirty="0"/>
              <a:t/>
            </a:r>
            <a:br>
              <a:rPr lang="ru-RU" dirty="0"/>
            </a:br>
            <a:r>
              <a:rPr lang="ru-RU" b="0" i="0" dirty="0">
                <a:solidFill>
                  <a:srgbClr val="444444"/>
                </a:solidFill>
                <a:effectLst/>
                <a:latin typeface="GothaPro"/>
              </a:rPr>
              <a:t>Как изменятся спрос и равновесная цена на данном рынке, если вырастут доходы населения при прочих равных условиях?</a:t>
            </a:r>
            <a:endParaRPr lang="ru-RU" dirty="0"/>
          </a:p>
        </p:txBody>
      </p:sp>
    </p:spTree>
    <p:extLst>
      <p:ext uri="{BB962C8B-B14F-4D97-AF65-F5344CB8AC3E}">
        <p14:creationId xmlns:p14="http://schemas.microsoft.com/office/powerpoint/2010/main" val="383473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3CC8D36-F71F-4828-9F12-E8CFC5273D8D}"/>
              </a:ext>
            </a:extLst>
          </p:cNvPr>
          <p:cNvSpPr txBox="1"/>
          <p:nvPr/>
        </p:nvSpPr>
        <p:spPr>
          <a:xfrm>
            <a:off x="324465" y="338304"/>
            <a:ext cx="11710219" cy="3416320"/>
          </a:xfrm>
          <a:prstGeom prst="rect">
            <a:avLst/>
          </a:prstGeom>
          <a:noFill/>
        </p:spPr>
        <p:txBody>
          <a:bodyPr wrap="square">
            <a:spAutoFit/>
          </a:bodyPr>
          <a:lstStyle/>
          <a:p>
            <a:r>
              <a:rPr lang="ru-RU" b="1" i="0" dirty="0">
                <a:solidFill>
                  <a:srgbClr val="553982"/>
                </a:solidFill>
                <a:effectLst/>
                <a:latin typeface="inherit"/>
              </a:rPr>
              <a:t>Задание 22.</a:t>
            </a:r>
            <a:r>
              <a:rPr lang="ru-RU" b="1" dirty="0"/>
              <a:t/>
            </a:r>
            <a:br>
              <a:rPr lang="ru-RU" b="1" dirty="0"/>
            </a:br>
            <a:r>
              <a:rPr lang="ru-RU" b="1" i="0" dirty="0">
                <a:solidFill>
                  <a:srgbClr val="444444"/>
                </a:solidFill>
                <a:effectLst/>
                <a:latin typeface="GothaPro"/>
              </a:rPr>
              <a:t>В стране Z основные процессы производства и управления компьютеризированы, активно развиваются наукоёмкие производства и средства коммуникации. В структуре экономики высока доля сферы услуг.</a:t>
            </a:r>
            <a:r>
              <a:rPr lang="ru-RU" b="1" dirty="0"/>
              <a:t/>
            </a:r>
            <a:br>
              <a:rPr lang="ru-RU" b="1" dirty="0"/>
            </a:br>
            <a:r>
              <a:rPr lang="ru-RU" b="1" i="0" dirty="0">
                <a:solidFill>
                  <a:srgbClr val="444444"/>
                </a:solidFill>
                <a:effectLst/>
                <a:latin typeface="GothaPro"/>
              </a:rPr>
              <a:t>Основой экономики являются частная собственность и частная хозяйственная инициатива. Доля государственного сектора в экономике страны незначительна.</a:t>
            </a:r>
            <a:r>
              <a:rPr lang="ru-RU" b="1" dirty="0"/>
              <a:t/>
            </a:r>
            <a:br>
              <a:rPr lang="ru-RU" b="1" dirty="0"/>
            </a:br>
            <a:r>
              <a:rPr lang="ru-RU" b="1" i="0" dirty="0">
                <a:solidFill>
                  <a:srgbClr val="444444"/>
                </a:solidFill>
                <a:effectLst/>
                <a:latin typeface="GothaPro"/>
              </a:rPr>
              <a:t>В период с 2013 по 2018 г. наметился рост популярности дистанционного обучения, в школах страны Z на 25% увеличилось количество занятий с использованием интернет-технологий. В среднем доля учеников, имеющих доступ к видеоурокам, методическим материалам, выросла в 2,5 раза.</a:t>
            </a:r>
            <a:r>
              <a:rPr lang="ru-RU" b="1" dirty="0"/>
              <a:t/>
            </a:r>
            <a:br>
              <a:rPr lang="ru-RU" b="1" dirty="0"/>
            </a:br>
            <a:r>
              <a:rPr lang="ru-RU" b="1" i="0" dirty="0">
                <a:solidFill>
                  <a:srgbClr val="444444"/>
                </a:solidFill>
                <a:effectLst/>
                <a:latin typeface="GothaPro"/>
              </a:rPr>
              <a:t>Социологические опросы позволили установить, что в Z преобладают семьи демократического типа.</a:t>
            </a:r>
            <a:r>
              <a:rPr lang="ru-RU" b="1" dirty="0"/>
              <a:t/>
            </a:r>
            <a:br>
              <a:rPr lang="ru-RU" b="1" dirty="0"/>
            </a:br>
            <a:r>
              <a:rPr lang="ru-RU" b="1" i="0" dirty="0">
                <a:solidFill>
                  <a:srgbClr val="444444"/>
                </a:solidFill>
                <a:effectLst/>
                <a:latin typeface="GothaPro"/>
              </a:rPr>
              <a:t>К какому типу относится общество страны Z? Каков тип экономической системы страны Z? Какую тенденцию развития образования иллюстрируют приведённые данные? Какие черты характеризуют семью демократического типа? (Приведите любые две характеристики.)</a:t>
            </a:r>
            <a:endParaRPr lang="ru-RU" b="1" dirty="0"/>
          </a:p>
        </p:txBody>
      </p:sp>
      <p:sp>
        <p:nvSpPr>
          <p:cNvPr id="5" name="TextBox 4">
            <a:extLst>
              <a:ext uri="{FF2B5EF4-FFF2-40B4-BE49-F238E27FC236}">
                <a16:creationId xmlns="" xmlns:a16="http://schemas.microsoft.com/office/drawing/2014/main" id="{9D8E7EEF-C3D0-4725-9510-C6C278080B2C}"/>
              </a:ext>
            </a:extLst>
          </p:cNvPr>
          <p:cNvSpPr txBox="1"/>
          <p:nvPr/>
        </p:nvSpPr>
        <p:spPr>
          <a:xfrm>
            <a:off x="433540" y="3867698"/>
            <a:ext cx="9802762"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Задание 22 проверяется умение применять обществоведческие знания при решении познавательных задач по актуальным социальным проблемам. </a:t>
            </a:r>
            <a:r>
              <a:rPr lang="ru-RU" dirty="0"/>
              <a:t>Ответы на вопросы засчитываются только при наличии однозначного указания заданного типа, вида, признака и т.п. Если в ответе на вопрос указано несколько типов, видов, признаков и т.д., то такой ответ не засчитывается в качестве правильного.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panose="020F0502020204030204"/>
              </a:rPr>
              <a:t>базовый</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panose="020F0502020204030204"/>
              </a:rPr>
              <a:t>4</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 балла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8-10 минут</a:t>
            </a:r>
          </a:p>
        </p:txBody>
      </p:sp>
    </p:spTree>
    <p:extLst>
      <p:ext uri="{BB962C8B-B14F-4D97-AF65-F5344CB8AC3E}">
        <p14:creationId xmlns:p14="http://schemas.microsoft.com/office/powerpoint/2010/main" val="2614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7270D86-17BA-466E-AABE-1E9D99A192B2}"/>
              </a:ext>
            </a:extLst>
          </p:cNvPr>
          <p:cNvSpPr txBox="1"/>
          <p:nvPr/>
        </p:nvSpPr>
        <p:spPr>
          <a:xfrm>
            <a:off x="885825" y="2945964"/>
            <a:ext cx="10572750"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Задание 23. </a:t>
            </a:r>
            <a:r>
              <a:rPr lang="ru-RU" b="1" dirty="0"/>
              <a:t>Владение умением выявлять причинно-следственные, функциональные, иерархические и другие связи социальных объектов и процессов</a:t>
            </a:r>
            <a:r>
              <a:rPr lang="ru-RU" b="1" dirty="0">
                <a:solidFill>
                  <a:prstClr val="black"/>
                </a:solidFill>
                <a:latin typeface="Calibri" panose="020F0502020204030204"/>
              </a:rPr>
              <a:t>, понимание основ Конституции РФ.</a:t>
            </a:r>
            <a:r>
              <a:rPr lang="ru-RU" dirty="0"/>
              <a:t> </a:t>
            </a:r>
            <a:r>
              <a:rPr lang="ru-RU" b="1" dirty="0"/>
              <a:t>Засчитываются только подтверждения, сформулированные как распространённые предложения (отдельные слова и словосочетания не засчитываются в качестве подтверждений) с опорой на конкретное положение Конституции Российской Федерации</a:t>
            </a:r>
            <a:r>
              <a:rPr lang="ru-RU" dirty="0"/>
              <a:t>. </a:t>
            </a:r>
            <a:r>
              <a:rPr kumimoji="0" lang="ru-RU" sz="1800" b="1" i="0" u="none" strike="noStrike" kern="1200" cap="none" spc="0" normalizeH="0" baseline="0" noProof="0" dirty="0">
                <a:ln>
                  <a:noFill/>
                </a:ln>
                <a:solidFill>
                  <a:srgbClr val="444444"/>
                </a:solidFill>
                <a:effectLst/>
                <a:uLnTx/>
                <a:uFillTx/>
                <a:latin typeface="GothaPro"/>
                <a:ea typeface="+mn-ea"/>
                <a:cs typeface="+mn-cs"/>
              </a:rPr>
              <a:t>Обратите внимание на то, что правильное выполнение задания не требует указания в ответе номеров соответствующих статей Конституции РФ и дословного воспроизведения их содержания.)</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panose="020F0502020204030204"/>
              </a:rPr>
              <a:t>базовый</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3 балла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8-10 минут</a:t>
            </a:r>
          </a:p>
        </p:txBody>
      </p:sp>
      <p:sp>
        <p:nvSpPr>
          <p:cNvPr id="5" name="TextBox 4">
            <a:extLst>
              <a:ext uri="{FF2B5EF4-FFF2-40B4-BE49-F238E27FC236}">
                <a16:creationId xmlns="" xmlns:a16="http://schemas.microsoft.com/office/drawing/2014/main" id="{5570A879-0A5C-476E-B8CE-B196C1E67521}"/>
              </a:ext>
            </a:extLst>
          </p:cNvPr>
          <p:cNvSpPr txBox="1"/>
          <p:nvPr/>
        </p:nvSpPr>
        <p:spPr>
          <a:xfrm>
            <a:off x="819150" y="1006465"/>
            <a:ext cx="10706100" cy="1754326"/>
          </a:xfrm>
          <a:prstGeom prst="rect">
            <a:avLst/>
          </a:prstGeom>
          <a:noFill/>
        </p:spPr>
        <p:txBody>
          <a:bodyPr wrap="square">
            <a:spAutoFit/>
          </a:bodyPr>
          <a:lstStyle/>
          <a:p>
            <a:r>
              <a:rPr lang="ru-RU" b="1" i="0" dirty="0">
                <a:solidFill>
                  <a:srgbClr val="553982"/>
                </a:solidFill>
                <a:effectLst/>
                <a:latin typeface="inherit"/>
              </a:rPr>
              <a:t>Задание 23.</a:t>
            </a:r>
            <a:r>
              <a:rPr lang="ru-RU" b="1" dirty="0"/>
              <a:t/>
            </a:r>
            <a:br>
              <a:rPr lang="ru-RU" b="1" dirty="0"/>
            </a:br>
            <a:r>
              <a:rPr lang="ru-RU" b="1" i="0" dirty="0">
                <a:solidFill>
                  <a:srgbClr val="444444"/>
                </a:solidFill>
                <a:effectLst/>
                <a:latin typeface="GothaPro"/>
              </a:rPr>
              <a:t>Конституцию Российской Федерации называют социально-ценностной конституцией.</a:t>
            </a:r>
            <a:r>
              <a:rPr lang="ru-RU" b="1" dirty="0"/>
              <a:t/>
            </a:r>
            <a:br>
              <a:rPr lang="ru-RU" b="1" dirty="0"/>
            </a:br>
            <a:r>
              <a:rPr lang="ru-RU" b="1" i="0" dirty="0">
                <a:solidFill>
                  <a:srgbClr val="444444"/>
                </a:solidFill>
                <a:effectLst/>
                <a:latin typeface="GothaPro"/>
              </a:rPr>
              <a:t>На основе положений Конституции Российской Федерации приведите три подтверждения этой характеристики.</a:t>
            </a:r>
            <a:r>
              <a:rPr lang="ru-RU" b="1" dirty="0"/>
              <a:t/>
            </a:r>
            <a:br>
              <a:rPr lang="ru-RU" b="1" dirty="0"/>
            </a:br>
            <a:r>
              <a:rPr lang="ru-RU" b="1" dirty="0"/>
              <a:t/>
            </a:r>
            <a:br>
              <a:rPr lang="ru-RU" b="1" dirty="0"/>
            </a:br>
            <a:endParaRPr lang="ru-RU" b="1" dirty="0"/>
          </a:p>
        </p:txBody>
      </p:sp>
    </p:spTree>
    <p:extLst>
      <p:ext uri="{BB962C8B-B14F-4D97-AF65-F5344CB8AC3E}">
        <p14:creationId xmlns:p14="http://schemas.microsoft.com/office/powerpoint/2010/main" val="283732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718C9C6-1DE9-4079-89B7-236508EA5278}"/>
              </a:ext>
            </a:extLst>
          </p:cNvPr>
          <p:cNvSpPr txBox="1"/>
          <p:nvPr/>
        </p:nvSpPr>
        <p:spPr>
          <a:xfrm>
            <a:off x="476250" y="387340"/>
            <a:ext cx="10591800" cy="1200329"/>
          </a:xfrm>
          <a:prstGeom prst="rect">
            <a:avLst/>
          </a:prstGeom>
          <a:noFill/>
        </p:spPr>
        <p:txBody>
          <a:bodyPr wrap="square">
            <a:spAutoFit/>
          </a:bodyPr>
          <a:lstStyle/>
          <a:p>
            <a:r>
              <a:rPr lang="ru-RU" b="1" i="0" dirty="0">
                <a:solidFill>
                  <a:srgbClr val="553982"/>
                </a:solidFill>
                <a:effectLst/>
                <a:latin typeface="inherit"/>
              </a:rPr>
              <a:t>Задание 24.</a:t>
            </a:r>
            <a:r>
              <a:rPr lang="ru-RU" b="1" dirty="0"/>
              <a:t/>
            </a:r>
            <a:br>
              <a:rPr lang="ru-RU" b="1" dirty="0"/>
            </a:br>
            <a:r>
              <a:rPr lang="ru-RU" b="1" i="0" dirty="0">
                <a:solidFill>
                  <a:srgbClr val="444444"/>
                </a:solidFill>
                <a:effectLst/>
                <a:latin typeface="GothaPro"/>
              </a:rPr>
              <a:t>Вам необходимо подготовить доклад по теме «Политические партии».</a:t>
            </a:r>
            <a:r>
              <a:rPr lang="ru-RU" b="1" dirty="0"/>
              <a:t/>
            </a:r>
            <a:br>
              <a:rPr lang="ru-RU" b="1" dirty="0"/>
            </a:br>
            <a:r>
              <a:rPr lang="ru-RU" b="1" i="0" dirty="0">
                <a:solidFill>
                  <a:srgbClr val="444444"/>
                </a:solidFill>
                <a:effectLst/>
                <a:latin typeface="GothaPro"/>
              </a:rPr>
              <a:t>Используя обществоведческие знания, составьте сложный план, позволяющий раскрыть по существу тему «Политические партии». </a:t>
            </a:r>
            <a:endParaRPr lang="ru-RU" b="1" dirty="0"/>
          </a:p>
        </p:txBody>
      </p:sp>
      <p:sp>
        <p:nvSpPr>
          <p:cNvPr id="5" name="TextBox 4">
            <a:extLst>
              <a:ext uri="{FF2B5EF4-FFF2-40B4-BE49-F238E27FC236}">
                <a16:creationId xmlns="" xmlns:a16="http://schemas.microsoft.com/office/drawing/2014/main" id="{9965E72C-8B47-41A2-ACA2-7949C2B1E053}"/>
              </a:ext>
            </a:extLst>
          </p:cNvPr>
          <p:cNvSpPr txBox="1"/>
          <p:nvPr/>
        </p:nvSpPr>
        <p:spPr>
          <a:xfrm>
            <a:off x="476250" y="2857412"/>
            <a:ext cx="1087755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Задание 24 проверяет </a:t>
            </a:r>
            <a:r>
              <a:rPr lang="ru-RU" dirty="0"/>
              <a:t> владение умением применять полученные знания в повседневной жизни, прогнозировать последствия принимаемых решений. Владение умением выявлять причинно-следственные, функциональные, иерархические связи</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u-RU" sz="1800" b="1" i="0" u="none" strike="noStrike" kern="1200" cap="none" spc="0" normalizeH="0" baseline="0" noProof="0" dirty="0">
                <a:ln>
                  <a:noFill/>
                </a:ln>
                <a:solidFill>
                  <a:srgbClr val="444444"/>
                </a:solidFill>
                <a:effectLst/>
                <a:uLnTx/>
                <a:uFillTx/>
                <a:latin typeface="GothaPro"/>
                <a:ea typeface="+mn-ea"/>
                <a:cs typeface="+mn-cs"/>
              </a:rPr>
              <a:t> Сложный план должен содержать не менее трёх пунктов, непосредственно раскрывающих тему по существу, из которых два или более детализированы в подпунктах. (Количество подпунктов каждого детализированного пункта должно быть не менее трёх, за исключением случаев, когда с точки зрения общественных наук возможно только два подпункта.)</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panose="020F0502020204030204"/>
              </a:rPr>
              <a:t>высокий</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panose="020F0502020204030204"/>
              </a:rPr>
              <a:t>4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балла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8-10 минут</a:t>
            </a:r>
            <a:endParaRPr lang="ru-RU" dirty="0"/>
          </a:p>
        </p:txBody>
      </p:sp>
    </p:spTree>
    <p:extLst>
      <p:ext uri="{BB962C8B-B14F-4D97-AF65-F5344CB8AC3E}">
        <p14:creationId xmlns:p14="http://schemas.microsoft.com/office/powerpoint/2010/main" val="202458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654D09E-6742-4449-9FB4-4BBBB5381016}"/>
              </a:ext>
            </a:extLst>
          </p:cNvPr>
          <p:cNvSpPr txBox="1"/>
          <p:nvPr/>
        </p:nvSpPr>
        <p:spPr>
          <a:xfrm>
            <a:off x="723900" y="3675013"/>
            <a:ext cx="1074420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Задание 25 проверяет владение умением применять полученные знания в повседневной жизни, прогнозировать последствия принимаемых решений. </a:t>
            </a:r>
            <a:r>
              <a:rPr kumimoji="0" lang="ru-RU" sz="1800" b="1" i="0" u="none" strike="noStrike" kern="1200" cap="none" spc="0" normalizeH="0" baseline="0" noProof="0">
                <a:ln>
                  <a:noFill/>
                </a:ln>
                <a:solidFill>
                  <a:srgbClr val="444444"/>
                </a:solidFill>
                <a:effectLst/>
                <a:uLnTx/>
                <a:uFillTx/>
                <a:latin typeface="GothaPro"/>
                <a:ea typeface="+mn-ea"/>
                <a:cs typeface="+mn-cs"/>
              </a:rPr>
              <a:t>Обоснование </a:t>
            </a:r>
            <a:r>
              <a:rPr kumimoji="0" lang="ru-RU" sz="1800" b="1" i="0" u="none" strike="noStrike" kern="1200" cap="none" spc="0" normalizeH="0" baseline="0" noProof="0" smtClean="0">
                <a:ln>
                  <a:noFill/>
                </a:ln>
                <a:solidFill>
                  <a:srgbClr val="444444"/>
                </a:solidFill>
                <a:effectLst/>
                <a:uLnTx/>
                <a:uFillTx/>
                <a:latin typeface="GothaPro"/>
                <a:ea typeface="+mn-ea"/>
                <a:cs typeface="+mn-cs"/>
              </a:rPr>
              <a:t>должно </a:t>
            </a:r>
            <a:r>
              <a:rPr kumimoji="0" lang="ru-RU" sz="1800" b="1" i="0" u="none" strike="noStrike" kern="1200" cap="none" spc="0" normalizeH="0" baseline="0" noProof="0" dirty="0">
                <a:ln>
                  <a:noFill/>
                </a:ln>
                <a:solidFill>
                  <a:srgbClr val="444444"/>
                </a:solidFill>
                <a:effectLst/>
                <a:uLnTx/>
                <a:uFillTx/>
                <a:latin typeface="GothaPro"/>
                <a:ea typeface="+mn-ea"/>
                <a:cs typeface="+mn-cs"/>
              </a:rPr>
              <a:t>быть дано в </a:t>
            </a:r>
            <a:r>
              <a:rPr kumimoji="0" lang="ru-RU" sz="1800" b="1" i="0" u="none" strike="noStrike" kern="1200" cap="none" spc="0" normalizeH="0" baseline="0" noProof="0" dirty="0" smtClean="0">
                <a:ln>
                  <a:noFill/>
                </a:ln>
                <a:solidFill>
                  <a:srgbClr val="444444"/>
                </a:solidFill>
                <a:effectLst/>
                <a:uLnTx/>
                <a:uFillTx/>
                <a:latin typeface="GothaPro"/>
                <a:ea typeface="+mn-ea"/>
                <a:cs typeface="+mn-cs"/>
              </a:rPr>
              <a:t> нескольких </a:t>
            </a:r>
            <a:r>
              <a:rPr kumimoji="0" lang="ru-RU" sz="1800" b="1" i="0" u="none" strike="noStrike" kern="1200" cap="none" spc="0" normalizeH="0" baseline="0" noProof="0" dirty="0">
                <a:ln>
                  <a:noFill/>
                </a:ln>
                <a:solidFill>
                  <a:srgbClr val="444444"/>
                </a:solidFill>
                <a:effectLst/>
                <a:uLnTx/>
                <a:uFillTx/>
                <a:latin typeface="GothaPro"/>
                <a:ea typeface="+mn-ea"/>
                <a:cs typeface="+mn-cs"/>
              </a:rPr>
              <a:t>распространённых предложениях. Каждый пример должен быть сформулирован развёрнуто</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высокий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panose="020F0502020204030204"/>
              </a:rPr>
              <a:t>6</a:t>
            </a:r>
            <a:r>
              <a:rPr kumimoji="0" lang="ru-R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баллов</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8-10 минут</a:t>
            </a:r>
            <a:endParaRPr lang="ru-RU" dirty="0"/>
          </a:p>
        </p:txBody>
      </p:sp>
      <p:sp>
        <p:nvSpPr>
          <p:cNvPr id="5" name="TextBox 4">
            <a:extLst>
              <a:ext uri="{FF2B5EF4-FFF2-40B4-BE49-F238E27FC236}">
                <a16:creationId xmlns="" xmlns:a16="http://schemas.microsoft.com/office/drawing/2014/main" id="{B04F4881-5CE2-48BE-A230-3AC5658DC4E1}"/>
              </a:ext>
            </a:extLst>
          </p:cNvPr>
          <p:cNvSpPr txBox="1"/>
          <p:nvPr/>
        </p:nvSpPr>
        <p:spPr>
          <a:xfrm>
            <a:off x="766762" y="443359"/>
            <a:ext cx="10658475" cy="3231654"/>
          </a:xfrm>
          <a:prstGeom prst="rect">
            <a:avLst/>
          </a:prstGeom>
          <a:noFill/>
        </p:spPr>
        <p:txBody>
          <a:bodyPr wrap="square">
            <a:spAutoFit/>
          </a:bodyPr>
          <a:lstStyle/>
          <a:p>
            <a:r>
              <a:rPr lang="ru-RU" b="1" i="0" dirty="0" smtClean="0">
                <a:solidFill>
                  <a:srgbClr val="553982"/>
                </a:solidFill>
                <a:effectLst/>
                <a:latin typeface="inherit"/>
              </a:rPr>
              <a:t>Задание 25.</a:t>
            </a:r>
            <a:r>
              <a:rPr lang="ru-RU" dirty="0" smtClean="0"/>
              <a:t/>
            </a:r>
            <a:br>
              <a:rPr lang="ru-RU" dirty="0" smtClean="0"/>
            </a:br>
            <a:r>
              <a:rPr lang="ru-RU" sz="1200" dirty="0"/>
              <a:t>Используя обществоведческие знания, факты общественной жизни и личный</a:t>
            </a:r>
          </a:p>
          <a:p>
            <a:r>
              <a:rPr lang="ru-RU" sz="1200" dirty="0"/>
              <a:t>социальный опыт, выполните задания, ответьте на вопрос.</a:t>
            </a:r>
          </a:p>
          <a:p>
            <a:r>
              <a:rPr lang="ru-RU" sz="1200" dirty="0"/>
              <a:t>1) Обоснуйте необходимость политического многообразия,</a:t>
            </a:r>
          </a:p>
          <a:p>
            <a:r>
              <a:rPr lang="ru-RU" sz="1200" dirty="0"/>
              <a:t>многопартийности в демократическом обществе. </a:t>
            </a:r>
            <a:r>
              <a:rPr lang="ru-RU" sz="1200" i="1" dirty="0"/>
              <a:t>(Обоснование должно быть</a:t>
            </a:r>
          </a:p>
          <a:p>
            <a:r>
              <a:rPr lang="ru-RU" sz="1200" i="1" dirty="0"/>
              <a:t>дано с опорой на обществоведческие знания в нескольких связанных между</a:t>
            </a:r>
          </a:p>
          <a:p>
            <a:r>
              <a:rPr lang="ru-RU" sz="1200" i="1" dirty="0"/>
              <a:t>собой распространённых предложениях, раскрывать причинно-</a:t>
            </a:r>
          </a:p>
          <a:p>
            <a:r>
              <a:rPr lang="ru-RU" sz="1200" i="1" dirty="0"/>
              <a:t>следственные и(или) функциональные связи.)</a:t>
            </a:r>
          </a:p>
          <a:p>
            <a:r>
              <a:rPr lang="ru-RU" sz="1200" dirty="0"/>
              <a:t>2) Какие политические партии действуют в Российской Федерации?</a:t>
            </a:r>
          </a:p>
          <a:p>
            <a:r>
              <a:rPr lang="ru-RU" sz="1200" dirty="0"/>
              <a:t>(Назовите любые три партии.)</a:t>
            </a:r>
          </a:p>
          <a:p>
            <a:r>
              <a:rPr lang="ru-RU" sz="1200" dirty="0"/>
              <a:t>3) Для каждой из указанных в пункте 2 партий приведите по одному</a:t>
            </a:r>
          </a:p>
          <a:p>
            <a:r>
              <a:rPr lang="ru-RU" sz="1200" dirty="0"/>
              <a:t>примеру, иллюстрирующему реализацию любой функции политической</a:t>
            </a:r>
          </a:p>
          <a:p>
            <a:r>
              <a:rPr lang="ru-RU" sz="1200" dirty="0"/>
              <a:t>партии в жизни российского общества и государства. </a:t>
            </a:r>
            <a:r>
              <a:rPr lang="ru-RU" sz="1200" i="1" dirty="0"/>
              <a:t>(Каждый пример</a:t>
            </a:r>
          </a:p>
          <a:p>
            <a:r>
              <a:rPr lang="ru-RU" sz="1200" i="1" dirty="0"/>
              <a:t>должен быть сформулирован развёрнуто. В совокупности примеры должны</a:t>
            </a:r>
          </a:p>
          <a:p>
            <a:r>
              <a:rPr lang="ru-RU" sz="1200" i="1" dirty="0"/>
              <a:t>иллюстрировать три различные функции</a:t>
            </a:r>
            <a:r>
              <a:rPr lang="ru-RU" sz="1200" i="1" dirty="0" smtClean="0"/>
              <a:t>.)</a:t>
            </a:r>
            <a:r>
              <a:rPr lang="ru-RU" sz="1200" b="0" i="0" dirty="0" smtClean="0">
                <a:solidFill>
                  <a:srgbClr val="444444"/>
                </a:solidFill>
                <a:effectLst/>
                <a:latin typeface="GothaPro"/>
              </a:rPr>
              <a:t> </a:t>
            </a:r>
            <a:r>
              <a:rPr lang="ru-RU" sz="1400" dirty="0" smtClean="0"/>
              <a:t/>
            </a:r>
            <a:br>
              <a:rPr lang="ru-RU" sz="1400" dirty="0" smtClean="0"/>
            </a:br>
            <a:r>
              <a:rPr lang="ru-RU" sz="1400" b="0" i="0" dirty="0" smtClean="0">
                <a:solidFill>
                  <a:srgbClr val="444444"/>
                </a:solidFill>
                <a:effectLst/>
                <a:latin typeface="GothaPro"/>
              </a:rPr>
              <a:t> </a:t>
            </a:r>
            <a:endParaRPr lang="ru-RU" dirty="0"/>
          </a:p>
        </p:txBody>
      </p:sp>
    </p:spTree>
    <p:extLst>
      <p:ext uri="{BB962C8B-B14F-4D97-AF65-F5344CB8AC3E}">
        <p14:creationId xmlns:p14="http://schemas.microsoft.com/office/powerpoint/2010/main" val="25697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DE1850C-93F0-4944-B3DB-CFB5540591D7}"/>
              </a:ext>
            </a:extLst>
          </p:cNvPr>
          <p:cNvSpPr>
            <a:spLocks noGrp="1"/>
          </p:cNvSpPr>
          <p:nvPr>
            <p:ph type="title"/>
          </p:nvPr>
        </p:nvSpPr>
        <p:spPr/>
        <p:txBody>
          <a:bodyPr/>
          <a:lstStyle/>
          <a:p>
            <a:endParaRPr lang="ru-RU"/>
          </a:p>
        </p:txBody>
      </p:sp>
      <p:pic>
        <p:nvPicPr>
          <p:cNvPr id="4" name="Объект 3">
            <a:extLst>
              <a:ext uri="{FF2B5EF4-FFF2-40B4-BE49-F238E27FC236}">
                <a16:creationId xmlns="" xmlns:a16="http://schemas.microsoft.com/office/drawing/2014/main" id="{B6C2AA43-3ED2-4DC0-A94C-1B3A31485B6C}"/>
              </a:ext>
            </a:extLst>
          </p:cNvPr>
          <p:cNvPicPr>
            <a:picLocks noGrp="1" noChangeAspect="1"/>
          </p:cNvPicPr>
          <p:nvPr>
            <p:ph idx="1"/>
          </p:nvPr>
        </p:nvPicPr>
        <p:blipFill>
          <a:blip r:embed="rId2"/>
          <a:stretch>
            <a:fillRect/>
          </a:stretch>
        </p:blipFill>
        <p:spPr>
          <a:xfrm>
            <a:off x="666750" y="365125"/>
            <a:ext cx="10801350" cy="5811838"/>
          </a:xfrm>
          <a:prstGeom prst="rect">
            <a:avLst/>
          </a:prstGeom>
        </p:spPr>
      </p:pic>
    </p:spTree>
    <p:extLst>
      <p:ext uri="{BB962C8B-B14F-4D97-AF65-F5344CB8AC3E}">
        <p14:creationId xmlns:p14="http://schemas.microsoft.com/office/powerpoint/2010/main" val="60448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E4982FC-6C38-467F-9F7A-689722ABCB5E}"/>
              </a:ext>
            </a:extLst>
          </p:cNvPr>
          <p:cNvSpPr>
            <a:spLocks noGrp="1"/>
          </p:cNvSpPr>
          <p:nvPr>
            <p:ph type="title"/>
          </p:nvPr>
        </p:nvSpPr>
        <p:spPr>
          <a:xfrm>
            <a:off x="647700" y="774700"/>
            <a:ext cx="10515600" cy="1325563"/>
          </a:xfrm>
        </p:spPr>
        <p:txBody>
          <a:bodyPr>
            <a:noAutofit/>
          </a:bodyPr>
          <a:lstStyle/>
          <a:p>
            <a:r>
              <a:rPr lang="ru-RU" sz="2400" b="1" dirty="0"/>
              <a:t>Задание 1</a:t>
            </a:r>
            <a:br>
              <a:rPr lang="ru-RU" sz="2400" b="1" dirty="0"/>
            </a:br>
            <a:r>
              <a:rPr lang="ru-RU" sz="2400" b="1" dirty="0"/>
              <a:t>Ниже приведён перечень признаков. Все они, за исключением двух, </a:t>
            </a:r>
            <a:br>
              <a:rPr lang="ru-RU" sz="2400" b="1" dirty="0"/>
            </a:br>
            <a:r>
              <a:rPr lang="ru-RU" sz="2400" b="1" dirty="0"/>
              <a:t>характеризуют динамичный характер общества. </a:t>
            </a:r>
            <a:br>
              <a:rPr lang="ru-RU" sz="2400" b="1" dirty="0"/>
            </a:br>
            <a:r>
              <a:rPr lang="ru-RU" sz="2400" b="1" dirty="0"/>
              <a:t>1) связь с природой; 2) изменение общественных отношений; 3) социальная</a:t>
            </a:r>
            <a:br>
              <a:rPr lang="ru-RU" sz="2400" b="1" dirty="0"/>
            </a:br>
            <a:r>
              <a:rPr lang="ru-RU" sz="2400" b="1" dirty="0"/>
              <a:t>мобильность; 4) отмена устаревших норм; 5) совершенствование</a:t>
            </a:r>
            <a:br>
              <a:rPr lang="ru-RU" sz="2400" b="1" dirty="0"/>
            </a:br>
            <a:r>
              <a:rPr lang="ru-RU" sz="2400" b="1" dirty="0"/>
              <a:t>социальной организации; 6) наличие социальных институтов.</a:t>
            </a:r>
            <a:br>
              <a:rPr lang="ru-RU" sz="2400" b="1" dirty="0"/>
            </a:br>
            <a:r>
              <a:rPr lang="ru-RU" sz="2400" b="1" dirty="0"/>
              <a:t>Найдите два признака, «выпадающих» из общего ряда </a:t>
            </a:r>
          </a:p>
        </p:txBody>
      </p:sp>
      <p:sp>
        <p:nvSpPr>
          <p:cNvPr id="3" name="Объект 2">
            <a:extLst>
              <a:ext uri="{FF2B5EF4-FFF2-40B4-BE49-F238E27FC236}">
                <a16:creationId xmlns="" xmlns:a16="http://schemas.microsoft.com/office/drawing/2014/main" id="{357B7E7B-B124-4BF1-81C3-A8B773099E65}"/>
              </a:ext>
            </a:extLst>
          </p:cNvPr>
          <p:cNvSpPr>
            <a:spLocks noGrp="1"/>
          </p:cNvSpPr>
          <p:nvPr>
            <p:ph idx="1"/>
          </p:nvPr>
        </p:nvSpPr>
        <p:spPr>
          <a:xfrm>
            <a:off x="447675" y="3219449"/>
            <a:ext cx="10515600" cy="3395663"/>
          </a:xfrm>
        </p:spPr>
        <p:txBody>
          <a:bodyPr/>
          <a:lstStyle/>
          <a:p>
            <a:r>
              <a:rPr lang="ru-RU" dirty="0"/>
              <a:t>1 балл</a:t>
            </a:r>
          </a:p>
          <a:p>
            <a:r>
              <a:rPr lang="ru-RU" dirty="0"/>
              <a:t>Базовый уровень</a:t>
            </a:r>
          </a:p>
          <a:p>
            <a:r>
              <a:rPr lang="ru-RU" dirty="0"/>
              <a:t>Цель- проверка сформированности знаний об обществе как целостной развивающейся системе в единстве и взаимодействии его основных сфер и институтов</a:t>
            </a:r>
          </a:p>
          <a:p>
            <a:r>
              <a:rPr lang="ru-RU" dirty="0"/>
              <a:t>2 -3 мин</a:t>
            </a:r>
          </a:p>
        </p:txBody>
      </p:sp>
    </p:spTree>
    <p:extLst>
      <p:ext uri="{BB962C8B-B14F-4D97-AF65-F5344CB8AC3E}">
        <p14:creationId xmlns:p14="http://schemas.microsoft.com/office/powerpoint/2010/main" val="3775883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967F09-E814-4F06-8337-186A2DDB9044}"/>
              </a:ext>
            </a:extLst>
          </p:cNvPr>
          <p:cNvSpPr>
            <a:spLocks noGrp="1"/>
          </p:cNvSpPr>
          <p:nvPr>
            <p:ph type="title"/>
          </p:nvPr>
        </p:nvSpPr>
        <p:spPr/>
        <p:txBody>
          <a:bodyPr/>
          <a:lstStyle/>
          <a:p>
            <a:r>
              <a:rPr lang="ru-RU" dirty="0"/>
              <a:t>Источники</a:t>
            </a:r>
          </a:p>
        </p:txBody>
      </p:sp>
      <p:sp>
        <p:nvSpPr>
          <p:cNvPr id="3" name="Объект 2">
            <a:extLst>
              <a:ext uri="{FF2B5EF4-FFF2-40B4-BE49-F238E27FC236}">
                <a16:creationId xmlns="" xmlns:a16="http://schemas.microsoft.com/office/drawing/2014/main" id="{7AA25430-B25C-4F0D-AAF7-061C1FF637F2}"/>
              </a:ext>
            </a:extLst>
          </p:cNvPr>
          <p:cNvSpPr>
            <a:spLocks noGrp="1"/>
          </p:cNvSpPr>
          <p:nvPr>
            <p:ph idx="1"/>
          </p:nvPr>
        </p:nvSpPr>
        <p:spPr/>
        <p:txBody>
          <a:bodyPr/>
          <a:lstStyle/>
          <a:p>
            <a:r>
              <a:rPr lang="ru-RU" dirty="0"/>
              <a:t>Иллюстрации взяты из открытых источников</a:t>
            </a:r>
          </a:p>
          <a:p>
            <a:r>
              <a:rPr lang="ru-RU" dirty="0">
                <a:hlinkClick r:id="rId2"/>
              </a:rPr>
              <a:t>ФГБНУ «ФИПИ» (</a:t>
            </a:r>
            <a:r>
              <a:rPr lang="en-US" dirty="0">
                <a:hlinkClick r:id="rId2"/>
              </a:rPr>
              <a:t>fipi.ru)</a:t>
            </a:r>
            <a:endParaRPr lang="ru-RU" dirty="0"/>
          </a:p>
        </p:txBody>
      </p:sp>
    </p:spTree>
    <p:extLst>
      <p:ext uri="{BB962C8B-B14F-4D97-AF65-F5344CB8AC3E}">
        <p14:creationId xmlns:p14="http://schemas.microsoft.com/office/powerpoint/2010/main" val="404921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A5612056-403C-460B-A471-5AC4AF23D765}"/>
              </a:ext>
            </a:extLst>
          </p:cNvPr>
          <p:cNvSpPr>
            <a:spLocks noGrp="1"/>
          </p:cNvSpPr>
          <p:nvPr>
            <p:ph type="title"/>
          </p:nvPr>
        </p:nvSpPr>
        <p:spPr>
          <a:xfrm>
            <a:off x="771525" y="908050"/>
            <a:ext cx="10515600" cy="1325563"/>
          </a:xfrm>
        </p:spPr>
        <p:txBody>
          <a:bodyPr>
            <a:normAutofit fontScale="90000"/>
          </a:bodyPr>
          <a:lstStyle/>
          <a:p>
            <a:r>
              <a:rPr lang="ru-RU" sz="2200" b="1" i="0" dirty="0">
                <a:solidFill>
                  <a:srgbClr val="553982"/>
                </a:solidFill>
                <a:effectLst/>
                <a:latin typeface="GothaPro"/>
              </a:rPr>
              <a:t>Задание 2.</a:t>
            </a:r>
            <a:r>
              <a:rPr lang="ru-RU" sz="2200" b="1" dirty="0"/>
              <a:t/>
            </a:r>
            <a:br>
              <a:rPr lang="ru-RU" sz="2200" b="1" dirty="0"/>
            </a:br>
            <a:r>
              <a:rPr lang="ru-RU" sz="2200" b="1" i="0" dirty="0">
                <a:solidFill>
                  <a:srgbClr val="444444"/>
                </a:solidFill>
                <a:effectLst/>
                <a:latin typeface="GothaPro"/>
              </a:rPr>
              <a:t>Выберите верные суждения о человеке и запишите цифры, под которыми они указаны.</a:t>
            </a:r>
            <a:r>
              <a:rPr lang="ru-RU" sz="2200" b="1" dirty="0"/>
              <a:t/>
            </a:r>
            <a:br>
              <a:rPr lang="ru-RU" sz="2200" b="1" dirty="0"/>
            </a:br>
            <a:r>
              <a:rPr lang="ru-RU" sz="2200" b="1" i="0" dirty="0">
                <a:solidFill>
                  <a:srgbClr val="444444"/>
                </a:solidFill>
                <a:effectLst/>
                <a:latin typeface="GothaPro"/>
              </a:rPr>
              <a:t>1) Последовательность стадий жизни человека, при которой детство сменяется юностью, юность – зрелостью, а затем наступает старость, биологически обусловлена.</a:t>
            </a:r>
            <a:r>
              <a:rPr lang="ru-RU" sz="2200" b="1" dirty="0"/>
              <a:t/>
            </a:r>
            <a:br>
              <a:rPr lang="ru-RU" sz="2200" b="1" dirty="0"/>
            </a:br>
            <a:r>
              <a:rPr lang="ru-RU" sz="2200" b="1" i="0" dirty="0">
                <a:solidFill>
                  <a:srgbClr val="444444"/>
                </a:solidFill>
                <a:effectLst/>
                <a:latin typeface="GothaPro"/>
              </a:rPr>
              <a:t>2) Становление человека как личности связано с приобретением социальных черт и качеств.</a:t>
            </a:r>
            <a:r>
              <a:rPr lang="ru-RU" sz="2200" b="1" dirty="0"/>
              <a:t/>
            </a:r>
            <a:br>
              <a:rPr lang="ru-RU" sz="2200" b="1" dirty="0"/>
            </a:br>
            <a:r>
              <a:rPr lang="ru-RU" sz="2200" b="1" i="0" dirty="0">
                <a:solidFill>
                  <a:srgbClr val="444444"/>
                </a:solidFill>
                <a:effectLst/>
                <a:latin typeface="GothaPro"/>
              </a:rPr>
              <a:t>3) Человек наследует моральные нормы.</a:t>
            </a:r>
            <a:r>
              <a:rPr lang="ru-RU" sz="2200" b="1" dirty="0"/>
              <a:t/>
            </a:r>
            <a:br>
              <a:rPr lang="ru-RU" sz="2200" b="1" dirty="0"/>
            </a:br>
            <a:r>
              <a:rPr lang="ru-RU" sz="2200" b="1" i="0" dirty="0">
                <a:solidFill>
                  <a:srgbClr val="444444"/>
                </a:solidFill>
                <a:effectLst/>
                <a:latin typeface="GothaPro"/>
              </a:rPr>
              <a:t>4) Влияние генетических факторов на развитие способностей человека служит выражением его социальной сущности.</a:t>
            </a:r>
            <a:r>
              <a:rPr lang="ru-RU" sz="2200" b="1" dirty="0"/>
              <a:t/>
            </a:r>
            <a:br>
              <a:rPr lang="ru-RU" sz="2200" b="1" dirty="0"/>
            </a:br>
            <a:r>
              <a:rPr lang="ru-RU" sz="2200" b="1" i="0" dirty="0">
                <a:solidFill>
                  <a:srgbClr val="444444"/>
                </a:solidFill>
                <a:effectLst/>
                <a:latin typeface="GothaPro"/>
              </a:rPr>
              <a:t>5) Природная предрасположенность человека к тем или иным видам деятельности проявляется в социальных обстоятельствах.</a:t>
            </a:r>
            <a:endParaRPr lang="ru-RU" sz="2200" b="1" dirty="0"/>
          </a:p>
        </p:txBody>
      </p:sp>
      <p:sp>
        <p:nvSpPr>
          <p:cNvPr id="5" name="Объект 4">
            <a:extLst>
              <a:ext uri="{FF2B5EF4-FFF2-40B4-BE49-F238E27FC236}">
                <a16:creationId xmlns="" xmlns:a16="http://schemas.microsoft.com/office/drawing/2014/main" id="{54413C6B-2885-4802-B606-832539A1E42F}"/>
              </a:ext>
            </a:extLst>
          </p:cNvPr>
          <p:cNvSpPr>
            <a:spLocks noGrp="1"/>
          </p:cNvSpPr>
          <p:nvPr>
            <p:ph idx="1"/>
          </p:nvPr>
        </p:nvSpPr>
        <p:spPr>
          <a:xfrm>
            <a:off x="838200" y="3143249"/>
            <a:ext cx="10515600" cy="3033713"/>
          </a:xfrm>
        </p:spPr>
        <p:txBody>
          <a:bodyPr/>
          <a:lstStyle/>
          <a:p>
            <a:r>
              <a:rPr lang="ru-RU" dirty="0"/>
              <a:t>2 балла</a:t>
            </a:r>
          </a:p>
          <a:p>
            <a:r>
              <a:rPr lang="ru-RU" dirty="0"/>
              <a:t>Человек и общество, включая «Познание и духовную культуру» (задания 2–4)</a:t>
            </a:r>
          </a:p>
          <a:p>
            <a:r>
              <a:rPr lang="ru-RU" dirty="0"/>
              <a:t>Повышенный</a:t>
            </a:r>
          </a:p>
          <a:p>
            <a:r>
              <a:rPr lang="ru-RU" dirty="0"/>
              <a:t>3-5 минут</a:t>
            </a:r>
          </a:p>
        </p:txBody>
      </p:sp>
    </p:spTree>
    <p:extLst>
      <p:ext uri="{BB962C8B-B14F-4D97-AF65-F5344CB8AC3E}">
        <p14:creationId xmlns:p14="http://schemas.microsoft.com/office/powerpoint/2010/main" val="89888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8923134-F79C-4655-9516-FD0980B2288E}"/>
              </a:ext>
            </a:extLst>
          </p:cNvPr>
          <p:cNvSpPr>
            <a:spLocks noGrp="1"/>
          </p:cNvSpPr>
          <p:nvPr>
            <p:ph idx="1"/>
          </p:nvPr>
        </p:nvSpPr>
        <p:spPr>
          <a:xfrm>
            <a:off x="838200" y="4019549"/>
            <a:ext cx="10515600" cy="2157413"/>
          </a:xfrm>
        </p:spPr>
        <p:txBody>
          <a:bodyPr>
            <a:normAutofit fontScale="92500" lnSpcReduction="10000"/>
          </a:bodyPr>
          <a:lstStyle/>
          <a:p>
            <a:r>
              <a:rPr lang="ru-RU" dirty="0"/>
              <a:t>Человек и общество, включая «Познание и духовную культуру» (задания 2–4)</a:t>
            </a:r>
          </a:p>
          <a:p>
            <a:r>
              <a:rPr lang="ru-RU" dirty="0"/>
              <a:t>1</a:t>
            </a:r>
            <a:r>
              <a:rPr lang="ru-RU" dirty="0" smtClean="0"/>
              <a:t> балл</a:t>
            </a:r>
            <a:endParaRPr lang="ru-RU" dirty="0"/>
          </a:p>
          <a:p>
            <a:r>
              <a:rPr lang="ru-RU" dirty="0"/>
              <a:t>Базовый</a:t>
            </a:r>
          </a:p>
          <a:p>
            <a:r>
              <a:rPr lang="ru-RU" dirty="0"/>
              <a:t>2-3 минуты</a:t>
            </a:r>
          </a:p>
        </p:txBody>
      </p:sp>
      <p:graphicFrame>
        <p:nvGraphicFramePr>
          <p:cNvPr id="6" name="Таблица 5">
            <a:extLst>
              <a:ext uri="{FF2B5EF4-FFF2-40B4-BE49-F238E27FC236}">
                <a16:creationId xmlns="" xmlns:a16="http://schemas.microsoft.com/office/drawing/2014/main" id="{35F16581-7FBD-40F3-80E6-40497DCC2C34}"/>
              </a:ext>
            </a:extLst>
          </p:cNvPr>
          <p:cNvGraphicFramePr>
            <a:graphicFrameLocks noGrp="1"/>
          </p:cNvGraphicFramePr>
          <p:nvPr>
            <p:extLst>
              <p:ext uri="{D42A27DB-BD31-4B8C-83A1-F6EECF244321}">
                <p14:modId xmlns:p14="http://schemas.microsoft.com/office/powerpoint/2010/main" val="784749648"/>
              </p:ext>
            </p:extLst>
          </p:nvPr>
        </p:nvGraphicFramePr>
        <p:xfrm>
          <a:off x="1070634" y="1196341"/>
          <a:ext cx="7682841" cy="2651760"/>
        </p:xfrm>
        <a:graphic>
          <a:graphicData uri="http://schemas.openxmlformats.org/drawingml/2006/table">
            <a:tbl>
              <a:tblPr/>
              <a:tblGrid>
                <a:gridCol w="3903333">
                  <a:extLst>
                    <a:ext uri="{9D8B030D-6E8A-4147-A177-3AD203B41FA5}">
                      <a16:colId xmlns="" xmlns:a16="http://schemas.microsoft.com/office/drawing/2014/main" val="2988541433"/>
                    </a:ext>
                  </a:extLst>
                </a:gridCol>
                <a:gridCol w="3779508">
                  <a:extLst>
                    <a:ext uri="{9D8B030D-6E8A-4147-A177-3AD203B41FA5}">
                      <a16:colId xmlns="" xmlns:a16="http://schemas.microsoft.com/office/drawing/2014/main" val="833336557"/>
                    </a:ext>
                  </a:extLst>
                </a:gridCol>
              </a:tblGrid>
              <a:tr h="0">
                <a:tc>
                  <a:txBody>
                    <a:bodyPr/>
                    <a:lstStyle/>
                    <a:p>
                      <a:pPr algn="ctr" fontAlgn="base"/>
                      <a:r>
                        <a:rPr lang="ru-RU" dirty="0">
                          <a:effectLst/>
                        </a:rPr>
                        <a:t>МЕТОДЫ</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base"/>
                      <a:r>
                        <a:rPr lang="ru-RU" dirty="0">
                          <a:effectLst/>
                        </a:rPr>
                        <a:t>УРОВНИ НАУЧНОГО ПОЗНАНИЯ</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707243788"/>
                  </a:ext>
                </a:extLst>
              </a:tr>
              <a:tr h="0">
                <a:tc>
                  <a:txBody>
                    <a:bodyPr/>
                    <a:lstStyle/>
                    <a:p>
                      <a:pPr fontAlgn="base"/>
                      <a:r>
                        <a:rPr lang="ru-RU" dirty="0">
                          <a:effectLst/>
                        </a:rPr>
                        <a:t>А) наблюдение</a:t>
                      </a:r>
                      <a:br>
                        <a:rPr lang="ru-RU" dirty="0">
                          <a:effectLst/>
                        </a:rPr>
                      </a:br>
                      <a:r>
                        <a:rPr lang="ru-RU" dirty="0">
                          <a:effectLst/>
                        </a:rPr>
                        <a:t>Б) эксперимент</a:t>
                      </a:r>
                      <a:br>
                        <a:rPr lang="ru-RU" dirty="0">
                          <a:effectLst/>
                        </a:rPr>
                      </a:br>
                      <a:r>
                        <a:rPr lang="ru-RU" dirty="0">
                          <a:effectLst/>
                        </a:rPr>
                        <a:t>В) описание объекта</a:t>
                      </a:r>
                      <a:br>
                        <a:rPr lang="ru-RU" dirty="0">
                          <a:effectLst/>
                        </a:rPr>
                      </a:br>
                      <a:r>
                        <a:rPr lang="ru-RU" dirty="0">
                          <a:effectLst/>
                        </a:rPr>
                        <a:t>Г) объяснение существующих взаимосвязей</a:t>
                      </a:r>
                      <a:br>
                        <a:rPr lang="ru-RU" dirty="0">
                          <a:effectLst/>
                        </a:rPr>
                      </a:br>
                      <a:r>
                        <a:rPr lang="ru-RU" dirty="0">
                          <a:effectLst/>
                        </a:rPr>
                        <a:t>Д) формулирование закономерностей</a:t>
                      </a:r>
                      <a:br>
                        <a:rPr lang="ru-RU" dirty="0">
                          <a:effectLst/>
                        </a:rPr>
                      </a:br>
                      <a:endParaRPr lang="ru-RU" dirty="0">
                        <a:effectLst/>
                      </a:endParaRP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base"/>
                      <a:r>
                        <a:rPr lang="ru-RU" dirty="0">
                          <a:effectLst/>
                        </a:rPr>
                        <a:t>1) эмпирический</a:t>
                      </a:r>
                    </a:p>
                    <a:p>
                      <a:pPr algn="ctr" fontAlgn="base"/>
                      <a:r>
                        <a:rPr lang="ru-RU" dirty="0">
                          <a:effectLst/>
                        </a:rPr>
                        <a:t>2) теоретический</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213788629"/>
                  </a:ext>
                </a:extLst>
              </a:tr>
            </a:tbl>
          </a:graphicData>
        </a:graphic>
      </p:graphicFrame>
      <p:sp>
        <p:nvSpPr>
          <p:cNvPr id="7" name="Rectangle 2">
            <a:extLst>
              <a:ext uri="{FF2B5EF4-FFF2-40B4-BE49-F238E27FC236}">
                <a16:creationId xmlns="" xmlns:a16="http://schemas.microsoft.com/office/drawing/2014/main" id="{542D5949-1F63-4722-8ACF-7FA3D37E866B}"/>
              </a:ext>
            </a:extLst>
          </p:cNvPr>
          <p:cNvSpPr>
            <a:spLocks noGrp="1" noChangeArrowheads="1"/>
          </p:cNvSpPr>
          <p:nvPr>
            <p:ph type="title"/>
          </p:nvPr>
        </p:nvSpPr>
        <p:spPr bwMode="auto">
          <a:xfrm>
            <a:off x="600075" y="172933"/>
            <a:ext cx="9934575"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553982"/>
                </a:solidFill>
                <a:effectLst/>
                <a:latin typeface="GothaPro"/>
              </a:rPr>
              <a:t>Задание 3.</a:t>
            </a:r>
            <a:r>
              <a:rPr kumimoji="0" lang="ru-RU" altLang="ru-RU" sz="1800" b="1" i="0" u="none" strike="noStrike" cap="none" normalizeH="0" baseline="0" dirty="0">
                <a:ln>
                  <a:noFill/>
                </a:ln>
                <a:solidFill>
                  <a:schemeClr val="tx1"/>
                </a:solidFill>
                <a:effectLst/>
              </a:rPr>
              <a:t/>
            </a:r>
            <a:br>
              <a:rPr kumimoji="0" lang="ru-RU" altLang="ru-RU" sz="1800" b="1" i="0" u="none" strike="noStrike" cap="none" normalizeH="0" baseline="0" dirty="0">
                <a:ln>
                  <a:noFill/>
                </a:ln>
                <a:solidFill>
                  <a:schemeClr val="tx1"/>
                </a:solidFill>
                <a:effectLst/>
              </a:rPr>
            </a:br>
            <a:r>
              <a:rPr kumimoji="0" lang="ru-RU" altLang="ru-RU" sz="1800" b="1" i="0" u="none" strike="noStrike" cap="none" normalizeH="0" baseline="0" dirty="0">
                <a:ln>
                  <a:noFill/>
                </a:ln>
                <a:solidFill>
                  <a:srgbClr val="444444"/>
                </a:solidFill>
                <a:effectLst/>
                <a:latin typeface="GothaPro"/>
              </a:rPr>
              <a:t>Установите соответствие между методами и уровнями научного познания: к каждой позиции, данной в первом столбце, подберите соответствующую позицию из второго столбца.</a:t>
            </a:r>
            <a:r>
              <a:rPr kumimoji="0" lang="ru-RU" altLang="ru-RU" sz="1800" b="1" i="0" u="none" strike="noStrike" cap="none" normalizeH="0" baseline="0" dirty="0">
                <a:ln>
                  <a:noFill/>
                </a:ln>
                <a:solidFill>
                  <a:schemeClr val="tx1"/>
                </a:solidFill>
                <a:effectLst/>
              </a:rPr>
              <a:t/>
            </a:r>
            <a:br>
              <a:rPr kumimoji="0" lang="ru-RU" altLang="ru-RU" sz="1800" b="1" i="0" u="none" strike="noStrike" cap="none" normalizeH="0" baseline="0" dirty="0">
                <a:ln>
                  <a:noFill/>
                </a:ln>
                <a:solidFill>
                  <a:schemeClr val="tx1"/>
                </a:solidFill>
                <a:effectLst/>
              </a:rPr>
            </a:br>
            <a:endParaRPr kumimoji="0" lang="ru-RU" altLang="ru-RU"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231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579EFD-C8A0-43F2-A877-A9AE1DAF4F94}"/>
              </a:ext>
            </a:extLst>
          </p:cNvPr>
          <p:cNvSpPr>
            <a:spLocks noGrp="1"/>
          </p:cNvSpPr>
          <p:nvPr>
            <p:ph type="title"/>
          </p:nvPr>
        </p:nvSpPr>
        <p:spPr>
          <a:xfrm>
            <a:off x="838200" y="365125"/>
            <a:ext cx="10515600" cy="3787775"/>
          </a:xfrm>
        </p:spPr>
        <p:txBody>
          <a:bodyPr>
            <a:normAutofit/>
          </a:bodyPr>
          <a:lstStyle/>
          <a:p>
            <a:r>
              <a:rPr lang="ru-RU" sz="2000" b="1" i="0" dirty="0">
                <a:solidFill>
                  <a:srgbClr val="553982"/>
                </a:solidFill>
                <a:effectLst/>
                <a:latin typeface="GothaPro"/>
              </a:rPr>
              <a:t>Задание 4.</a:t>
            </a:r>
            <a:r>
              <a:rPr lang="ru-RU" sz="2000" dirty="0"/>
              <a:t/>
            </a:r>
            <a:br>
              <a:rPr lang="ru-RU" sz="2000" dirty="0"/>
            </a:br>
            <a:r>
              <a:rPr lang="ru-RU" sz="2000" b="0" i="0" dirty="0">
                <a:solidFill>
                  <a:srgbClr val="444444"/>
                </a:solidFill>
                <a:effectLst/>
                <a:latin typeface="GothaPro"/>
              </a:rPr>
              <a:t>Один из телевизионных каналов снял многосерийный фильм о жизни нескольких поколений одной семьи. Что из перечисленного позволяет отнести этот сериал к произведениям массовой культуры? Запишите цифры, под которыми указаны признаки произведений массовой культуры.</a:t>
            </a:r>
            <a:r>
              <a:rPr lang="ru-RU" sz="2000" dirty="0"/>
              <a:t/>
            </a:r>
            <a:br>
              <a:rPr lang="ru-RU" sz="2000" dirty="0"/>
            </a:br>
            <a:r>
              <a:rPr lang="ru-RU" sz="2000" b="0" i="0" dirty="0">
                <a:solidFill>
                  <a:srgbClr val="444444"/>
                </a:solidFill>
                <a:effectLst/>
                <a:latin typeface="GothaPro"/>
              </a:rPr>
              <a:t>1) ориентация на вкусы и запросы узкого круга знатоков и ценителей</a:t>
            </a:r>
            <a:r>
              <a:rPr lang="ru-RU" sz="2000" dirty="0"/>
              <a:t/>
            </a:r>
            <a:br>
              <a:rPr lang="ru-RU" sz="2000" dirty="0"/>
            </a:br>
            <a:r>
              <a:rPr lang="ru-RU" sz="2000" b="0" i="0" dirty="0">
                <a:solidFill>
                  <a:srgbClr val="444444"/>
                </a:solidFill>
                <a:effectLst/>
                <a:latin typeface="GothaPro"/>
              </a:rPr>
              <a:t>2) использование в фильме народной музыки и эпических сюжетов</a:t>
            </a:r>
            <a:r>
              <a:rPr lang="ru-RU" sz="2000" dirty="0"/>
              <a:t/>
            </a:r>
            <a:br>
              <a:rPr lang="ru-RU" sz="2000" dirty="0"/>
            </a:br>
            <a:r>
              <a:rPr lang="ru-RU" sz="2000" b="0" i="0" dirty="0">
                <a:solidFill>
                  <a:srgbClr val="444444"/>
                </a:solidFill>
                <a:effectLst/>
                <a:latin typeface="GothaPro"/>
              </a:rPr>
              <a:t>3) расчёт на усреднённый потребительский вкус</a:t>
            </a:r>
            <a:r>
              <a:rPr lang="ru-RU" sz="2000" dirty="0"/>
              <a:t/>
            </a:r>
            <a:br>
              <a:rPr lang="ru-RU" sz="2000" dirty="0"/>
            </a:br>
            <a:r>
              <a:rPr lang="ru-RU" sz="2000" b="0" i="0" dirty="0">
                <a:solidFill>
                  <a:srgbClr val="444444"/>
                </a:solidFill>
                <a:effectLst/>
                <a:latin typeface="GothaPro"/>
              </a:rPr>
              <a:t>4) пропаганда традиционных семейных ценностей, понятных большинству зрителей</a:t>
            </a:r>
            <a:r>
              <a:rPr lang="ru-RU" sz="2000" dirty="0"/>
              <a:t/>
            </a:r>
            <a:br>
              <a:rPr lang="ru-RU" sz="2000" dirty="0"/>
            </a:br>
            <a:r>
              <a:rPr lang="ru-RU" sz="2000" b="0" i="0" dirty="0">
                <a:solidFill>
                  <a:srgbClr val="444444"/>
                </a:solidFill>
                <a:effectLst/>
                <a:latin typeface="GothaPro"/>
              </a:rPr>
              <a:t>5) реализация создателями фильма в полной мере своих потребностей в самовыражении, высказывании взглядов, не разделяемых большинством</a:t>
            </a:r>
            <a:r>
              <a:rPr lang="ru-RU" sz="2000" dirty="0"/>
              <a:t/>
            </a:r>
            <a:br>
              <a:rPr lang="ru-RU" sz="2000" dirty="0"/>
            </a:br>
            <a:r>
              <a:rPr lang="ru-RU" sz="2000" b="0" i="0" dirty="0">
                <a:solidFill>
                  <a:srgbClr val="444444"/>
                </a:solidFill>
                <a:effectLst/>
                <a:latin typeface="GothaPro"/>
              </a:rPr>
              <a:t>6) позиционирование фильма как продукта для отдыха и развлечения</a:t>
            </a:r>
            <a:endParaRPr lang="ru-RU" sz="2000" dirty="0"/>
          </a:p>
        </p:txBody>
      </p:sp>
      <p:sp>
        <p:nvSpPr>
          <p:cNvPr id="3" name="Объект 2">
            <a:extLst>
              <a:ext uri="{FF2B5EF4-FFF2-40B4-BE49-F238E27FC236}">
                <a16:creationId xmlns="" xmlns:a16="http://schemas.microsoft.com/office/drawing/2014/main" id="{9A966F0C-71D3-47E2-AA2D-6E9611FDAF98}"/>
              </a:ext>
            </a:extLst>
          </p:cNvPr>
          <p:cNvSpPr>
            <a:spLocks noGrp="1"/>
          </p:cNvSpPr>
          <p:nvPr>
            <p:ph idx="1"/>
          </p:nvPr>
        </p:nvSpPr>
        <p:spPr>
          <a:xfrm>
            <a:off x="838200" y="4400549"/>
            <a:ext cx="10515600" cy="1776413"/>
          </a:xfrm>
        </p:spPr>
        <p:txBody>
          <a:bodyPr>
            <a:normAutofit fontScale="92500" lnSpcReduction="10000"/>
          </a:bodyPr>
          <a:lstStyle/>
          <a:p>
            <a:r>
              <a:rPr lang="ru-RU" dirty="0"/>
              <a:t>Человек и общество, включая «Познание и духовную культуру»</a:t>
            </a:r>
          </a:p>
          <a:p>
            <a:r>
              <a:rPr lang="ru-RU" dirty="0"/>
              <a:t>2 балла</a:t>
            </a:r>
          </a:p>
          <a:p>
            <a:r>
              <a:rPr lang="ru-RU" dirty="0"/>
              <a:t>Повышенный</a:t>
            </a:r>
          </a:p>
          <a:p>
            <a:r>
              <a:rPr lang="ru-RU" dirty="0"/>
              <a:t>3-5 минут</a:t>
            </a:r>
          </a:p>
        </p:txBody>
      </p:sp>
    </p:spTree>
    <p:extLst>
      <p:ext uri="{BB962C8B-B14F-4D97-AF65-F5344CB8AC3E}">
        <p14:creationId xmlns:p14="http://schemas.microsoft.com/office/powerpoint/2010/main" val="63678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AE3B9D-2B40-499E-BBCB-6790D6C17564}"/>
              </a:ext>
            </a:extLst>
          </p:cNvPr>
          <p:cNvSpPr>
            <a:spLocks noGrp="1"/>
          </p:cNvSpPr>
          <p:nvPr>
            <p:ph type="title"/>
          </p:nvPr>
        </p:nvSpPr>
        <p:spPr>
          <a:xfrm>
            <a:off x="838200" y="1108075"/>
            <a:ext cx="10515600" cy="1325563"/>
          </a:xfrm>
        </p:spPr>
        <p:txBody>
          <a:bodyPr>
            <a:normAutofit fontScale="90000"/>
          </a:bodyPr>
          <a:lstStyle/>
          <a:p>
            <a:r>
              <a:rPr lang="ru-RU" sz="2200" b="1" i="0" dirty="0">
                <a:solidFill>
                  <a:srgbClr val="553982"/>
                </a:solidFill>
                <a:effectLst/>
                <a:latin typeface="+mn-lt"/>
              </a:rPr>
              <a:t>Задание 5.</a:t>
            </a:r>
            <a:r>
              <a:rPr lang="ru-RU" sz="2200" b="1" dirty="0">
                <a:latin typeface="+mn-lt"/>
              </a:rPr>
              <a:t/>
            </a:r>
            <a:br>
              <a:rPr lang="ru-RU" sz="2200" b="1" dirty="0">
                <a:latin typeface="+mn-lt"/>
              </a:rPr>
            </a:br>
            <a:r>
              <a:rPr lang="ru-RU" sz="2200" b="1" i="0" dirty="0">
                <a:solidFill>
                  <a:srgbClr val="444444"/>
                </a:solidFill>
                <a:effectLst/>
                <a:latin typeface="+mn-lt"/>
              </a:rPr>
              <a:t>Выберите верные суждения о финансовых институтах и запишите цифры, под которыми они указаны.</a:t>
            </a:r>
            <a:r>
              <a:rPr lang="ru-RU" sz="2200" b="1" dirty="0">
                <a:latin typeface="+mn-lt"/>
              </a:rPr>
              <a:t/>
            </a:r>
            <a:br>
              <a:rPr lang="ru-RU" sz="2200" b="1" dirty="0">
                <a:latin typeface="+mn-lt"/>
              </a:rPr>
            </a:br>
            <a:r>
              <a:rPr lang="ru-RU" sz="2200" b="1" i="0" dirty="0">
                <a:solidFill>
                  <a:srgbClr val="444444"/>
                </a:solidFill>
                <a:effectLst/>
                <a:latin typeface="+mn-lt"/>
              </a:rPr>
              <a:t>1) Коммерческие банки занимаются производством материальных благ, торговлей и страхованием имущества.</a:t>
            </a:r>
            <a:r>
              <a:rPr lang="ru-RU" b="1" dirty="0">
                <a:latin typeface="+mn-lt"/>
              </a:rPr>
              <a:t/>
            </a:r>
            <a:br>
              <a:rPr lang="ru-RU" b="1" dirty="0">
                <a:latin typeface="+mn-lt"/>
              </a:rPr>
            </a:br>
            <a:r>
              <a:rPr lang="ru-RU" sz="2200" b="1" i="0" dirty="0">
                <a:solidFill>
                  <a:srgbClr val="444444"/>
                </a:solidFill>
                <a:effectLst/>
                <a:latin typeface="+mn-lt"/>
              </a:rPr>
              <a:t>2) Паевые инвестиционные фонды объединяют средства для совместного приобретения активов и раздела связанных с этим рисков, прибыли или убытков.</a:t>
            </a:r>
            <a:r>
              <a:rPr lang="ru-RU" sz="2200" b="1" dirty="0">
                <a:latin typeface="+mn-lt"/>
              </a:rPr>
              <a:t/>
            </a:r>
            <a:br>
              <a:rPr lang="ru-RU" sz="2200" b="1" dirty="0">
                <a:latin typeface="+mn-lt"/>
              </a:rPr>
            </a:br>
            <a:r>
              <a:rPr lang="ru-RU" sz="2200" b="1" i="0" dirty="0">
                <a:solidFill>
                  <a:srgbClr val="444444"/>
                </a:solidFill>
                <a:effectLst/>
                <a:latin typeface="+mn-lt"/>
              </a:rPr>
              <a:t>3) Целью деятельности Банка России является защита и обеспечение устойчивости рубля.</a:t>
            </a:r>
            <a:r>
              <a:rPr lang="ru-RU" sz="2200" b="1" dirty="0">
                <a:latin typeface="+mn-lt"/>
              </a:rPr>
              <a:t/>
            </a:r>
            <a:br>
              <a:rPr lang="ru-RU" sz="2200" b="1" dirty="0">
                <a:latin typeface="+mn-lt"/>
              </a:rPr>
            </a:br>
            <a:r>
              <a:rPr lang="ru-RU" sz="2200" b="1" i="0" dirty="0">
                <a:solidFill>
                  <a:srgbClr val="444444"/>
                </a:solidFill>
                <a:effectLst/>
                <a:latin typeface="+mn-lt"/>
              </a:rPr>
              <a:t>4) Банк России осуществляет надзор за деятельностью кредитных организаций и банковских групп.</a:t>
            </a:r>
            <a:r>
              <a:rPr lang="ru-RU" sz="2200" b="1" dirty="0">
                <a:latin typeface="+mn-lt"/>
              </a:rPr>
              <a:t/>
            </a:r>
            <a:br>
              <a:rPr lang="ru-RU" sz="2200" b="1" dirty="0">
                <a:latin typeface="+mn-lt"/>
              </a:rPr>
            </a:br>
            <a:r>
              <a:rPr lang="ru-RU" sz="2200" b="1" i="0" dirty="0">
                <a:solidFill>
                  <a:srgbClr val="444444"/>
                </a:solidFill>
                <a:effectLst/>
                <a:latin typeface="+mn-lt"/>
              </a:rPr>
              <a:t>5) Коммерческие банки осуществляют эмиссию денег.</a:t>
            </a:r>
            <a:endParaRPr lang="ru-RU" sz="2200" b="1" dirty="0">
              <a:latin typeface="+mn-lt"/>
            </a:endParaRPr>
          </a:p>
        </p:txBody>
      </p:sp>
      <p:sp>
        <p:nvSpPr>
          <p:cNvPr id="3" name="Объект 2">
            <a:extLst>
              <a:ext uri="{FF2B5EF4-FFF2-40B4-BE49-F238E27FC236}">
                <a16:creationId xmlns="" xmlns:a16="http://schemas.microsoft.com/office/drawing/2014/main" id="{093CF0D6-A14B-4509-9341-886023209C9B}"/>
              </a:ext>
            </a:extLst>
          </p:cNvPr>
          <p:cNvSpPr>
            <a:spLocks noGrp="1"/>
          </p:cNvSpPr>
          <p:nvPr>
            <p:ph idx="1"/>
          </p:nvPr>
        </p:nvSpPr>
        <p:spPr>
          <a:xfrm>
            <a:off x="762000" y="3943349"/>
            <a:ext cx="10515600" cy="2747963"/>
          </a:xfrm>
        </p:spPr>
        <p:txBody>
          <a:bodyPr/>
          <a:lstStyle/>
          <a:p>
            <a:r>
              <a:rPr lang="ru-RU" dirty="0"/>
              <a:t>Экономика</a:t>
            </a:r>
          </a:p>
          <a:p>
            <a:r>
              <a:rPr lang="ru-RU" dirty="0"/>
              <a:t>Повышенный</a:t>
            </a:r>
          </a:p>
          <a:p>
            <a:r>
              <a:rPr lang="ru-RU" dirty="0"/>
              <a:t>2 балла</a:t>
            </a:r>
          </a:p>
          <a:p>
            <a:r>
              <a:rPr lang="ru-RU" dirty="0"/>
              <a:t>2-5 минут</a:t>
            </a:r>
          </a:p>
        </p:txBody>
      </p:sp>
    </p:spTree>
    <p:extLst>
      <p:ext uri="{BB962C8B-B14F-4D97-AF65-F5344CB8AC3E}">
        <p14:creationId xmlns:p14="http://schemas.microsoft.com/office/powerpoint/2010/main" val="349120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90E8BF6-BFCA-4F8B-8441-8EF03AE7F080}"/>
              </a:ext>
            </a:extLst>
          </p:cNvPr>
          <p:cNvSpPr>
            <a:spLocks noGrp="1"/>
          </p:cNvSpPr>
          <p:nvPr>
            <p:ph type="title"/>
          </p:nvPr>
        </p:nvSpPr>
        <p:spPr/>
        <p:txBody>
          <a:bodyPr/>
          <a:lstStyle/>
          <a:p>
            <a:endParaRPr lang="ru-RU" dirty="0"/>
          </a:p>
        </p:txBody>
      </p:sp>
      <p:graphicFrame>
        <p:nvGraphicFramePr>
          <p:cNvPr id="4" name="Объект 3">
            <a:extLst>
              <a:ext uri="{FF2B5EF4-FFF2-40B4-BE49-F238E27FC236}">
                <a16:creationId xmlns="" xmlns:a16="http://schemas.microsoft.com/office/drawing/2014/main" id="{28903077-E86F-4DBD-B935-A0F70BE43B56}"/>
              </a:ext>
            </a:extLst>
          </p:cNvPr>
          <p:cNvGraphicFramePr>
            <a:graphicFrameLocks noGrp="1"/>
          </p:cNvGraphicFramePr>
          <p:nvPr>
            <p:ph idx="1"/>
            <p:extLst>
              <p:ext uri="{D42A27DB-BD31-4B8C-83A1-F6EECF244321}">
                <p14:modId xmlns:p14="http://schemas.microsoft.com/office/powerpoint/2010/main" val="2217424969"/>
              </p:ext>
            </p:extLst>
          </p:nvPr>
        </p:nvGraphicFramePr>
        <p:xfrm>
          <a:off x="923924" y="1535411"/>
          <a:ext cx="7400926" cy="2764852"/>
        </p:xfrm>
        <a:graphic>
          <a:graphicData uri="http://schemas.openxmlformats.org/drawingml/2006/table">
            <a:tbl>
              <a:tblPr/>
              <a:tblGrid>
                <a:gridCol w="3700463">
                  <a:extLst>
                    <a:ext uri="{9D8B030D-6E8A-4147-A177-3AD203B41FA5}">
                      <a16:colId xmlns="" xmlns:a16="http://schemas.microsoft.com/office/drawing/2014/main" val="3100086266"/>
                    </a:ext>
                  </a:extLst>
                </a:gridCol>
                <a:gridCol w="3700463">
                  <a:extLst>
                    <a:ext uri="{9D8B030D-6E8A-4147-A177-3AD203B41FA5}">
                      <a16:colId xmlns="" xmlns:a16="http://schemas.microsoft.com/office/drawing/2014/main" val="2494874721"/>
                    </a:ext>
                  </a:extLst>
                </a:gridCol>
              </a:tblGrid>
              <a:tr h="524736">
                <a:tc>
                  <a:txBody>
                    <a:bodyPr/>
                    <a:lstStyle/>
                    <a:p>
                      <a:pPr fontAlgn="ctr"/>
                      <a:r>
                        <a:rPr lang="ru-RU" sz="1700" dirty="0">
                          <a:effectLst/>
                        </a:rPr>
                        <a:t>ПРИМЕРЫ</a:t>
                      </a:r>
                    </a:p>
                  </a:txBody>
                  <a:tcPr marL="87027" marR="87027" marT="43513" marB="43513"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ctr"/>
                      <a:r>
                        <a:rPr lang="ru-RU" sz="1700" dirty="0">
                          <a:effectLst/>
                        </a:rPr>
                        <a:t>ВИДЫ НАЛОГОВ И СБОРОВ В РОССИЙСКОЙ ФЕДЕРАЦИИ</a:t>
                      </a:r>
                    </a:p>
                  </a:txBody>
                  <a:tcPr marL="87027" marR="87027" marT="43513" marB="43513"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1787366303"/>
                  </a:ext>
                </a:extLst>
              </a:tr>
              <a:tr h="1231015">
                <a:tc>
                  <a:txBody>
                    <a:bodyPr/>
                    <a:lstStyle/>
                    <a:p>
                      <a:pPr algn="ctr" fontAlgn="ctr"/>
                      <a:r>
                        <a:rPr lang="ru-RU" sz="1700">
                          <a:effectLst/>
                        </a:rPr>
                        <a:t>А) сборы за пользование объектами</a:t>
                      </a:r>
                      <a:br>
                        <a:rPr lang="ru-RU" sz="1700">
                          <a:effectLst/>
                        </a:rPr>
                      </a:br>
                      <a:r>
                        <a:rPr lang="ru-RU" sz="1700">
                          <a:effectLst/>
                        </a:rPr>
                        <a:t>животного мира</a:t>
                      </a:r>
                      <a:br>
                        <a:rPr lang="ru-RU" sz="1700">
                          <a:effectLst/>
                        </a:rPr>
                      </a:br>
                      <a:r>
                        <a:rPr lang="ru-RU" sz="1700">
                          <a:effectLst/>
                        </a:rPr>
                        <a:t>Б) налог на доходы физических лиц</a:t>
                      </a:r>
                      <a:br>
                        <a:rPr lang="ru-RU" sz="1700">
                          <a:effectLst/>
                        </a:rPr>
                      </a:br>
                      <a:r>
                        <a:rPr lang="ru-RU" sz="1700">
                          <a:effectLst/>
                        </a:rPr>
                        <a:t>В) водный налог</a:t>
                      </a:r>
                      <a:br>
                        <a:rPr lang="ru-RU" sz="1700">
                          <a:effectLst/>
                        </a:rPr>
                      </a:br>
                      <a:r>
                        <a:rPr lang="ru-RU" sz="1700">
                          <a:effectLst/>
                        </a:rPr>
                        <a:t>Г) торговый сбор</a:t>
                      </a:r>
                      <a:br>
                        <a:rPr lang="ru-RU" sz="1700">
                          <a:effectLst/>
                        </a:rPr>
                      </a:br>
                      <a:r>
                        <a:rPr lang="ru-RU" sz="1700">
                          <a:effectLst/>
                        </a:rPr>
                        <a:t>Д) транспортный налоГ</a:t>
                      </a:r>
                      <a:br>
                        <a:rPr lang="ru-RU" sz="1700">
                          <a:effectLst/>
                        </a:rPr>
                      </a:br>
                      <a:r>
                        <a:rPr lang="ru-RU" sz="1700">
                          <a:effectLst/>
                        </a:rPr>
                        <a:t/>
                      </a:r>
                      <a:br>
                        <a:rPr lang="ru-RU" sz="1700">
                          <a:effectLst/>
                        </a:rPr>
                      </a:br>
                      <a:endParaRPr lang="ru-RU" sz="1700">
                        <a:effectLst/>
                      </a:endParaRPr>
                    </a:p>
                  </a:txBody>
                  <a:tcPr marL="87027" marR="87027" marT="43513" marB="43513"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ctr"/>
                      <a:r>
                        <a:rPr lang="ru-RU" sz="1700" dirty="0">
                          <a:effectLst/>
                        </a:rPr>
                        <a:t>1) федеральные</a:t>
                      </a:r>
                      <a:br>
                        <a:rPr lang="ru-RU" sz="1700" dirty="0">
                          <a:effectLst/>
                        </a:rPr>
                      </a:br>
                      <a:r>
                        <a:rPr lang="ru-RU" sz="1700" dirty="0">
                          <a:effectLst/>
                        </a:rPr>
                        <a:t>2) местные</a:t>
                      </a:r>
                      <a:br>
                        <a:rPr lang="ru-RU" sz="1700" dirty="0">
                          <a:effectLst/>
                        </a:rPr>
                      </a:br>
                      <a:r>
                        <a:rPr lang="ru-RU" sz="1700" dirty="0">
                          <a:effectLst/>
                        </a:rPr>
                        <a:t>3) региональные</a:t>
                      </a:r>
                      <a:br>
                        <a:rPr lang="ru-RU" sz="1700" dirty="0">
                          <a:effectLst/>
                        </a:rPr>
                      </a:br>
                      <a:endParaRPr lang="ru-RU" sz="1700" dirty="0">
                        <a:effectLst/>
                      </a:endParaRPr>
                    </a:p>
                  </a:txBody>
                  <a:tcPr marL="87027" marR="87027" marT="43513" marB="43513"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275545188"/>
                  </a:ext>
                </a:extLst>
              </a:tr>
            </a:tbl>
          </a:graphicData>
        </a:graphic>
      </p:graphicFrame>
      <p:sp>
        <p:nvSpPr>
          <p:cNvPr id="5" name="Rectangle 1">
            <a:extLst>
              <a:ext uri="{FF2B5EF4-FFF2-40B4-BE49-F238E27FC236}">
                <a16:creationId xmlns="" xmlns:a16="http://schemas.microsoft.com/office/drawing/2014/main" id="{7C6F77BD-C321-4115-8664-35215D5F7B58}"/>
              </a:ext>
            </a:extLst>
          </p:cNvPr>
          <p:cNvSpPr>
            <a:spLocks noChangeArrowheads="1"/>
          </p:cNvSpPr>
          <p:nvPr/>
        </p:nvSpPr>
        <p:spPr bwMode="auto">
          <a:xfrm>
            <a:off x="628649" y="360752"/>
            <a:ext cx="11029951"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rgbClr val="553982"/>
                </a:solidFill>
                <a:effectLst/>
                <a:latin typeface="GothaPro"/>
              </a:rPr>
              <a:t>Задание 6.</a:t>
            </a:r>
            <a:r>
              <a:rPr kumimoji="0" lang="ru-RU" altLang="ru-RU" b="1" i="0" u="none" strike="noStrike" cap="none" normalizeH="0" baseline="0" dirty="0">
                <a:ln>
                  <a:noFill/>
                </a:ln>
                <a:solidFill>
                  <a:schemeClr val="tx1"/>
                </a:solidFill>
                <a:effectLst/>
              </a:rPr>
              <a:t/>
            </a:r>
            <a:br>
              <a:rPr kumimoji="0" lang="ru-RU" altLang="ru-RU" b="1" i="0" u="none" strike="noStrike" cap="none" normalizeH="0" baseline="0" dirty="0">
                <a:ln>
                  <a:noFill/>
                </a:ln>
                <a:solidFill>
                  <a:schemeClr val="tx1"/>
                </a:solidFill>
                <a:effectLst/>
              </a:rPr>
            </a:br>
            <a:r>
              <a:rPr kumimoji="0" lang="ru-RU" altLang="ru-RU" b="1" i="0" u="none" strike="noStrike" cap="none" normalizeH="0" baseline="0" dirty="0">
                <a:ln>
                  <a:noFill/>
                </a:ln>
                <a:solidFill>
                  <a:srgbClr val="444444"/>
                </a:solidFill>
                <a:effectLst/>
                <a:latin typeface="GothaPro"/>
              </a:rPr>
              <a:t>Установите соответствие между примерами и видами налогов и сборов согласно Налоговому кодексу РФ: к каждой позиции, данной в первом столбце, подберите соответствующую позицию из второго столбца.</a:t>
            </a:r>
            <a:r>
              <a:rPr kumimoji="0" lang="ru-RU" altLang="ru-RU" b="1" i="0" u="none" strike="noStrike" cap="none" normalizeH="0" baseline="0" dirty="0">
                <a:ln>
                  <a:noFill/>
                </a:ln>
                <a:solidFill>
                  <a:schemeClr val="tx1"/>
                </a:solidFill>
                <a:effectLst/>
              </a:rPr>
              <a:t> </a:t>
            </a:r>
            <a:endParaRPr kumimoji="0" lang="ru-RU" altLang="ru-RU" b="1"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 xmlns:a16="http://schemas.microsoft.com/office/drawing/2014/main" id="{A92D0645-6484-4C17-B1B0-4ADE1259F91C}"/>
              </a:ext>
            </a:extLst>
          </p:cNvPr>
          <p:cNvSpPr txBox="1"/>
          <p:nvPr/>
        </p:nvSpPr>
        <p:spPr>
          <a:xfrm>
            <a:off x="1000125" y="4356090"/>
            <a:ext cx="6096000" cy="202824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Экономика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Базовый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 балла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2-3 минуты</a:t>
            </a:r>
          </a:p>
        </p:txBody>
      </p:sp>
    </p:spTree>
    <p:extLst>
      <p:ext uri="{BB962C8B-B14F-4D97-AF65-F5344CB8AC3E}">
        <p14:creationId xmlns:p14="http://schemas.microsoft.com/office/powerpoint/2010/main" val="92428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05FF92C-8C9C-4E99-A708-BF1E4BBF08C5}"/>
              </a:ext>
            </a:extLst>
          </p:cNvPr>
          <p:cNvSpPr>
            <a:spLocks noGrp="1"/>
          </p:cNvSpPr>
          <p:nvPr>
            <p:ph type="title"/>
          </p:nvPr>
        </p:nvSpPr>
        <p:spPr>
          <a:xfrm>
            <a:off x="838200" y="1212850"/>
            <a:ext cx="10515600" cy="1325563"/>
          </a:xfrm>
        </p:spPr>
        <p:txBody>
          <a:bodyPr>
            <a:normAutofit fontScale="90000"/>
          </a:bodyPr>
          <a:lstStyle/>
          <a:p>
            <a:r>
              <a:rPr lang="ru-RU" sz="2200" b="1" dirty="0"/>
              <a:t>Задание 7.</a:t>
            </a:r>
            <a:br>
              <a:rPr lang="ru-RU" sz="2200" b="1" dirty="0"/>
            </a:br>
            <a:r>
              <a:rPr lang="ru-RU" sz="2200" b="1" dirty="0"/>
              <a:t>Фирма «Лисичка» – ателье, специализирующееся на пошиве школьной формы. Найдите в приведённом списке примеры постоянных издержек фирмы «Лисичка» в краткосрочном периоде и запишите цифры, под которыми они указаны.</a:t>
            </a:r>
            <a:br>
              <a:rPr lang="ru-RU" sz="2200" b="1" dirty="0"/>
            </a:br>
            <a:r>
              <a:rPr lang="ru-RU" sz="2200" b="1" dirty="0"/>
              <a:t>1) оплата потреблённой электроэнергии</a:t>
            </a:r>
            <a:br>
              <a:rPr lang="ru-RU" sz="2200" b="1" dirty="0"/>
            </a:br>
            <a:r>
              <a:rPr lang="ru-RU" sz="2200" b="1" dirty="0"/>
              <a:t>2) приобретение тканей, ниток, фурнитуры</a:t>
            </a:r>
            <a:br>
              <a:rPr lang="ru-RU" sz="2200" b="1" dirty="0"/>
            </a:br>
            <a:r>
              <a:rPr lang="ru-RU" sz="2200" b="1" dirty="0"/>
              <a:t>3) выплата сдельной заработной платы работникам</a:t>
            </a:r>
            <a:br>
              <a:rPr lang="ru-RU" sz="2200" b="1" dirty="0"/>
            </a:br>
            <a:r>
              <a:rPr lang="ru-RU" sz="2200" b="1" dirty="0"/>
              <a:t>4) взносы по страхованию имущества фирмы</a:t>
            </a:r>
            <a:br>
              <a:rPr lang="ru-RU" sz="2200" b="1" dirty="0"/>
            </a:br>
            <a:r>
              <a:rPr lang="ru-RU" sz="2200" b="1" dirty="0"/>
              <a:t>5) оклады администрации</a:t>
            </a:r>
            <a:br>
              <a:rPr lang="ru-RU" sz="2200" b="1" dirty="0"/>
            </a:br>
            <a:r>
              <a:rPr lang="ru-RU" sz="2200" b="1" dirty="0"/>
              <a:t>6) погашение процентов по ранее взятому кредиту</a:t>
            </a:r>
            <a:br>
              <a:rPr lang="ru-RU" sz="2200" b="1" dirty="0"/>
            </a:br>
            <a:endParaRPr lang="ru-RU" sz="2200" b="1" dirty="0"/>
          </a:p>
        </p:txBody>
      </p:sp>
      <p:sp>
        <p:nvSpPr>
          <p:cNvPr id="3" name="Объект 2">
            <a:extLst>
              <a:ext uri="{FF2B5EF4-FFF2-40B4-BE49-F238E27FC236}">
                <a16:creationId xmlns="" xmlns:a16="http://schemas.microsoft.com/office/drawing/2014/main" id="{ECEE5793-2B4F-444A-8DFA-CC1799591486}"/>
              </a:ext>
            </a:extLst>
          </p:cNvPr>
          <p:cNvSpPr>
            <a:spLocks noGrp="1"/>
          </p:cNvSpPr>
          <p:nvPr>
            <p:ph idx="1"/>
          </p:nvPr>
        </p:nvSpPr>
        <p:spPr>
          <a:xfrm>
            <a:off x="838200" y="3428999"/>
            <a:ext cx="10515600" cy="2747963"/>
          </a:xfrm>
        </p:spPr>
        <p:txBody>
          <a:bodyPr/>
          <a:lstStyle/>
          <a:p>
            <a:r>
              <a:rPr lang="ru-RU" dirty="0"/>
              <a:t>Экономика</a:t>
            </a:r>
          </a:p>
          <a:p>
            <a:r>
              <a:rPr lang="ru-RU" dirty="0"/>
              <a:t>Повышенный</a:t>
            </a:r>
          </a:p>
          <a:p>
            <a:r>
              <a:rPr lang="ru-RU" dirty="0"/>
              <a:t>2 балла</a:t>
            </a:r>
          </a:p>
          <a:p>
            <a:r>
              <a:rPr lang="ru-RU" dirty="0"/>
              <a:t>2-5 минут</a:t>
            </a:r>
          </a:p>
        </p:txBody>
      </p:sp>
    </p:spTree>
    <p:extLst>
      <p:ext uri="{BB962C8B-B14F-4D97-AF65-F5344CB8AC3E}">
        <p14:creationId xmlns:p14="http://schemas.microsoft.com/office/powerpoint/2010/main" val="40397819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1199</Words>
  <Application>Microsoft Office PowerPoint</Application>
  <PresentationFormat>Произвольный</PresentationFormat>
  <Paragraphs>227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Все про изменения в ЕГЭ по обществознанию 2023</vt:lpstr>
      <vt:lpstr>Общие сведения</vt:lpstr>
      <vt:lpstr>Задание 1 Ниже приведён перечень признаков. Все они, за исключением двух,  характеризуют динамичный характер общества.  1) связь с природой; 2) изменение общественных отношений; 3) социальная мобильность; 4) отмена устаревших норм; 5) совершенствование социальной организации; 6) наличие социальных институтов. Найдите два признака, «выпадающих» из общего ряда </vt:lpstr>
      <vt:lpstr>Задание 2. Выберите верные суждения о человеке и запишите цифры, под которыми они указаны. 1) Последовательность стадий жизни человека, при которой детство сменяется юностью, юность – зрелостью, а затем наступает старость, биологически обусловлена. 2) Становление человека как личности связано с приобретением социальных черт и качеств. 3) Человек наследует моральные нормы. 4) Влияние генетических факторов на развитие способностей человека служит выражением его социальной сущности. 5) Природная предрасположенность человека к тем или иным видам деятельности проявляется в социальных обстоятельствах.</vt:lpstr>
      <vt:lpstr>Задание 3. Установите соответствие между методами и уровнями научного познания: к каждой позиции, данной в первом столбце, подберите соответствующую позицию из второго столбца. </vt:lpstr>
      <vt:lpstr>Задание 4. Один из телевизионных каналов снял многосерийный фильм о жизни нескольких поколений одной семьи. Что из перечисленного позволяет отнести этот сериал к произведениям массовой культуры? Запишите цифры, под которыми указаны признаки произведений массовой культуры. 1) ориентация на вкусы и запросы узкого круга знатоков и ценителей 2) использование в фильме народной музыки и эпических сюжетов 3) расчёт на усреднённый потребительский вкус 4) пропаганда традиционных семейных ценностей, понятных большинству зрителей 5) реализация создателями фильма в полной мере своих потребностей в самовыражении, высказывании взглядов, не разделяемых большинством 6) позиционирование фильма как продукта для отдыха и развлечения</vt:lpstr>
      <vt:lpstr>Задание 5. Выберите верные суждения о финансовых институтах и запишите цифры, под которыми они указаны. 1) Коммерческие банки занимаются производством материальных благ, торговлей и страхованием имущества. 2) Паевые инвестиционные фонды объединяют средства для совместного приобретения активов и раздела связанных с этим рисков, прибыли или убытков. 3) Целью деятельности Банка России является защита и обеспечение устойчивости рубля. 4) Банк России осуществляет надзор за деятельностью кредитных организаций и банковских групп. 5) Коммерческие банки осуществляют эмиссию денег.</vt:lpstr>
      <vt:lpstr>Презентация PowerPoint</vt:lpstr>
      <vt:lpstr>Задание 7. Фирма «Лисичка» – ателье, специализирующееся на пошиве школьной формы. Найдите в приведённом списке примеры постоянных издержек фирмы «Лисичка» в краткосрочном периоде и запишите цифры, под которыми они указаны. 1) оплата потреблённой электроэнергии 2) приобретение тканей, ниток, фурнитуры 3) выплата сдельной заработной платы работникам 4) взносы по страхованию имущества фирмы 5) оклады администрации 6) погашение процентов по ранее взятому кредиту </vt:lpstr>
      <vt:lpstr>Задание 8. Выберите верные суждения о социальной стратификации и социальной мобильности и запишите цифры, под которыми они указаны. 1) Горизонтальная мобильность предполагает переход в социальную группу, находящуюся на другой ступени социальной иерархии. 2) Личные качества человека выступают критерием социальной стратификации современного общества. 3) Один из критериев дифференциации социальных групп – доход. 4) Социологи различают индивидуальную и групповую мобильность. 5) Одним из критериев социальной стратификации общества является доступ к власти.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Оксана Нагорная</dc:creator>
  <cp:lastModifiedBy>Гранит</cp:lastModifiedBy>
  <cp:revision>11</cp:revision>
  <dcterms:created xsi:type="dcterms:W3CDTF">2021-08-29T04:30:09Z</dcterms:created>
  <dcterms:modified xsi:type="dcterms:W3CDTF">2022-10-12T08:31:05Z</dcterms:modified>
</cp:coreProperties>
</file>