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3" r:id="rId7"/>
    <p:sldId id="259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9175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7456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30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1523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62495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4348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3972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7971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3554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4754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0191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6">
                <a:lumMod val="40000"/>
                <a:lumOff val="60000"/>
                <a:alpha val="38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63E9-5BC7-4AB7-A4D7-DEE532058F1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6D7E6-75C8-407E-80F6-011DEF207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7837" y="1777716"/>
            <a:ext cx="11219935" cy="2100221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Организация различных видов деятельности и общения детей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5804" y="4443165"/>
            <a:ext cx="9144000" cy="508917"/>
          </a:xfrm>
        </p:spPr>
        <p:txBody>
          <a:bodyPr/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44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389" y="-1"/>
            <a:ext cx="626859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</a:t>
            </a:r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музыкальной деятельности</a:t>
            </a:r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Одним из ведущих видов музыкальной деятельности является </a:t>
            </a:r>
            <a:r>
              <a:rPr lang="ru-RU" sz="1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слушание-восприятие.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Слушание музыки предваряет разучивание песни, пляски, партитуры для детского оркестра. </a:t>
            </a:r>
            <a:b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основе развития музыкального восприятия лежит выразительное исполнение музыкального произведения и умелое применение педагогом разнообразных методов и приемов, помогающих понять содержание музыкального образа. </a:t>
            </a:r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Другим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 видом   музыкальной деятельности является </a:t>
            </a:r>
            <a:r>
              <a:rPr lang="ru-RU" sz="1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детское исполнительство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  Оно проявляется в пении, музыкально-ритмических движениях, игре на детских музыкальных инструментах и предполагает способность ребенка выразительно, непосредственно и  искренне передавать настроение, характер музыки и свое собственное отношение к </a:t>
            </a: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Следующий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 музыкальной деятельности — </a:t>
            </a:r>
            <a:r>
              <a:rPr lang="ru-RU" sz="1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детское музыкальное творчество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 дошкольном возрасте можно наблюдать лишь самые первоначальные его проявления, которые выражаются в умении создавать простейшие песенные импровизации; комбинировать знакомые танцевальные движения, создавая новые варианты танцев, находить выразительные игровые движения для передачи различных образов; музицировать на детских музыкальных инструментах. </a:t>
            </a:r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Еще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 вид музыкальной деятельности — </a:t>
            </a:r>
            <a:r>
              <a:rPr lang="ru-RU" sz="1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музыкально-образовательная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которая предполагает усвоение детьми элементарных сведений о музыке, ее выразительных особенностях, а также приобретение определенного запаса навыков и умений в различных пилах исполнительства.</a:t>
            </a:r>
          </a:p>
          <a:p>
            <a:endParaRPr lang="ru-RU" sz="1400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98255" y="126548"/>
            <a:ext cx="5493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организации музыкальной деятельности</a:t>
            </a:r>
            <a:endParaRPr lang="ru-RU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Теория и практика дошкольной педагогики определяют следующие формы организации музыкальной деятельности: </a:t>
            </a:r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занятия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ru-RU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музыки на праздниках и развлечениях, в игровой, самостоятельной деятельности.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758" y="1942430"/>
            <a:ext cx="3566934" cy="23801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54" y="4404014"/>
            <a:ext cx="4225542" cy="23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3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94" y="0"/>
            <a:ext cx="10515600" cy="626393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Самостоятельная музыкальная деятельность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717" y="626393"/>
            <a:ext cx="551210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Педагогические условия формирования самостоятельной музыкальной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Тесные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связи устанавливаются между обучением на занятиях и развитием самостоятельной деятельности детей вне их.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чтобы музыкальные занятия были увлекательными, вызывали желание повторять выученные произведения.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Определенное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влияние на возникновение самостоятельной музыкальной деятельности оказывает участие в утренниках и развлечениях. Необходимым условием является внесение в самостоятельную деятельность тех атрибутов, игрушек, костюмов, которые использовались на праздниках, развлечениях.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музыкальная деятельность требует создания внешних условий, определенной материальной среды (музыкальные уголки)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должен интересоваться каково музыкальное окружение ребенка в семье.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Посещение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театра и кино также оставляет у детей сильное впечатление.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Прослушивание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радио и телепередач, что также обогащает их музыкальными впечатлениями, которые они пытаются отразить в самостоятельной      деятельности.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Просмотр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выступлений воспитанников детских садов.</a:t>
            </a:r>
            <a:endParaRPr lang="ru-RU" sz="14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9619" y="626393"/>
            <a:ext cx="65623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воспитателя в  организации самостоятельной деятельности детей.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      Основная линия поведения воспитателя в руководстве музыкальной самостоятельной деятельности – это его соучастие в ней.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       Планируя приемы руководства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музицированием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воспитатель намечает следующие моменты: что надо внести нового в оборудование музыкальной деятельности (инструменты, пособия, самодельные игрушки и т.д.); в каком порядке целесообразно  это сделать, за кем надо понаблюдать, чтобы выяснить интересы, склонности детей; какому виду деятельности отдают предпочтение дети и не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односторенни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ли их интересы. К планированию воспитателю необходимо подходить творчески.                  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общую постановку музыкальной самостоятельной деятельности отвечает воспитатель. Повседневная работа с детьми, знание  их интересов и способностей дают возможность воспитателю выполнять свою задачу качественно и ответственно.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just"/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музыкального руководителя в организации самостоятельной музыкальной деятельности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                   Музыкальный руководитель принимает активное участие в развитии самостоятельной музыкальной деятельности детей. Он обеспечивает на занятиях освоение необходимого репертуара, способов музыкальной деятельности, помогает воспитателю повысить качество его пения, танца, игры на инструментах. Совместно продумывается планирование работы , организация зон в помещении группы, где детям можно будет музицировать. </a:t>
            </a:r>
            <a:endParaRPr lang="ru-RU" sz="14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35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numCol="5"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Сценарий музыкального праздника </a:t>
            </a:r>
            <a:r>
              <a:rPr lang="ru-RU" sz="4400" b="1" dirty="0"/>
              <a:t>«День знаний для Рассеянного»</a:t>
            </a:r>
          </a:p>
          <a:p>
            <a:pPr marL="0" indent="0">
              <a:buNone/>
            </a:pPr>
            <a:r>
              <a:rPr lang="ru-RU" dirty="0"/>
              <a:t>Дети под весёлую музыку заходят в зал и занимают свои места.</a:t>
            </a:r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:—Здравствуйте, дорогие ребята! Здравствуйте, гости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Поздравляю вас с наступившим новым учебным годом. Желаю, чтобы в этом году у вас всех настроение было только на </a:t>
            </a:r>
            <a:r>
              <a:rPr lang="ru-RU" i="1" dirty="0"/>
              <a:t>«отлично»</a:t>
            </a:r>
            <a:r>
              <a:rPr lang="ru-RU" dirty="0"/>
              <a:t>. Ребята, в наш детский сад вы уже ходите не первый год, все повзрослели, стали выше и сильнее. Но есть ребята, которые только в этом году пришли к нам в детский сад – вот они. Давайте их сегодня поприветствуем.</a:t>
            </a:r>
          </a:p>
          <a:p>
            <a:pPr marL="0" indent="0">
              <a:buNone/>
            </a:pPr>
            <a:r>
              <a:rPr lang="ru-RU" dirty="0"/>
              <a:t>Осенние листья летят и кружатся,</a:t>
            </a:r>
          </a:p>
          <a:p>
            <a:pPr marL="0" indent="0">
              <a:buNone/>
            </a:pPr>
            <a:r>
              <a:rPr lang="ru-RU" dirty="0"/>
              <a:t>Ковром разноцветным на землю ложатся.</a:t>
            </a:r>
          </a:p>
          <a:p>
            <a:pPr marL="0" indent="0">
              <a:buNone/>
            </a:pPr>
            <a:r>
              <a:rPr lang="ru-RU" dirty="0"/>
              <a:t>Мы дружно пришли, торопились не зря,</a:t>
            </a:r>
          </a:p>
          <a:p>
            <a:pPr marL="0" indent="0">
              <a:buNone/>
            </a:pPr>
            <a:r>
              <a:rPr lang="ru-RU" dirty="0"/>
              <a:t>Чтоб торжественно встретить первый </a:t>
            </a:r>
            <a:r>
              <a:rPr lang="ru-RU" b="1" dirty="0"/>
              <a:t>день сентября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Дети садятся. Звучит весёлая музыка, вбегает </a:t>
            </a:r>
            <a:r>
              <a:rPr lang="ru-RU" b="1" dirty="0"/>
              <a:t>Рассеянный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Что за станция такая, </a:t>
            </a:r>
            <a:r>
              <a:rPr lang="ru-RU" dirty="0" err="1"/>
              <a:t>Дибуны</a:t>
            </a:r>
            <a:r>
              <a:rPr lang="ru-RU" dirty="0"/>
              <a:t> или Ямская?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Дети всё Вам объяснят.</a:t>
            </a:r>
          </a:p>
          <a:p>
            <a:pPr marL="0" indent="0">
              <a:buNone/>
            </a:pPr>
            <a:r>
              <a:rPr lang="ru-RU" dirty="0"/>
              <a:t>Что тут дети</a:t>
            </a:r>
            <a:r>
              <a:rPr lang="ru-RU" dirty="0" smtClean="0"/>
              <a:t>?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Дети</a:t>
            </a:r>
            <a:r>
              <a:rPr lang="ru-RU" dirty="0"/>
              <a:t>: Детский сад!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Это что за остановка, </a:t>
            </a:r>
            <a:r>
              <a:rPr lang="ru-RU" dirty="0" err="1"/>
              <a:t>Балагое</a:t>
            </a:r>
            <a:r>
              <a:rPr lang="ru-RU" dirty="0"/>
              <a:t> иль Поповка?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Вам же дети говорят, Вы попали в детский сад.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Это что ещё за шутки, я ищу вторые сутки</a:t>
            </a:r>
          </a:p>
          <a:p>
            <a:pPr marL="0" indent="0">
              <a:buNone/>
            </a:pPr>
            <a:r>
              <a:rPr lang="ru-RU" dirty="0"/>
              <a:t>Дом и улицу свою, но нигде не нахожу.</a:t>
            </a:r>
          </a:p>
          <a:p>
            <a:pPr marL="0" indent="0">
              <a:buNone/>
            </a:pPr>
            <a:r>
              <a:rPr lang="ru-RU" dirty="0"/>
              <a:t>Помогите мне, друзья подскажите же, где я!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Знает Вас детвора, Вы из книжки Маршака,</a:t>
            </a:r>
          </a:p>
          <a:p>
            <a:pPr marL="0" indent="0">
              <a:buNone/>
            </a:pPr>
            <a:r>
              <a:rPr lang="ru-RU" dirty="0"/>
              <a:t>С улицы </a:t>
            </a:r>
            <a:r>
              <a:rPr lang="ru-RU" dirty="0" err="1"/>
              <a:t>Бассеянной</a:t>
            </a:r>
            <a:r>
              <a:rPr lang="ru-RU" dirty="0"/>
              <a:t> человек…</a:t>
            </a:r>
          </a:p>
          <a:p>
            <a:pPr marL="0" indent="0">
              <a:buNone/>
            </a:pPr>
            <a:r>
              <a:rPr lang="ru-RU" u="sng" dirty="0"/>
              <a:t>Дети</a:t>
            </a:r>
            <a:r>
              <a:rPr lang="ru-RU" dirty="0"/>
              <a:t>: </a:t>
            </a:r>
            <a:r>
              <a:rPr lang="ru-RU" b="1" dirty="0"/>
              <a:t>Рассеянный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А попали в детский сад, здесь Вас видеть каждый рад.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Ай – да, дети! Угадали – сразу </a:t>
            </a:r>
            <a:r>
              <a:rPr lang="ru-RU" u="sng" dirty="0"/>
              <a:t>видно</a:t>
            </a:r>
            <a:r>
              <a:rPr lang="ru-RU" dirty="0"/>
              <a:t>: все читали!</a:t>
            </a:r>
          </a:p>
          <a:p>
            <a:pPr marL="0" indent="0">
              <a:buNone/>
            </a:pPr>
            <a:r>
              <a:rPr lang="ru-RU" dirty="0"/>
              <a:t>Поздравляю с Новым годом! Шлёт весна привет для вас…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Спутали Вы время года – первый </a:t>
            </a:r>
            <a:r>
              <a:rPr lang="ru-RU" b="1" dirty="0"/>
              <a:t>день осени у нас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Осень? Вот прекрасно! Значит, ехал не напрасно!</a:t>
            </a:r>
          </a:p>
          <a:p>
            <a:pPr marL="0" indent="0">
              <a:buNone/>
            </a:pPr>
            <a:r>
              <a:rPr lang="ru-RU" dirty="0"/>
              <a:t>Буду петь, играть, плясать – на вопросы отвечать.</a:t>
            </a:r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Ну, тогда слушай наши загадки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1. То я в клетку, то в линейку</a:t>
            </a:r>
          </a:p>
          <a:p>
            <a:pPr marL="0" indent="0">
              <a:buNone/>
            </a:pPr>
            <a:r>
              <a:rPr lang="ru-RU" dirty="0"/>
              <a:t>Написать во мне сумей-ка</a:t>
            </a:r>
          </a:p>
          <a:p>
            <a:pPr marL="0" indent="0">
              <a:buNone/>
            </a:pPr>
            <a:r>
              <a:rPr lang="ru-RU" dirty="0"/>
              <a:t>Можешь и нарисовать</a:t>
            </a:r>
          </a:p>
          <a:p>
            <a:pPr marL="0" indent="0">
              <a:buNone/>
            </a:pPr>
            <a:r>
              <a:rPr lang="ru-RU" dirty="0"/>
              <a:t>Что такое я?</a:t>
            </a:r>
          </a:p>
          <a:p>
            <a:pPr marL="0" indent="0">
              <a:buNone/>
            </a:pPr>
            <a:r>
              <a:rPr lang="ru-RU" i="1" dirty="0"/>
              <a:t>(Тетрадь)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Ты беседуй чаще с ней.</a:t>
            </a:r>
          </a:p>
          <a:p>
            <a:pPr marL="0" indent="0">
              <a:buNone/>
            </a:pPr>
            <a:r>
              <a:rPr lang="ru-RU" dirty="0"/>
              <a:t>Будешь вчетверо умней.</a:t>
            </a:r>
          </a:p>
          <a:p>
            <a:pPr marL="0" indent="0">
              <a:buNone/>
            </a:pPr>
            <a:r>
              <a:rPr lang="ru-RU" i="1" dirty="0"/>
              <a:t>(Книга)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Черный Ивашка - деревянная рубашка,</a:t>
            </a:r>
          </a:p>
          <a:p>
            <a:pPr marL="0" indent="0">
              <a:buNone/>
            </a:pPr>
            <a:r>
              <a:rPr lang="ru-RU" dirty="0"/>
              <a:t>Где носом поведет, там заметку кладет.</a:t>
            </a:r>
          </a:p>
          <a:p>
            <a:pPr marL="0" indent="0">
              <a:buNone/>
            </a:pPr>
            <a:r>
              <a:rPr lang="ru-RU" i="1" dirty="0"/>
              <a:t>(Карандаш)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4. Кто шагает с сумкой книг</a:t>
            </a:r>
          </a:p>
          <a:p>
            <a:pPr marL="0" indent="0">
              <a:buNone/>
            </a:pPr>
            <a:r>
              <a:rPr lang="ru-RU" dirty="0"/>
              <a:t>Утром в школу?</a:t>
            </a:r>
          </a:p>
          <a:p>
            <a:pPr marL="0" indent="0">
              <a:buNone/>
            </a:pPr>
            <a:r>
              <a:rPr lang="ru-RU" i="1" dirty="0"/>
              <a:t>(ученик)</a:t>
            </a:r>
            <a:r>
              <a:rPr lang="ru-RU" dirty="0"/>
              <a:t> .</a:t>
            </a:r>
          </a:p>
          <a:p>
            <a:pPr marL="0" indent="0">
              <a:buNone/>
            </a:pPr>
            <a:r>
              <a:rPr lang="ru-RU" dirty="0"/>
              <a:t>5. Белый камушек растаял,</a:t>
            </a:r>
          </a:p>
          <a:p>
            <a:pPr marL="0" indent="0">
              <a:buNone/>
            </a:pPr>
            <a:r>
              <a:rPr lang="ru-RU" dirty="0"/>
              <a:t>На доске следы оставил.</a:t>
            </a:r>
          </a:p>
          <a:p>
            <a:pPr marL="0" indent="0">
              <a:buNone/>
            </a:pPr>
            <a:r>
              <a:rPr lang="ru-RU" i="1" dirty="0"/>
              <a:t>(Мел</a:t>
            </a:r>
            <a:r>
              <a:rPr lang="ru-RU" i="1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/>
              <a:t>Ведущая</a:t>
            </a:r>
            <a:r>
              <a:rPr lang="ru-RU" dirty="0"/>
              <a:t>: Нет, </a:t>
            </a:r>
            <a:r>
              <a:rPr lang="ru-RU" b="1" dirty="0"/>
              <a:t>Рассеянный</a:t>
            </a:r>
            <a:r>
              <a:rPr lang="ru-RU" dirty="0"/>
              <a:t> не получается что–то у Вас отгадывать загадки.</a:t>
            </a:r>
          </a:p>
          <a:p>
            <a:pPr marL="0" indent="0">
              <a:buNone/>
            </a:pPr>
            <a:r>
              <a:rPr lang="ru-RU" dirty="0"/>
              <a:t>Лучше поиграй вместе с нами.</a:t>
            </a:r>
          </a:p>
          <a:p>
            <a:pPr marL="0" indent="0">
              <a:buNone/>
            </a:pPr>
            <a:r>
              <a:rPr lang="ru-RU" u="sng" dirty="0"/>
              <a:t>Игра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/>
              <a:t>«Это я, это я, это все мои друзья!»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Если вы согласны с тем, что я говорю, то </a:t>
            </a:r>
            <a:r>
              <a:rPr lang="ru-RU" u="sng" dirty="0"/>
              <a:t>отвечайте</a:t>
            </a:r>
            <a:r>
              <a:rPr lang="ru-RU" dirty="0"/>
              <a:t>: </a:t>
            </a:r>
            <a:r>
              <a:rPr lang="ru-RU" i="1" dirty="0"/>
              <a:t>«Это я, это я, это все мои друзья»</a:t>
            </a:r>
            <a:r>
              <a:rPr lang="ru-RU" dirty="0"/>
              <a:t>. Если не согласны со мной – тогда молчите.</a:t>
            </a:r>
          </a:p>
          <a:p>
            <a:pPr marL="0" indent="0">
              <a:buNone/>
            </a:pPr>
            <a:r>
              <a:rPr lang="ru-RU" dirty="0"/>
              <a:t>Детский сад сегодня ожил</a:t>
            </a:r>
          </a:p>
          <a:p>
            <a:pPr marL="0" indent="0">
              <a:buNone/>
            </a:pPr>
            <a:r>
              <a:rPr lang="ru-RU" dirty="0"/>
              <a:t>После летних отпусков.</a:t>
            </a:r>
          </a:p>
          <a:p>
            <a:pPr marL="0" indent="0">
              <a:buNone/>
            </a:pPr>
            <a:r>
              <a:rPr lang="ru-RU" dirty="0"/>
              <a:t>Мир </a:t>
            </a:r>
            <a:r>
              <a:rPr lang="ru-RU" b="1" dirty="0"/>
              <a:t>знаний</a:t>
            </a:r>
            <a:r>
              <a:rPr lang="ru-RU" dirty="0"/>
              <a:t>, дети, очень сложен</a:t>
            </a:r>
          </a:p>
          <a:p>
            <a:pPr marL="0" indent="0">
              <a:buNone/>
            </a:pPr>
            <a:r>
              <a:rPr lang="ru-RU" dirty="0"/>
              <a:t>Кто в него идти готов? </a:t>
            </a:r>
            <a:r>
              <a:rPr lang="ru-RU" i="1" dirty="0"/>
              <a:t>(ответ)</a:t>
            </a:r>
            <a:r>
              <a:rPr lang="ru-RU" dirty="0"/>
              <a:t> .</a:t>
            </a:r>
          </a:p>
          <a:p>
            <a:pPr marL="0" indent="0">
              <a:buNone/>
            </a:pPr>
            <a:r>
              <a:rPr lang="ru-RU" dirty="0"/>
              <a:t>Кто будет буквы изучать</a:t>
            </a:r>
          </a:p>
          <a:p>
            <a:pPr marL="0" indent="0">
              <a:buNone/>
            </a:pPr>
            <a:r>
              <a:rPr lang="ru-RU" dirty="0"/>
              <a:t>Читая потихоньку?</a:t>
            </a:r>
          </a:p>
          <a:p>
            <a:pPr marL="0" indent="0">
              <a:buNone/>
            </a:pPr>
            <a:r>
              <a:rPr lang="ru-RU" u="sng" dirty="0"/>
              <a:t>Не будет к маме приставать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/>
              <a:t>«Ну, почитай хоть крошку»</a:t>
            </a:r>
            <a:r>
              <a:rPr lang="ru-RU" dirty="0"/>
              <a:t> </a:t>
            </a:r>
            <a:r>
              <a:rPr lang="ru-RU" i="1" dirty="0"/>
              <a:t>(ответ)</a:t>
            </a:r>
            <a:r>
              <a:rPr lang="ru-RU" dirty="0"/>
              <a:t> .</a:t>
            </a:r>
          </a:p>
          <a:p>
            <a:pPr marL="0" indent="0">
              <a:buNone/>
            </a:pPr>
            <a:r>
              <a:rPr lang="ru-RU" dirty="0"/>
              <a:t>Кто конструктором, друзья,</a:t>
            </a:r>
          </a:p>
          <a:p>
            <a:pPr marL="0" indent="0">
              <a:buNone/>
            </a:pPr>
            <a:r>
              <a:rPr lang="ru-RU" dirty="0"/>
              <a:t>Овладеет без труда?</a:t>
            </a:r>
          </a:p>
          <a:p>
            <a:pPr marL="0" indent="0">
              <a:buNone/>
            </a:pPr>
            <a:r>
              <a:rPr lang="ru-RU" i="1" dirty="0"/>
              <a:t>«Джип»</a:t>
            </a:r>
            <a:r>
              <a:rPr lang="ru-RU" dirty="0"/>
              <a:t> и </a:t>
            </a:r>
            <a:r>
              <a:rPr lang="ru-RU" i="1" dirty="0"/>
              <a:t>«Вольво»</a:t>
            </a:r>
            <a:r>
              <a:rPr lang="ru-RU" dirty="0"/>
              <a:t> соберёт,</a:t>
            </a:r>
          </a:p>
          <a:p>
            <a:pPr marL="0" indent="0">
              <a:buNone/>
            </a:pPr>
            <a:r>
              <a:rPr lang="ru-RU" dirty="0"/>
              <a:t>Папу в садик отвезёт? </a:t>
            </a:r>
            <a:r>
              <a:rPr lang="ru-RU" i="1" dirty="0"/>
              <a:t>(ответ)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Кто будет петь и танцевать,</a:t>
            </a:r>
          </a:p>
          <a:p>
            <a:pPr marL="0" indent="0">
              <a:buNone/>
            </a:pPr>
            <a:r>
              <a:rPr lang="ru-RU" dirty="0"/>
              <a:t>Писать, читать и рисовать,</a:t>
            </a:r>
          </a:p>
          <a:p>
            <a:pPr marL="0" indent="0">
              <a:buNone/>
            </a:pPr>
            <a:r>
              <a:rPr lang="ru-RU" dirty="0"/>
              <a:t>Чтоб потом оценку </a:t>
            </a:r>
            <a:r>
              <a:rPr lang="ru-RU" i="1" dirty="0"/>
              <a:t>«5»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уроках получать? </a:t>
            </a:r>
            <a:r>
              <a:rPr lang="ru-RU" i="1" dirty="0"/>
              <a:t>(ответ)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Любит, кто с утра поспать</a:t>
            </a:r>
          </a:p>
          <a:p>
            <a:pPr marL="0" indent="0">
              <a:buNone/>
            </a:pPr>
            <a:r>
              <a:rPr lang="ru-RU" dirty="0"/>
              <a:t>И зарядку прозевать?</a:t>
            </a:r>
          </a:p>
          <a:p>
            <a:pPr marL="0" indent="0">
              <a:buNone/>
            </a:pPr>
            <a:r>
              <a:rPr lang="ru-RU" dirty="0"/>
              <a:t>Кто </a:t>
            </a:r>
            <a:r>
              <a:rPr lang="ru-RU" dirty="0" err="1"/>
              <a:t>капризка</a:t>
            </a:r>
            <a:r>
              <a:rPr lang="ru-RU" dirty="0"/>
              <a:t> и лентяй</a:t>
            </a:r>
          </a:p>
          <a:p>
            <a:pPr marL="0" indent="0">
              <a:buNone/>
            </a:pPr>
            <a:r>
              <a:rPr lang="ru-RU" dirty="0"/>
              <a:t>Ну-ка, быстро отвечай! </a:t>
            </a:r>
            <a:r>
              <a:rPr lang="ru-RU" i="1" dirty="0"/>
              <a:t>(ответ)</a:t>
            </a:r>
            <a:endParaRPr lang="ru-RU" dirty="0"/>
          </a:p>
          <a:p>
            <a:pPr marL="0" indent="0">
              <a:buNone/>
            </a:pPr>
            <a:r>
              <a:rPr lang="ru-RU" b="1" dirty="0" err="1"/>
              <a:t>Рассеянный</a:t>
            </a:r>
            <a:r>
              <a:rPr lang="ru-RU" dirty="0" err="1"/>
              <a:t>:Нет</a:t>
            </a:r>
            <a:r>
              <a:rPr lang="ru-RU" dirty="0"/>
              <a:t>, лучше я петь буду весёлые куплеты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err="1"/>
              <a:t>Ведущая</a:t>
            </a:r>
            <a:r>
              <a:rPr lang="ru-RU" dirty="0" err="1"/>
              <a:t>:А</a:t>
            </a:r>
            <a:r>
              <a:rPr lang="ru-RU" dirty="0"/>
              <a:t> Вы умеете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err="1"/>
              <a:t>Рассеянный</a:t>
            </a:r>
            <a:r>
              <a:rPr lang="ru-RU" dirty="0" err="1"/>
              <a:t>:Конечно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(поёт, подыгрывая на деревянных ложках)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Ты зачем меня ударил балалайкой по плеч</a:t>
            </a:r>
          </a:p>
          <a:p>
            <a:pPr marL="0" indent="0">
              <a:buNone/>
            </a:pPr>
            <a:r>
              <a:rPr lang="ru-RU" dirty="0"/>
              <a:t>Я затем тебя ударил, познакомиться хочу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 err="1"/>
              <a:t>Ведущая</a:t>
            </a:r>
            <a:r>
              <a:rPr lang="ru-RU" dirty="0" err="1"/>
              <a:t>:А</a:t>
            </a:r>
            <a:r>
              <a:rPr lang="ru-RU" dirty="0"/>
              <a:t> может Вы, и танцевать умеете?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 Умею.</a:t>
            </a:r>
          </a:p>
          <a:p>
            <a:pPr marL="0" indent="0">
              <a:buNone/>
            </a:pPr>
            <a:r>
              <a:rPr lang="ru-RU" dirty="0"/>
              <a:t>И сейчас с ребятами с удовольствием потанцевал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4856"/>
            <a:ext cx="2287836" cy="21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0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185" y="132202"/>
            <a:ext cx="11854149" cy="6632155"/>
          </a:xfrm>
        </p:spPr>
        <p:txBody>
          <a:bodyPr numCol="5"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Танец </a:t>
            </a:r>
            <a:r>
              <a:rPr lang="ru-RU" i="1" dirty="0"/>
              <a:t>«Дружба</a:t>
            </a:r>
            <a:r>
              <a:rPr lang="ru-RU" i="1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:-Какой же праздник </a:t>
            </a:r>
            <a:r>
              <a:rPr lang="ru-RU" dirty="0" smtClean="0"/>
              <a:t>без </a:t>
            </a:r>
            <a:r>
              <a:rPr lang="ru-RU" dirty="0"/>
              <a:t>поздравительных стихотворений!</a:t>
            </a:r>
          </a:p>
          <a:p>
            <a:pPr marL="0" indent="0">
              <a:buNone/>
            </a:pPr>
            <a:r>
              <a:rPr lang="ru-RU" i="1" dirty="0"/>
              <a:t>(Дети </a:t>
            </a:r>
            <a:r>
              <a:rPr lang="ru-RU" b="1" i="1" dirty="0"/>
              <a:t>рассказывают стихи</a:t>
            </a:r>
            <a:r>
              <a:rPr lang="ru-RU" i="1" dirty="0"/>
              <a:t>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Мы </a:t>
            </a:r>
            <a:r>
              <a:rPr lang="ru-RU" dirty="0"/>
              <a:t>сегодня поздравляем всех нас с 1 сентября</a:t>
            </a:r>
            <a:r>
              <a:rPr lang="ru-RU" dirty="0" smtClean="0"/>
              <a:t>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И, конечно же желаем, чтобы год прошел не зря.</a:t>
            </a:r>
          </a:p>
          <a:p>
            <a:pPr marL="0" indent="0">
              <a:buNone/>
            </a:pPr>
            <a:r>
              <a:rPr lang="ru-RU" dirty="0"/>
              <a:t>Чтоб всему мы научились и друзей себе нашли,</a:t>
            </a:r>
          </a:p>
          <a:p>
            <a:pPr marL="0" indent="0">
              <a:buNone/>
            </a:pPr>
            <a:r>
              <a:rPr lang="ru-RU" b="1" dirty="0"/>
              <a:t>Знаний много получили</a:t>
            </a:r>
            <a:r>
              <a:rPr lang="ru-RU" dirty="0"/>
              <a:t>, что-нибудь изобрели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Если вдруг придется туго, воспитатель тут как тут,</a:t>
            </a:r>
          </a:p>
          <a:p>
            <a:pPr marL="0" indent="0">
              <a:buNone/>
            </a:pPr>
            <a:r>
              <a:rPr lang="ru-RU" dirty="0"/>
              <a:t>Мы не можем друг без друга, развлеченья подождут.</a:t>
            </a:r>
          </a:p>
          <a:p>
            <a:pPr marL="0" indent="0">
              <a:buNone/>
            </a:pPr>
            <a:r>
              <a:rPr lang="ru-RU" dirty="0"/>
              <a:t>Мы читаем и играем, мы рисуем и поем,</a:t>
            </a:r>
          </a:p>
          <a:p>
            <a:pPr marL="0" indent="0">
              <a:buNone/>
            </a:pPr>
            <a:r>
              <a:rPr lang="ru-RU" dirty="0"/>
              <a:t>Обученье продолжаем утром, вечером и днем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Каждый </a:t>
            </a:r>
            <a:r>
              <a:rPr lang="ru-RU" b="1" dirty="0"/>
              <a:t>день</a:t>
            </a:r>
            <a:r>
              <a:rPr lang="ru-RU" dirty="0"/>
              <a:t> иду я с мамой в детский сад.</a:t>
            </a:r>
          </a:p>
          <a:p>
            <a:pPr marL="0" indent="0">
              <a:buNone/>
            </a:pPr>
            <a:r>
              <a:rPr lang="ru-RU" dirty="0"/>
              <a:t>Там игрушки и подружки ждут ребят</a:t>
            </a:r>
          </a:p>
          <a:p>
            <a:pPr marL="0" indent="0">
              <a:buNone/>
            </a:pPr>
            <a:r>
              <a:rPr lang="ru-RU" dirty="0"/>
              <a:t>Здесь научат нас красиво рисовать,</a:t>
            </a:r>
          </a:p>
          <a:p>
            <a:pPr marL="0" indent="0">
              <a:buNone/>
            </a:pPr>
            <a:r>
              <a:rPr lang="ru-RU" dirty="0"/>
              <a:t>Физкультурой заниматься, танцевать.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Здесь нас учат одеваться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Чистить зубы, умываться,</a:t>
            </a:r>
          </a:p>
          <a:p>
            <a:pPr marL="0" indent="0">
              <a:buNone/>
            </a:pPr>
            <a:r>
              <a:rPr lang="ru-RU" dirty="0"/>
              <a:t>И шнурки завязывать,</a:t>
            </a:r>
          </a:p>
          <a:p>
            <a:pPr marL="0" indent="0">
              <a:buNone/>
            </a:pPr>
            <a:r>
              <a:rPr lang="ru-RU" dirty="0"/>
              <a:t>И стихи </a:t>
            </a:r>
            <a:r>
              <a:rPr lang="ru-RU" b="1" dirty="0"/>
              <a:t>рассказывать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И пускай немало славных</a:t>
            </a:r>
          </a:p>
          <a:p>
            <a:pPr marL="0" indent="0">
              <a:buNone/>
            </a:pPr>
            <a:r>
              <a:rPr lang="ru-RU" dirty="0"/>
              <a:t>Разных дней в календаре,</a:t>
            </a:r>
          </a:p>
          <a:p>
            <a:pPr marL="0" indent="0">
              <a:buNone/>
            </a:pPr>
            <a:r>
              <a:rPr lang="ru-RU" dirty="0"/>
              <a:t>Но один из самых главных –</a:t>
            </a:r>
          </a:p>
          <a:p>
            <a:pPr marL="0" indent="0">
              <a:buNone/>
            </a:pPr>
            <a:r>
              <a:rPr lang="ru-RU" dirty="0"/>
              <a:t>Самый первый в сентябре.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Солнца луч в окно стучится</a:t>
            </a:r>
          </a:p>
          <a:p>
            <a:pPr marL="0" indent="0">
              <a:buNone/>
            </a:pPr>
            <a:r>
              <a:rPr lang="ru-RU" dirty="0"/>
              <a:t>Будит взрослых и ребят</a:t>
            </a:r>
          </a:p>
          <a:p>
            <a:pPr marL="0" indent="0">
              <a:buNone/>
            </a:pPr>
            <a:r>
              <a:rPr lang="ru-RU" dirty="0"/>
              <a:t>Просыпайся, поднимайся,</a:t>
            </a:r>
          </a:p>
          <a:p>
            <a:pPr marL="0" indent="0">
              <a:buNone/>
            </a:pPr>
            <a:r>
              <a:rPr lang="ru-RU" dirty="0"/>
              <a:t>Собирайся в детский сад!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. Ветер песни распевает</a:t>
            </a:r>
          </a:p>
          <a:p>
            <a:pPr marL="0" indent="0">
              <a:buNone/>
            </a:pPr>
            <a:r>
              <a:rPr lang="ru-RU" dirty="0"/>
              <a:t>И со звонким ветерком</a:t>
            </a:r>
          </a:p>
          <a:p>
            <a:pPr marL="0" indent="0">
              <a:buNone/>
            </a:pPr>
            <a:r>
              <a:rPr lang="ru-RU" dirty="0"/>
              <a:t>Мы по улице веселой</a:t>
            </a:r>
          </a:p>
          <a:p>
            <a:pPr marL="0" indent="0">
              <a:buNone/>
            </a:pPr>
            <a:r>
              <a:rPr lang="ru-RU" dirty="0"/>
              <a:t>В садик радостно идем.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. Здесь для скуки места нет,</a:t>
            </a:r>
          </a:p>
          <a:p>
            <a:pPr marL="0" indent="0">
              <a:buNone/>
            </a:pPr>
            <a:r>
              <a:rPr lang="ru-RU" u="sng" dirty="0"/>
              <a:t>На вопрос звучит ответ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"Я умею, я могу! Можно, я вам помогу?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Рассеянный</a:t>
            </a:r>
            <a:r>
              <a:rPr lang="ru-RU" dirty="0" err="1" smtClean="0"/>
              <a:t>:Ребята</a:t>
            </a:r>
            <a:r>
              <a:rPr lang="ru-RU" dirty="0" smtClean="0"/>
              <a:t> </a:t>
            </a:r>
            <a:r>
              <a:rPr lang="ru-RU" dirty="0"/>
              <a:t>а хотите поиграть в мою самую</a:t>
            </a:r>
          </a:p>
          <a:p>
            <a:pPr marL="0" indent="0">
              <a:buNone/>
            </a:pPr>
            <a:r>
              <a:rPr lang="ru-RU" dirty="0"/>
              <a:t>любимую игру?</a:t>
            </a:r>
          </a:p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Игра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i="1" dirty="0"/>
              <a:t>«Весёлый мяч»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Под звучание музыки </a:t>
            </a:r>
            <a:r>
              <a:rPr lang="ru-RU" b="1" dirty="0" err="1"/>
              <a:t>Рассеяный</a:t>
            </a:r>
            <a:r>
              <a:rPr lang="ru-RU" dirty="0"/>
              <a:t> и ведущий с разных концов перекидывают детям мячи.</a:t>
            </a:r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:-</a:t>
            </a:r>
            <a:r>
              <a:rPr lang="ru-RU" b="1" dirty="0" err="1"/>
              <a:t>Рассеяный</a:t>
            </a:r>
            <a:r>
              <a:rPr lang="ru-RU" dirty="0"/>
              <a:t>, а ты любишь книги читать?</a:t>
            </a:r>
          </a:p>
          <a:p>
            <a:pPr marL="0" indent="0">
              <a:buNone/>
            </a:pPr>
            <a:r>
              <a:rPr lang="ru-RU" b="1" dirty="0"/>
              <a:t>Рассеянный</a:t>
            </a:r>
            <a:r>
              <a:rPr lang="ru-RU" dirty="0"/>
              <a:t>:—Я не знаю, где и книжки взять, поэтому и не читаю.</a:t>
            </a:r>
          </a:p>
          <a:p>
            <a:pPr marL="0" indent="0">
              <a:buNone/>
            </a:pPr>
            <a:r>
              <a:rPr lang="ru-RU" dirty="0"/>
              <a:t>Ребята, а где можно взять книжки?</a:t>
            </a:r>
          </a:p>
          <a:p>
            <a:pPr marL="0" indent="0">
              <a:buNone/>
            </a:pPr>
            <a:r>
              <a:rPr lang="ru-RU" u="sng" dirty="0"/>
              <a:t>Дети</a:t>
            </a:r>
            <a:r>
              <a:rPr lang="ru-RU" dirty="0"/>
              <a:t>:-В библиотеке!</a:t>
            </a:r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:-Правильно, ребята, книжки живут в библиотеке.</a:t>
            </a:r>
          </a:p>
          <a:p>
            <a:pPr marL="0" indent="0">
              <a:buNone/>
            </a:pPr>
            <a:r>
              <a:rPr lang="ru-RU" dirty="0"/>
              <a:t>Как только вы научитесь читать, вас запишут в библиотеку</a:t>
            </a:r>
          </a:p>
          <a:p>
            <a:pPr marL="0" indent="0">
              <a:buNone/>
            </a:pPr>
            <a:r>
              <a:rPr lang="ru-RU" dirty="0"/>
              <a:t>и вы будете брать книги. Какие вам книжки больше нравятся?</a:t>
            </a:r>
          </a:p>
          <a:p>
            <a:pPr marL="0" indent="0">
              <a:buNone/>
            </a:pPr>
            <a:r>
              <a:rPr lang="ru-RU" u="sng" dirty="0"/>
              <a:t>Дети</a:t>
            </a:r>
            <a:r>
              <a:rPr lang="ru-RU" dirty="0"/>
              <a:t>:—Сказки!</a:t>
            </a:r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:—Вот сейчас и узнаем, как вы знаете сказки.</a:t>
            </a:r>
          </a:p>
          <a:p>
            <a:pPr marL="0" indent="0">
              <a:buNone/>
            </a:pPr>
            <a:r>
              <a:rPr lang="ru-RU" b="1" dirty="0" err="1"/>
              <a:t>Рассеяный</a:t>
            </a:r>
            <a:r>
              <a:rPr lang="ru-RU" dirty="0"/>
              <a:t> с Ведущим по очереди задают вопросы </a:t>
            </a:r>
            <a:r>
              <a:rPr lang="ru-RU" u="sng" dirty="0"/>
              <a:t>детям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Кто жил в теремке?</a:t>
            </a:r>
          </a:p>
          <a:p>
            <a:pPr marL="0" indent="0">
              <a:buNone/>
            </a:pPr>
            <a:r>
              <a:rPr lang="ru-RU" dirty="0"/>
              <a:t>Как звали трёх поросят?</a:t>
            </a:r>
          </a:p>
          <a:p>
            <a:pPr marL="0" indent="0">
              <a:buNone/>
            </a:pPr>
            <a:r>
              <a:rPr lang="ru-RU" dirty="0"/>
              <a:t>Кого позвала Жучка в сказке </a:t>
            </a:r>
            <a:r>
              <a:rPr lang="ru-RU" i="1" dirty="0"/>
              <a:t>«Репка»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Назовите самого знаменитого доктора?</a:t>
            </a:r>
          </a:p>
          <a:p>
            <a:pPr marL="0" indent="0">
              <a:buNone/>
            </a:pPr>
            <a:r>
              <a:rPr lang="ru-RU" dirty="0"/>
              <a:t>Почему от мальчика убежали все вещи в доме?</a:t>
            </a:r>
          </a:p>
          <a:p>
            <a:pPr marL="0" indent="0">
              <a:buNone/>
            </a:pPr>
            <a:r>
              <a:rPr lang="ru-RU" dirty="0"/>
              <a:t>Был похож на мяч немножко</a:t>
            </a:r>
          </a:p>
          <a:p>
            <a:pPr marL="0" indent="0">
              <a:buNone/>
            </a:pPr>
            <a:r>
              <a:rPr lang="ru-RU" dirty="0"/>
              <a:t>И катился по дорожкам.</a:t>
            </a:r>
          </a:p>
          <a:p>
            <a:pPr marL="0" indent="0">
              <a:buNone/>
            </a:pPr>
            <a:r>
              <a:rPr lang="ru-RU" dirty="0"/>
              <a:t>Укатился ото всех.</a:t>
            </a:r>
          </a:p>
          <a:p>
            <a:pPr marL="0" indent="0">
              <a:buNone/>
            </a:pPr>
            <a:r>
              <a:rPr lang="ru-RU" dirty="0"/>
              <a:t>Кроме "рыжей", вот так смех!</a:t>
            </a:r>
          </a:p>
          <a:p>
            <a:pPr marL="0" indent="0">
              <a:buNone/>
            </a:pPr>
            <a:r>
              <a:rPr lang="ru-RU" i="1" dirty="0"/>
              <a:t>(Колобок)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 дорога - далека,</a:t>
            </a:r>
          </a:p>
          <a:p>
            <a:pPr marL="0" indent="0">
              <a:buNone/>
            </a:pPr>
            <a:r>
              <a:rPr lang="ru-RU" dirty="0"/>
              <a:t>А корзина - нелегка.</a:t>
            </a:r>
          </a:p>
          <a:p>
            <a:pPr marL="0" indent="0">
              <a:buNone/>
            </a:pPr>
            <a:r>
              <a:rPr lang="ru-RU" dirty="0"/>
              <a:t>Сесть бы на пенек.</a:t>
            </a:r>
          </a:p>
          <a:p>
            <a:pPr marL="0" indent="0">
              <a:buNone/>
            </a:pPr>
            <a:r>
              <a:rPr lang="ru-RU" dirty="0"/>
              <a:t>Съесть бы пирожок.</a:t>
            </a:r>
          </a:p>
          <a:p>
            <a:pPr marL="0" indent="0">
              <a:buNone/>
            </a:pPr>
            <a:r>
              <a:rPr lang="ru-RU" i="1" dirty="0"/>
              <a:t>("Маша и медведь".)</a:t>
            </a:r>
            <a:endParaRPr lang="ru-RU" dirty="0"/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 Молодцы, сказки вы знаете!</a:t>
            </a:r>
          </a:p>
          <a:p>
            <a:pPr marL="0" indent="0">
              <a:buNone/>
            </a:pPr>
            <a:r>
              <a:rPr lang="ru-RU" dirty="0"/>
              <a:t>А сейчас поиграем в </a:t>
            </a:r>
            <a:r>
              <a:rPr lang="ru-RU" u="sng" dirty="0"/>
              <a:t>игру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"КАК ЖИВЕШЬ? "</a:t>
            </a:r>
          </a:p>
          <a:p>
            <a:pPr marL="0" indent="0">
              <a:buNone/>
            </a:pPr>
            <a:r>
              <a:rPr lang="ru-RU" b="1" dirty="0" err="1"/>
              <a:t>Рассеянный</a:t>
            </a:r>
            <a:r>
              <a:rPr lang="ru-RU" dirty="0" err="1"/>
              <a:t>:Очень</a:t>
            </a:r>
            <a:r>
              <a:rPr lang="ru-RU" dirty="0"/>
              <a:t> мне понравилось у вас, дети, но пора возвращаться.</a:t>
            </a:r>
          </a:p>
          <a:p>
            <a:pPr marL="0" indent="0">
              <a:buNone/>
            </a:pPr>
            <a:r>
              <a:rPr lang="ru-RU" dirty="0"/>
              <a:t>Детский сад – ты самый лучший,</a:t>
            </a:r>
          </a:p>
          <a:p>
            <a:pPr marL="0" indent="0">
              <a:buNone/>
            </a:pPr>
            <a:r>
              <a:rPr lang="ru-RU" dirty="0"/>
              <a:t>Здесь ни капельки не скучно –</a:t>
            </a:r>
          </a:p>
          <a:p>
            <a:pPr marL="0" indent="0">
              <a:buNone/>
            </a:pPr>
            <a:r>
              <a:rPr lang="ru-RU" dirty="0"/>
              <a:t>Детский сад ты самый классный,</a:t>
            </a:r>
          </a:p>
          <a:p>
            <a:pPr marL="0" indent="0">
              <a:buNone/>
            </a:pPr>
            <a:r>
              <a:rPr lang="ru-RU" dirty="0"/>
              <a:t>Самый добрый и прекрасный.</a:t>
            </a:r>
          </a:p>
          <a:p>
            <a:pPr marL="0" indent="0">
              <a:buNone/>
            </a:pPr>
            <a:r>
              <a:rPr lang="ru-RU" u="sng" dirty="0"/>
              <a:t>Ведущий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Этот </a:t>
            </a:r>
            <a:r>
              <a:rPr lang="ru-RU" b="1" dirty="0"/>
              <a:t>день он самый лучший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Добрый </a:t>
            </a:r>
            <a:r>
              <a:rPr lang="ru-RU" b="1" dirty="0"/>
              <a:t>день календаря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Как маленькую детскую планету</a:t>
            </a:r>
          </a:p>
          <a:p>
            <a:pPr marL="0" indent="0">
              <a:buNone/>
            </a:pPr>
            <a:r>
              <a:rPr lang="ru-RU" dirty="0"/>
              <a:t>Мы запускаем шар воздушный этот.</a:t>
            </a:r>
          </a:p>
          <a:p>
            <a:pPr marL="0" indent="0">
              <a:buNone/>
            </a:pPr>
            <a:r>
              <a:rPr lang="ru-RU" dirty="0"/>
              <a:t>Лети, лети в глубины мирозданья.</a:t>
            </a:r>
          </a:p>
          <a:p>
            <a:pPr marL="0" indent="0">
              <a:buNone/>
            </a:pPr>
            <a:r>
              <a:rPr lang="ru-RU" dirty="0" smtClean="0"/>
              <a:t>Сегодня </a:t>
            </a:r>
            <a:r>
              <a:rPr lang="ru-RU" dirty="0"/>
              <a:t>праздник наш – </a:t>
            </a:r>
            <a:r>
              <a:rPr lang="ru-RU" b="1" dirty="0"/>
              <a:t>День знаний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Стремитесь, ребята, в науку добра.</a:t>
            </a:r>
          </a:p>
          <a:p>
            <a:pPr marL="0" indent="0">
              <a:buNone/>
            </a:pPr>
            <a:r>
              <a:rPr lang="ru-RU" dirty="0"/>
              <a:t>В добрый путь, в славный путь, детвора.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небо </a:t>
            </a:r>
            <a:r>
              <a:rPr lang="ru-RU" dirty="0" smtClean="0"/>
              <a:t>отпускаются </a:t>
            </a:r>
            <a:r>
              <a:rPr lang="ru-RU" dirty="0"/>
              <a:t>воздушные шары, под песню</a:t>
            </a:r>
          </a:p>
          <a:p>
            <a:pPr marL="0" indent="0">
              <a:buNone/>
            </a:pPr>
            <a:r>
              <a:rPr lang="ru-RU" i="1" dirty="0"/>
              <a:t>«От улыбки»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7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169" y="88134"/>
            <a:ext cx="11887200" cy="6665205"/>
          </a:xfrm>
        </p:spPr>
        <p:txBody>
          <a:bodyPr numCol="4">
            <a:normAutofit fontScale="25000" lnSpcReduction="20000"/>
          </a:bodyPr>
          <a:lstStyle/>
          <a:p>
            <a:pPr marL="0" indent="0">
              <a:buNone/>
            </a:pPr>
            <a:r>
              <a:rPr lang="ru-RU" sz="4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Конспект </a:t>
            </a:r>
            <a:r>
              <a:rPr lang="ru-RU" sz="4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музыкального занятия в средней группе с элементами </a:t>
            </a:r>
            <a:r>
              <a:rPr lang="ru-RU" sz="4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логоритмики</a:t>
            </a:r>
            <a:r>
              <a:rPr lang="ru-RU" sz="4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sz="4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43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 в гости к нам пришла</a:t>
            </a:r>
            <a:r>
              <a:rPr lang="ru-RU" sz="4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4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Закреплять с детьми названия знакомых танцевальных движений через 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логоритмические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упражнения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(движение и слово)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Формировать чувство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музыкального ритма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развивать мелкую и крупную моторику, координацию движений. Способствовать запоминанию текста с помощью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музыки и движения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Учить детей слушать, воспринимать, анализировать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музыкальное произведение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Развивать представление о различном характере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активизировать словарь словами, определяющими характер прослушанной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Исполнять знакомые песенки легко, весело, дружно в одном темпе, не отставая и не опережая друг друга, внятно и четко произносить слова.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 музыкального занятия: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заходят в зал, здороваются с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гостями и встают в круг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теперь я с вами поздороваюсь! Проводится коммуникативная игра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«Здравствуйте»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М.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Картушиной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Ребята, назовите мне какие вы знаете танцевальные движения?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Пружинка, фонарики, кружение лодочкой,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ковырялочка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притопы, шаг с полуприседанием и т. д.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Давайте вспомним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ковырялочку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под стихи. Начинаем движение с правой ноги.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Каблучками я стучу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Пляску русскую учу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Пляска русская моя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За–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тель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ная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сейчас выполним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«шаг с полуприседанием»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Начинаем выполнять в правую сторону.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– присяду, шаг – присяду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танец я учу,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Приседать я не устану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танцором стать хочу!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теперь выполним это движение в левую сторону.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Шаг – присяду, шаг – присяду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Спинку прямо я держу,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Танцевать себя заставлю,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Даже если не хочу.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Выполним топающий шаг –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топатушки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на месте.</a:t>
            </a:r>
          </a:p>
          <a:p>
            <a:pPr marL="0" indent="0">
              <a:buNone/>
            </a:pP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Топатушки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топатушки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Раз, два, три, четыре, пять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Дружно, весело, задорно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Повторим мы все опять.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сейчас выполним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топатушки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в движении.</a:t>
            </a:r>
          </a:p>
          <a:p>
            <a:pPr marL="0" indent="0">
              <a:buNone/>
            </a:pP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(Идут по кругу проговаривают стихи и садятся на места.)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Сядем, отдохнем и послушаем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Но прежде чем слушать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скажите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Кто сочиняет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- композитор –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Сейчас мы послушаем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 и поиграем в игру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«Солнышко и тучка»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Если вы услышите веселую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поднимаем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«солнышко»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Если грустную –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«тучку»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Слушайте внимательно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и показывайте нужную карточку.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Слушают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«Болезнь 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куклы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Чайковского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(дети показывают тучку)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«Почему показали тучку?»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отвечают, что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звучала грустная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печальная, хмурая, жалобная и называется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«Болезнь 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куклы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Дальше слушаем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Звучит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«Новая 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Чайковского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(дети показывают солнышко)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«Почему решили, что солнышко?»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звучала веселая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радостная, игривая, танцевальная, задорная. Называется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«Новая 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и рассказывает о девочке, кружащейся по комнате с новой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куклой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вот и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 к вам пришла на занятие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 хочет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чтобы вы ей спели песенки. Давайте вспомним песенку Л. Гусевой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«Мышки»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с движениями. Затем дети поют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«Цап – царапки»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Л. Гусевой.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Скажите, ребята, какое время года сейчас?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Весна.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почему вы решили, что весна?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отвечают.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Сейчас все встанем и проговорим слова песенки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«Ветерок»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Л. Гусевой с движениями. Затем дети поют песенку с движениями.</a:t>
            </a:r>
          </a:p>
          <a:p>
            <a:pPr marL="0" indent="0"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Молодцы, ребята, мне очень понравились ваши песенки. И я для вас приготовила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Музыкальные часики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Вы должны отгадать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музыкальные загадки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Я не просто к вам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пришла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загадки принесла. Загадки не простые, а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музыкальные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Исполняется песня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«Паровоз»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 куплет без слов. Дети должны узнать песенку и стрелочкой указать на нужную картинку. Затем песня исполняется всеми детьми под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музыку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Слушайте еще одну загадку.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Исполняется песня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«Детский сад»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 куплет без слов,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Филиппенко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Дети также узнают песенку, стрелочкой указывают на нужную картинку.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Как называется песенка?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«Детский сад»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А как называется наш детский сад?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отвечают.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 Песню будем петь </a:t>
            </a: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1куплет – мальчики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куплет – девочки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куплет – все вместе</a:t>
            </a:r>
          </a:p>
          <a:p>
            <a:pPr marL="0" indent="0"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Молодцы дети, отгадали все мои загадки. И теперь я хочу с вами поиграть. Выходите и становитесь в кружок. Сейчас мы с вами превратимся в птичек.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Раз, два, три – покружись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в синичек превратись.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Ой! Сюда бежит лисичка,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полянку зовет птичек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(выбегает девочка в шапочке Лисы)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Гули – гули, мои птички,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Голосистые синички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гости жду я вас всегда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хотите ли зерна?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Птички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Хотим.</a:t>
            </a:r>
          </a:p>
          <a:p>
            <a:pPr marL="0" indent="0">
              <a:buNone/>
            </a:pPr>
            <a:r>
              <a:rPr lang="ru-RU" sz="3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«Лисичка и синички»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слова и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музыка </a:t>
            </a:r>
            <a:r>
              <a:rPr lang="ru-RU" sz="3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Картушиной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 повторяется, Лисичку выбираем считалочкой.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Заяц прыгал по кустам –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Тут и там, тут и там,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Заяц прыгал у горы,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Тот, кто водит, - выходи </a:t>
            </a: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(синички улетают на места)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Муз. рук.: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Занятие наше закончилось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что же нам скажет куколка.</a:t>
            </a:r>
          </a:p>
          <a:p>
            <a:pPr marL="0" indent="0">
              <a:buNone/>
            </a:pP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Кукла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Мне понравилось с вами играть,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хочу я всем сказать!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 с вами я дружить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Часто в </a:t>
            </a:r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гости приходить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marL="0" indent="0">
              <a:buNone/>
            </a:pP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свиданья, ребята!</a:t>
            </a:r>
          </a:p>
          <a:p>
            <a:pPr marL="0" indent="0">
              <a:buNone/>
            </a:pPr>
            <a:r>
              <a:rPr lang="ru-RU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(Дети прощаются и уходят из зала)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83" y="550039"/>
            <a:ext cx="2111167" cy="13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2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916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B050"/>
                </a:solidFill>
              </a:rPr>
              <a:t>Психолого-педагогические основы организации общения детей дошкольного возраста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18" y="967915"/>
            <a:ext cx="11876183" cy="579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и формы общения воспитателя с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детьми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протяжении первых семи лет жизни последовательно возникают и сменяют друг друга несколько уровней форм общения детей и взрослых.</a:t>
            </a:r>
          </a:p>
          <a:p>
            <a:pPr marL="0" indent="0">
              <a:buNone/>
            </a:pPr>
            <a:r>
              <a:rPr lang="ru-RU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Непосредственно-эмоциональное общение с близкими взрослыми.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В его основе лежит потребность ребенка во внимании и доброжелательном отношении к себе со стороны окружающих. Общение младенца со взрослыми протекает вне какой-либо другой деятельности и составляет ведущую деятельность ребенка данного возраста. Эта форма общения имеет большое значение в психическом развитии ребенка. Основными средствами общения на этом этапе являются мимические движения.</a:t>
            </a:r>
          </a:p>
          <a:p>
            <a:pPr marL="0" indent="0">
              <a:buNone/>
            </a:pPr>
            <a:r>
              <a:rPr lang="ru-RU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Ситуативно-деловая форма общения детей со взрослыми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(6 месяцев – 3 года). Главной особенностью этого вида общения детей со взрослыми следует считать практическое взаимодействие ребенка и взрослого. Помимо внимания и доброжелательности ребенок раннего возраста начинает испытывать нужду еще и в сотрудничестве взрослого (просьба о помощи, приглашение к совместным действиям, обращение за разрешением). Это помогает детям узнавать предметы, осваивать способы действия с ними. В этот период очень важна положительная оценка, поскольку она оказывает влияние на усвоение действий с предметами.</a:t>
            </a:r>
          </a:p>
          <a:p>
            <a:pPr marL="0" indent="0">
              <a:buNone/>
            </a:pPr>
            <a:r>
              <a:rPr lang="ru-RU" sz="1400" i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Внеситуативно</a:t>
            </a:r>
            <a:r>
              <a:rPr lang="ru-RU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-познавательная форма общения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(3-6 лет). Признаками появления третьей формы общения может служить возникновение у ребенка вопросов о предметах, их разнообразных взаимосвязях. Важнейшим средством общения на данном этапе является речь, потому что она одна открывает возможности выйти за пределы одной частной ситуации и осуществить то «теоретическое» сотрудничество, которое составляет суть описываемой формы общения. При этом виде общения ребенок обсуждает со взрослыми предметы и явления мира вещей. Сюда относятся и сообщения новостей, познавательные вопросы, просьбы почитать, рассказы о прочитанном, виденном, фантазии.</a:t>
            </a:r>
          </a:p>
          <a:p>
            <a:pPr marL="0" indent="0">
              <a:buNone/>
            </a:pPr>
            <a:r>
              <a:rPr lang="ru-RU" sz="1400" i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Внеситуативно</a:t>
            </a:r>
            <a:r>
              <a:rPr lang="ru-RU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-личностная форма общения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(6-7 лет). Это общение служит целям познания социального, а не предметного мира. Мира людей, а не вещей. Этот вид общения существует самостоятельно и представляет собой коммуникативную деятельность в «чистом виде». Ведущими мотивами на этом уровне общения являются личностные мотивы. Взрослый человек как особая человеческая личность – вот то основное, что побуждает ребенка искать с ним контакты. При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внеситуативно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-личностном общении предметом обсуждения является человек. В основе его лежит потребность ребенка в эмоциональной поддержке, его стремление к взаимопониманию и сопереживанию.</a:t>
            </a:r>
          </a:p>
          <a:p>
            <a:pPr marL="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30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35" y="738130"/>
            <a:ext cx="5056742" cy="6769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пространства позволяет детям выбирать интересные для себя занятия, чередовать их в течение дня, а воспитателю дает возможность эффективно организовывать образовательный процесс с учетом индивидуальных особенностей детей. Оснащение уголков меняется в соответствии с тематическим планированием образовательного процесса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качестве таких центров развития выступают: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уголок ролевых игр;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зона настольно-печатных игр;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выставки детских рисунков, детского творчества;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уголок природы;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спортивный уголок;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игровой уголок (с игрушками, строительным материалом);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уголки для разнообразных видов самостоятельной деятельности детей - конструктивной, изобразительной, музыкальной.</a:t>
            </a:r>
          </a:p>
          <a:p>
            <a:pPr marL="0" indent="0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05" y="933622"/>
            <a:ext cx="5882319" cy="53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457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86" y="217162"/>
            <a:ext cx="4548935" cy="6498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09" y="217162"/>
            <a:ext cx="4802436" cy="65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907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8" y="177041"/>
            <a:ext cx="4692268" cy="65959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96" y="176320"/>
            <a:ext cx="4470497" cy="65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9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17" y="2282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78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0">
              <a:schemeClr val="accent6">
                <a:lumMod val="40000"/>
                <a:lumOff val="60000"/>
                <a:alpha val="38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85504" cy="980501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B050"/>
                </a:solidFill>
              </a:rPr>
              <a:t>Теоретические и методические основы организации игровой деятельности детей раннего и дошкольного возраста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501"/>
            <a:ext cx="12085504" cy="9726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Игровая педагогическая технология - организация педагогического процесса в форме различных педагогических игр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Это последовательная деятельность педагога по: отбору, разработке, подготовке игр; включению детей в игровую деятельность; осуществлению самой игры; подведению итогов, результатов игровой деятельности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1145" y="4072621"/>
            <a:ext cx="64209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effectLst/>
                <a:latin typeface="verdana" panose="020B0604030504040204" pitchFamily="34" charset="0"/>
              </a:rPr>
              <a:t>Главная </a:t>
            </a:r>
            <a:r>
              <a:rPr lang="ru-RU" sz="1400" b="1" i="0" dirty="0" smtClean="0">
                <a:effectLst/>
                <a:latin typeface="verdana" panose="020B0604030504040204" pitchFamily="34" charset="0"/>
              </a:rPr>
              <a:t>цель игровой технологии</a:t>
            </a:r>
            <a:r>
              <a:rPr lang="ru-RU" sz="1400" b="0" i="0" dirty="0" smtClean="0">
                <a:effectLst/>
                <a:latin typeface="verdana" panose="020B0604030504040204" pitchFamily="34" charset="0"/>
              </a:rPr>
              <a:t> -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a:t>
            </a:r>
          </a:p>
          <a:p>
            <a:pPr algn="just"/>
            <a:endParaRPr lang="ru-RU" sz="1400" b="0" i="0" dirty="0" smtClean="0"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1400" b="1" i="0" dirty="0" smtClean="0">
                <a:effectLst/>
                <a:latin typeface="verdana" panose="020B0604030504040204" pitchFamily="34" charset="0"/>
              </a:rPr>
              <a:t>Её задачи:</a:t>
            </a:r>
            <a:endParaRPr lang="ru-RU" sz="1400" b="0" i="0" dirty="0" smtClean="0">
              <a:effectLst/>
              <a:latin typeface="verdana" panose="020B060403050404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Достигнуть высокого уровня мотивации, осознанной потребности в усвоении знаний и умений за счёт собственной активности ребёнка.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Подобрать средства, активизирующие деятельность детей и повышающие её результативность.</a:t>
            </a:r>
            <a:endParaRPr lang="ru-RU" sz="1400" b="0" i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98" y="3749457"/>
            <a:ext cx="48143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verdana" panose="020B0604030504040204" pitchFamily="34" charset="0"/>
              </a:rPr>
              <a:t>Главный </a:t>
            </a:r>
            <a:r>
              <a:rPr lang="ru-RU" sz="1400" b="1" dirty="0">
                <a:latin typeface="verdana" panose="020B0604030504040204" pitchFamily="34" charset="0"/>
              </a:rPr>
              <a:t>компонент игровой технологии</a:t>
            </a:r>
            <a:r>
              <a:rPr lang="ru-RU" sz="1400" dirty="0">
                <a:latin typeface="verdana" panose="020B0604030504040204" pitchFamily="34" charset="0"/>
              </a:rPr>
              <a:t> - непосредственное и систематическое </a:t>
            </a:r>
            <a:r>
              <a:rPr lang="ru-RU" sz="1400" b="1" dirty="0">
                <a:latin typeface="verdana" panose="020B0604030504040204" pitchFamily="34" charset="0"/>
              </a:rPr>
              <a:t>общение педагога и детей.</a:t>
            </a:r>
            <a:endParaRPr lang="ru-RU" sz="1400" dirty="0">
              <a:latin typeface="verdana" panose="020B0604030504040204" pitchFamily="34" charset="0"/>
            </a:endParaRPr>
          </a:p>
          <a:p>
            <a:pPr algn="just"/>
            <a:r>
              <a:rPr lang="ru-RU" sz="1400" b="1" dirty="0">
                <a:latin typeface="verdana" panose="020B0604030504040204" pitchFamily="34" charset="0"/>
              </a:rPr>
              <a:t>Её значение:</a:t>
            </a:r>
            <a:endParaRPr lang="ru-RU" sz="1400" dirty="0">
              <a:latin typeface="verdana" panose="020B0604030504040204" pitchFamily="34" charset="0"/>
            </a:endParaRP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активизирует воспитанников;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повышает познавательный интерес;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вызывает эмоциональный подъём;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способствует развитию творчества;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максимально концентрирует время занятий за счёт чётко сформулированных условий игры;</a:t>
            </a:r>
          </a:p>
          <a:p>
            <a:pPr algn="just"/>
            <a:r>
              <a:rPr lang="ru-RU" sz="1400" dirty="0">
                <a:latin typeface="verdana" panose="020B0604030504040204" pitchFamily="34" charset="0"/>
              </a:rPr>
              <a:t>- 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7" y="1605592"/>
            <a:ext cx="3237932" cy="21438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1894" y="1605592"/>
            <a:ext cx="6793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Игра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 — </a:t>
            </a:r>
            <a:endParaRPr lang="ru-RU" sz="2800" i="1" dirty="0" smtClean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ru-RU" sz="2800" i="1" dirty="0" smtClean="0">
                <a:solidFill>
                  <a:srgbClr val="252525"/>
                </a:solidFill>
                <a:latin typeface="Arial" panose="020B0604020202020204" pitchFamily="34" charset="0"/>
              </a:rPr>
              <a:t>вид осмысленной</a:t>
            </a:r>
            <a:r>
              <a:rPr lang="ru-RU" sz="2800" i="1" dirty="0">
                <a:solidFill>
                  <a:srgbClr val="252525"/>
                </a:solidFill>
                <a:latin typeface="Arial" panose="020B0604020202020204" pitchFamily="34" charset="0"/>
              </a:rPr>
              <a:t> непродуктивной деятельности, где мотив лежит как в её результате, так и в самом процессе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21749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960"/>
            <a:ext cx="5673687" cy="29006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Воспитательное и обучающее значение игры зависит от: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знания методики игровой деятельности;</a:t>
            </a:r>
          </a:p>
          <a:p>
            <a:pPr marL="0" indent="0" algn="just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профессионального мастерства педагога при организации и руководства различными видами игр;</a:t>
            </a:r>
          </a:p>
          <a:p>
            <a:pPr marL="0" indent="0" algn="just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учёта возрастных и индивидуальных возможностей.</a:t>
            </a:r>
          </a:p>
          <a:p>
            <a:pPr marL="0" indent="0" algn="just"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современном этапе игровая деятельность в качестве 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самостоятельной технологии может быть использована: 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освоения темы или содержания изучаемого материала; в качестве занятия или его части 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(введения, объяснения, закрепления, упражнения, контроля)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как часть образовательной программы, формируемой коллективом ДОУ.</a:t>
            </a:r>
          </a:p>
          <a:p>
            <a:pPr marL="0" indent="0" algn="just"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7923" y="3494680"/>
            <a:ext cx="6364077" cy="33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0" dirty="0" smtClean="0">
                <a:effectLst/>
                <a:latin typeface="verdana" panose="020B0604030504040204" pitchFamily="34" charset="0"/>
              </a:rPr>
              <a:t>Виды педагогических игр очень разнообразны</a:t>
            </a:r>
            <a:endParaRPr lang="ru-RU" sz="1400" b="0" i="0" dirty="0" smtClean="0">
              <a:effectLst/>
              <a:latin typeface="verdana" panose="020B0604030504040204" pitchFamily="34" charset="0"/>
            </a:endParaRPr>
          </a:p>
          <a:p>
            <a:pPr algn="just"/>
            <a:r>
              <a:rPr lang="ru-RU" sz="1400" b="0" i="0" dirty="0" smtClean="0">
                <a:effectLst/>
                <a:latin typeface="verdana" panose="020B0604030504040204" pitchFamily="34" charset="0"/>
              </a:rPr>
              <a:t>Они могут различаться: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 виду деятельности - двигательные, интеллектуальные, психологические и т. д.;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 характеру педагогического процесса - обучающие, тренировочные, контролирующие, познавательные, воспитательные, развивающие, диагностические.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 характеру игровой методики - игры с правилами; игры с правилами, устанавливаемыми по ходу игры; игры, где одна часть правил задана условиями игры, а устанавливается в зависимости от её хода.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 содержанию - музыкальные, математические, социализирующие, логические и т. д.</a:t>
            </a:r>
          </a:p>
          <a:p>
            <a:pPr algn="just">
              <a:buFont typeface="+mj-lt"/>
              <a:buAutoNum type="arabicPeriod"/>
            </a:pPr>
            <a:r>
              <a:rPr lang="ru-RU" sz="1400" b="0" i="0" dirty="0" smtClean="0">
                <a:effectLst/>
                <a:latin typeface="verdana" panose="020B0604030504040204" pitchFamily="34" charset="0"/>
              </a:rPr>
              <a:t>По игровому оборудованию - настольные, компьютерные, театрализованные, сюжетно-ролевые, режиссёрские и т. д</a:t>
            </a:r>
            <a:endParaRPr lang="ru-RU" sz="1400" b="0" i="0" dirty="0">
              <a:effectLst/>
              <a:latin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5" y="2985571"/>
            <a:ext cx="5044196" cy="376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71" y="84960"/>
            <a:ext cx="5160638" cy="34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38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096521" cy="1023000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600" b="1" dirty="0" smtClean="0">
                <a:solidFill>
                  <a:srgbClr val="00B050"/>
                </a:solidFill>
              </a:rPr>
              <a:t>Теоретические и методические основы организации трудовой деятельности дошкольников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2300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Трудовое воспитание дошкольников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целенаправленный процесс формирования у детей положительного отношения к труду, желания и умения трудиться, нравственно ценных качеств, уважения к труду взрослых.</a:t>
            </a:r>
          </a:p>
          <a:p>
            <a:pPr algn="just"/>
            <a:endParaRPr lang="ru-RU" sz="1400" b="0" i="0" dirty="0" smtClean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400" b="1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всей системы трудового воспитания</a:t>
            </a:r>
            <a:r>
              <a:rPr lang="ru-RU" sz="1400" b="0" i="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нравственно-психологическая и практическая подготовка детей к добросовестному труду на общую пользу и формирование начал трудолюбия. В детском саду эта цель решается в соответствии с возрастными возможностями детей, а также особенностями их трудовой деятельности.</a:t>
            </a:r>
            <a:endParaRPr lang="ru-RU" sz="1400" b="0" i="0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0453" y="2480898"/>
            <a:ext cx="37457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зависимости от цели и содержания различают следующие виды труда дошкольников:</a:t>
            </a:r>
          </a:p>
          <a:p>
            <a:pPr>
              <a:buFont typeface="+mj-lt"/>
              <a:buAutoNum type="arabicPeriod"/>
            </a:pPr>
            <a:r>
              <a:rPr lang="ru-RU" sz="1400" b="1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самообслуживание;</a:t>
            </a:r>
          </a:p>
          <a:p>
            <a:pPr>
              <a:buFont typeface="+mj-lt"/>
              <a:buAutoNum type="arabicPeriod"/>
            </a:pPr>
            <a:r>
              <a:rPr lang="ru-RU" sz="1400" b="1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хозяйственно-бытовой;</a:t>
            </a:r>
          </a:p>
          <a:p>
            <a:pPr>
              <a:buFont typeface="+mj-lt"/>
              <a:buAutoNum type="arabicPeriod"/>
            </a:pPr>
            <a:r>
              <a:rPr lang="ru-RU" sz="1400" b="1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природе;</a:t>
            </a:r>
          </a:p>
          <a:p>
            <a:pPr>
              <a:buFont typeface="+mj-lt"/>
              <a:buAutoNum type="arabicPeriod"/>
            </a:pPr>
            <a:r>
              <a:rPr lang="ru-RU" sz="1400" b="1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ручной.</a:t>
            </a:r>
          </a:p>
          <a:p>
            <a:r>
              <a:rPr lang="ru-RU" sz="1400" b="0" i="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из видов позволяет ребенку осваивать окружающий мир, развивать мышление, память, получать знания о предназначении и правилах использования материалов и орудий для работы. К тому же ознакомление детей с трудом взрослых расширяет кругозор дошкольников, способствует воспитанию уважительного отношения к старшим.</a:t>
            </a:r>
            <a:endParaRPr lang="ru-RU" sz="1400" b="0" i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2" y="2407995"/>
            <a:ext cx="6208579" cy="43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2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53942"/>
              </p:ext>
            </p:extLst>
          </p:nvPr>
        </p:nvGraphicFramePr>
        <p:xfrm>
          <a:off x="0" y="0"/>
          <a:ext cx="12191999" cy="69177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Виды труда дошкольников</a:t>
                      </a:r>
                    </a:p>
                  </a:txBody>
                  <a:tcPr marL="9022" marR="9022" marT="9022" marB="9022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45"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Самообслуживание</a:t>
                      </a:r>
                    </a:p>
                  </a:txBody>
                  <a:tcPr marL="9022" marR="9022" marT="9022" marB="9022" anchor="ctr"/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Задачи и содержание </a:t>
                      </a: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Закреплять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умение самостоятельно одеваться и раздеваться в определенной последовательности, правильно и аккуратно складывать в шкаф одежду, ставить на место обувь, своевременно сушить мокрые вещи, ухаживать за обувью (мыть, протирать, чистить).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замечать и самостоятельно устранять непорядок в своем внешнем виде, тактично говорить товарищу о неполадке в его костюме, обуви, помогать устранять его. Формировать такие качества, как отзывчивость, взаимопомощь.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детей  самостоятельно готовить материалы и пособия к занятию.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Приучать чистить зубы, полоскать рот после еды, мыть ноги перед сном.</a:t>
                      </a:r>
                    </a:p>
                  </a:txBody>
                  <a:tcPr marL="9022" marR="9022" marT="9022" marB="90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1106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Хозяйственно-бытовой </a:t>
                      </a: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труд</a:t>
                      </a:r>
                      <a:endParaRPr lang="ru-RU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22" marR="9022" marT="9022" marB="9022" anchor="ctr"/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Задачи и содержание </a:t>
                      </a: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Продолжать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детей постоянно и своевременно поддерживать порядок в группе и на участке: протирать игрушки и пособия, мыть игрушки, строительный материал, вместе с воспитателем ремонтировать книги, игрушки.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Продолжать учить детей самостоятельно наводить порядок на участке детского сада: подметать и очищать дорожки от мусора, зимой от снега, поливать песок в песочнице.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детей самостоятельно убирать постель после сна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Приучать детей самостоятельно и добросовестно выполнять обязанности дежурных по столовой: полностью сервировать стол, раздавать второе и третье (ягоды, фрукты) блюда, убирать посуду после еды, подметать пол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детей самостоятельно раскладывать подготовленные воспитателем материалы для занятий, убирать их, мыть кисточки, розетки для красок, протирать столы.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 концу года дети могут: организовывать свое рабочее место и приводить его в порядок по окончании занятий.</a:t>
                      </a:r>
                    </a:p>
                  </a:txBody>
                  <a:tcPr marL="9022" marR="9022" marT="9022" marB="90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66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Труд в природе</a:t>
                      </a:r>
                    </a:p>
                  </a:txBody>
                  <a:tcPr marL="9022" marR="9022" marT="9022" marB="9022" anchor="ctr"/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Задачи и содержание </a:t>
                      </a: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работы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Воспитывать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любовь к растениям и животным.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Продолжать учить самостоятельно и ответственно выполнять обязанности дежурного в уголке природы, поливать комнатные растения, рыхлить почву, мыть кормушки, готовить корм.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Приучать детей самостоятельно заботиться о животных и растениях в уголке природы.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Осенью привлекать детей к уборке овощей с огорода, сбору семян, выкапыванию луковиц, клубней цветов, к перекапыванию грядок, пересаживанию цветущих растений из грунта в уголок природы.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Зимой сгребать снег к стволам деревьев и кустарников, выращивать зеленый корм для птиц и животных (обитателей уголка природы), сажать корнеплоды, с помощью воспитателя выращивать цветы, к праздникам.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Весной привлекать детей к перекапыванию земли на огороде и в цветнике, посеву семян (овощей, цветов), высадке рассады.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Летом привлекать детей к рыхлению почвы, к прополке и окучиванию, поливу грядок и клумб.</a:t>
                      </a:r>
                    </a:p>
                  </a:txBody>
                  <a:tcPr marL="9022" marR="9022" marT="9022" marB="90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90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Ручной труд</a:t>
                      </a:r>
                    </a:p>
                  </a:txBody>
                  <a:tcPr marL="9022" marR="9022" marT="9022" marB="9022" anchor="ctr"/>
                </a:tc>
                <a:tc>
                  <a:txBody>
                    <a:bodyPr/>
                    <a:lstStyle/>
                    <a:p>
                      <a:pPr>
                        <a:buFont typeface="+mj-lt"/>
                        <a:buNone/>
                      </a:pPr>
                      <a:r>
                        <a:rPr lang="ru-RU" sz="1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Задачи и содержание </a:t>
                      </a:r>
                      <a:r>
                        <a:rPr lang="ru-RU" sz="14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работы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Продолжать </a:t>
                      </a: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развивать у детей желание заниматься ручным трудом. Приучать использовать в самостоятельной деятельности навыки работы с природным материалом, бумагой, картоном, приобретенные на занятиях.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Формировать у детей умение самостоятельно делать атрибуты для сюжетно-ролевых игр, украшения на елку, сувениры для родителей, сотрудников детского сада, малышей.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Привлекать детей к участию в изготовлении пособий для занятий и самостоятельной деятельности (коробочки, счетный материал и пр.), в ремонте книг, настольно-печатных игр.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экономно и рационально расходовать материал</a:t>
                      </a:r>
                    </a:p>
                    <a:p>
                      <a:pPr>
                        <a:buFont typeface="+mj-lt"/>
                        <a:buAutoNum type="arabicPeriod"/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Учить детей пользоваться иглой, выполнять швы «вперед иголку» и «через край», пришивать пуговицы.</a:t>
                      </a:r>
                    </a:p>
                  </a:txBody>
                  <a:tcPr marL="9022" marR="9022" marT="9022" marB="90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286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79369"/>
              </p:ext>
            </p:extLst>
          </p:nvPr>
        </p:nvGraphicFramePr>
        <p:xfrm>
          <a:off x="616944" y="275421"/>
          <a:ext cx="10961784" cy="62722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95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6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3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Требования к организации детского труда</a:t>
                      </a:r>
                    </a:p>
                  </a:txBody>
                  <a:tcPr marL="23077" marR="23077" marT="23077" marB="2307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429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Систематичность детского труда</a:t>
                      </a:r>
                    </a:p>
                  </a:txBody>
                  <a:tcPr marL="23077" marR="23077" marT="23077" marB="2307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Педагогический процесс необходимо строить так, чтобы обеспечивалось равномерное распределение всех видов труда и систематическое участие в них каждого ребенка</a:t>
                      </a:r>
                    </a:p>
                  </a:txBody>
                  <a:tcPr marL="23077" marR="23077" marT="23077" marB="2307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5292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Постепенность рабочей нагрузки</a:t>
                      </a:r>
                    </a:p>
                  </a:txBody>
                  <a:tcPr marL="23077" marR="23077" marT="23077" marB="2307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Величина нагрузки влияет на отношение ребенка к труду.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Непосильность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труда может вызвать лишь отвращение к нему. Но слишком малая нагрузка не доставляет чувства "мышечной радости" (Е. </a:t>
                      </a:r>
                      <a:r>
                        <a:rPr lang="ru-RU" sz="14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А.Аркин</a:t>
                      </a:r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), что также затрудняет воспитание положительного отношения к труду.</a:t>
                      </a:r>
                    </a:p>
                  </a:txBody>
                  <a:tcPr marL="23077" marR="23077" marT="23077" marB="2307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508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Подбор оборудования для труда</a:t>
                      </a:r>
                    </a:p>
                  </a:txBody>
                  <a:tcPr marL="23077" marR="23077" marT="23077" marB="23077" anchor="ctr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Хорошо подобранный инвентарь, имеющий привлекательный внешний вид, дающий возможность ребенку выполнить задание аккуратно, получить результат, располагает его к деятельности, вызывает желание трудиться. Размещается оборудование так, чтобы детям было удобно его взять, использовать, привести в порядок и положить на место.</a:t>
                      </a:r>
                    </a:p>
                  </a:txBody>
                  <a:tcPr marL="23077" marR="23077" marT="23077" marB="2307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4445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в группе трудовой атмосферы</a:t>
                      </a:r>
                    </a:p>
                  </a:txBody>
                  <a:tcPr marL="23077" marR="23077" marT="23077" marB="23077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Повседневная жизнь ребенка в детском саду наполнена трудовой деятельностью. Это требует от ребенка трудовых усилий, а от воспитателя – постоянного внимания к тому, насколько тщательно и своевременно выполняют трудовые дела его воспитанники, какое отношение при этом проявляют к вещам, порядку, сверстникам. Принимаясь за любое дело, воспитатель непременно организует и детей на его выполнение. Так он создает в группе атмосферу постоянной занятости, постоянного стремления к полезному делу.</a:t>
                      </a:r>
                    </a:p>
                  </a:txBody>
                  <a:tcPr marL="23077" marR="23077" marT="23077" marB="2307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614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86"/>
            <a:ext cx="12192000" cy="848299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B050"/>
                </a:solidFill>
              </a:rPr>
              <a:t>Теоретические и методические основы организации продуктивных видов деятельности детей дошкольного возраста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72000"/>
            <a:ext cx="5883007" cy="2286000"/>
          </a:xfrm>
        </p:spPr>
        <p:txBody>
          <a:bodyPr>
            <a:normAutofit lnSpcReduction="10000"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Продуктивная деятельность дошкольников включает в себя: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рисование, лепку, конструирование, аппликацию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имеет большое значение для всестороннего развития. Она привлекает детей, радует их возможностью самостоятельно создавать что - то красивое. Начинать приобщать детей в условиях ДОУ следует с 2 - 3 лет.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Продуктивная деятельность является частью всей 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воспитательно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образовательной работы в ДОУ и взаимосвязана со всеми ее направлениями. Особенно важное значение для воспитания и развития ребенка имеет связь с игрой.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0010" y="903385"/>
            <a:ext cx="57122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Одним из важнейших факторов формирования и развития личности ребенка является окружающая среда, в ДОУ - это среда, в которой ребенок живет, развивается, отдыхает. Созданная по законам красоты среда способствует пониманию детьми прекрасного, формированию эстетического, художественного вкуса, естественному образованию у них эстетического отношения к окружающему, формированию художественно-творческих способностей</a:t>
            </a:r>
            <a:r>
              <a:rPr lang="ru-RU" sz="1400" i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Эстетическая развивающая среда должна быть: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сменяема, вариативна.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взаимосвязана со всеми ее частями и окружающей средой, что позволит детям заниматься различными видами деятельности, взаимодействовать друг с другом.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расположена так, что материалы и оборудование находятся в поле зрения детей.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соответствующей возрасту детей.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615" y="903386"/>
            <a:ext cx="5952780" cy="3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ситуации, стимулирующей активность детей, побуждающей их к развитию продуктивной деятельности и творческих способностей.</a:t>
            </a: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эмоционально-положительного настроения.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интереса к занятиям по продуктивной деятельности.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восприятия предметного мира и моделирование в различных видах продуктивной деятельности.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Знакомство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сенсорными эталонами.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мелкой моторики рук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Активизация словаря.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умений по продуктивной деятельности.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детей умения выполнять совместную деятельность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285" y="4812847"/>
            <a:ext cx="2592636" cy="2035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65" y="4803160"/>
            <a:ext cx="3398591" cy="20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8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1964318" cy="56186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rgbClr val="00B050"/>
                </a:solidFill>
              </a:rPr>
              <a:t>Теория и методика музыкального воспитания с практикумом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890" y="561861"/>
            <a:ext cx="12013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образовательной области "Музыка" направлено на достижение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развития музыкальности детей, способности эмоционально воспринимать музыку через решение следующих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развитие музыкально художественной деятельности;</a:t>
            </a:r>
          </a:p>
          <a:p>
            <a:pPr algn="ctr"/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приобщение к музыкальному искусству.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833" y="1515967"/>
            <a:ext cx="51375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Образовательная область "Музыка" интегрирует со следующими областями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Здоровье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Сохранение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укрепление физического и психического здоровья детей, формирование представлений о здоровом образе жизни, релаксация.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трудовых умений и навыков, воспитание трудолюбия, воспитание ценностного отношения к собственному труду, труду других людей и его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результатам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Безопасность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 безопасности собственной жизнедеятельности в различных видах музыкальной деятельности.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Социализация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представлений о музыкальной культуре и музыкальном искусстве; развитие игровой деятельности; формирование гендерной, семейной, гражданской принадлежности, патриотических чувств, чувства принадлежности к мировому сообществу. </a:t>
            </a: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4930" y="1515967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Познание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кругозора детей в области музыки; сенсорное развитие, формирование целостной картины мира в сфере музыкального искусства, творчества.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Чтение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художественной литературы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музыкальных произведений с целью усиления эмоционального восприятия художественных произведений.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Художественное творчество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детского творчества, приобщение к различным видам искусства, использование художественных произведений для обогащения содержания области "Музыка", закрепления результатов восприятия музыки. Формирование интереса к эстетической стороне окружающей действительности; развитие детского творчества.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Коммуникация</a:t>
            </a:r>
          </a:p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свободного общения со взрослыми и детьми в области музыки; развитие всех компонентов устной речи в театрализованной деятельности; практическое овладение воспитанниками нормами речи.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Физическая культура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физических качеств для музыкально-ритмической деятельности, использование музыкальных произведений в качестве музыкального сопровождения различных видов детской деятельности и двигательной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538969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287" y="77117"/>
            <a:ext cx="57030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Helvetica Neue"/>
              </a:rPr>
              <a:t>Содержание музыкально-образовательной </a:t>
            </a:r>
            <a:r>
              <a:rPr lang="ru-RU" sz="1400" b="1" dirty="0">
                <a:solidFill>
                  <a:srgbClr val="333333"/>
                </a:solidFill>
                <a:latin typeface="Helvetica Neue"/>
              </a:rPr>
              <a:t>деятельности для детей младшего дошкольного возраста:</a:t>
            </a:r>
          </a:p>
          <a:p>
            <a:pPr algn="ctr"/>
            <a:r>
              <a:rPr lang="ru-RU" sz="1400" b="1" i="1" dirty="0">
                <a:solidFill>
                  <a:srgbClr val="333333"/>
                </a:solidFill>
                <a:latin typeface="Helvetica Neue"/>
              </a:rPr>
              <a:t>1. Слушание: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внимательно слушает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узнает знакомые мелодии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различает звуки (высокие, низкие)</a:t>
            </a:r>
          </a:p>
          <a:p>
            <a:pPr algn="ctr"/>
            <a:r>
              <a:rPr lang="ru-RU" sz="1400" b="1" i="1" dirty="0">
                <a:solidFill>
                  <a:srgbClr val="333333"/>
                </a:solidFill>
                <a:latin typeface="Helvetica Neue"/>
              </a:rPr>
              <a:t>2. Пение: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поет и подпевает вместе с педагогом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поет без напряжения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вместе начинает и заканчивает пение</a:t>
            </a:r>
          </a:p>
          <a:p>
            <a:pPr algn="ctr"/>
            <a:r>
              <a:rPr lang="ru-RU" sz="1400" b="1" i="1" dirty="0">
                <a:solidFill>
                  <a:srgbClr val="333333"/>
                </a:solidFill>
                <a:latin typeface="Helvetica Neue"/>
              </a:rPr>
              <a:t>3. Музыкально ритмическое движения: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двигается в соответствии с характером музыки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выполняет танцевальные движения (показ педагога)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двигается под музыку с предметами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игра на ДМИ (различает и называет</a:t>
            </a:r>
            <a:r>
              <a:rPr lang="ru-RU" sz="1400" dirty="0" smtClean="0">
                <a:solidFill>
                  <a:srgbClr val="333333"/>
                </a:solidFill>
                <a:latin typeface="Helvetica Neue"/>
              </a:rPr>
              <a:t>)</a:t>
            </a:r>
            <a:endParaRPr lang="ru-RU" sz="1400" dirty="0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5103" y="4098275"/>
            <a:ext cx="711689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Helvetica Neue"/>
              </a:rPr>
              <a:t>А в старшем дошкольном возрасте содержание музыкально-образовательной деятельности усложняется</a:t>
            </a:r>
            <a:r>
              <a:rPr lang="ru-RU" sz="1400" b="1" dirty="0" smtClean="0">
                <a:solidFill>
                  <a:srgbClr val="333333"/>
                </a:solidFill>
                <a:latin typeface="Helvetica Neue"/>
              </a:rPr>
              <a:t>:</a:t>
            </a:r>
          </a:p>
          <a:p>
            <a:endParaRPr lang="ru-RU" sz="1400" b="1" dirty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продолжать развивать эстетическое восприятие, интерес, любовь к музыке,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формировать музыкальную культуру на основе знакомства с композиторами, с классической, народной и современной музыкой.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продолжать развивать музыкальные способности детей: </a:t>
            </a:r>
            <a:r>
              <a:rPr lang="ru-RU" sz="1400" dirty="0" err="1">
                <a:solidFill>
                  <a:srgbClr val="333333"/>
                </a:solidFill>
                <a:latin typeface="Helvetica Neue"/>
              </a:rPr>
              <a:t>звуковысотный</a:t>
            </a:r>
            <a:r>
              <a:rPr lang="ru-RU" sz="1400" dirty="0">
                <a:solidFill>
                  <a:srgbClr val="333333"/>
                </a:solidFill>
                <a:latin typeface="Helvetica Neue"/>
              </a:rPr>
              <a:t>, ритмический, тембровый, динамический слух; эмоциональную отзывчивость и творческую активность.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33333"/>
                </a:solidFill>
                <a:latin typeface="Helvetica Neue"/>
              </a:rPr>
              <a:t>способствовать дальнейшему развитию навыков пения, движений под музыку, игры и импровизации мелодий на детских музыкальных инструментах.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6" y="3467164"/>
            <a:ext cx="4181934" cy="41819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52" y="125139"/>
            <a:ext cx="6169447" cy="3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9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187</TotalTime>
  <Words>2053</Words>
  <Application>Microsoft Office PowerPoint</Application>
  <PresentationFormat>Широкоэкранный</PresentationFormat>
  <Paragraphs>471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Verdana</vt:lpstr>
      <vt:lpstr>Verdana</vt:lpstr>
      <vt:lpstr>Wingdings</vt:lpstr>
      <vt:lpstr>Тема Office</vt:lpstr>
      <vt:lpstr>Организация различных видов деятельности и общения детей</vt:lpstr>
      <vt:lpstr>Теоретические и методические основы организации игровой деятельности детей раннего и дошкольного возраста</vt:lpstr>
      <vt:lpstr>Презентация PowerPoint</vt:lpstr>
      <vt:lpstr>Теоретические и методические основы организации трудовой деятельности дошкольников</vt:lpstr>
      <vt:lpstr>Презентация PowerPoint</vt:lpstr>
      <vt:lpstr>Презентация PowerPoint</vt:lpstr>
      <vt:lpstr>Теоретические и методические основы организации продуктивных видов деятельности детей дошкольного возраста</vt:lpstr>
      <vt:lpstr>Теория и методика музыкального воспитания с практикумом</vt:lpstr>
      <vt:lpstr>Презентация PowerPoint</vt:lpstr>
      <vt:lpstr>Презентация PowerPoint</vt:lpstr>
      <vt:lpstr>Самостоятельная музыкальная деятельность</vt:lpstr>
      <vt:lpstr>Презентация PowerPoint</vt:lpstr>
      <vt:lpstr>Презентация PowerPoint</vt:lpstr>
      <vt:lpstr>Презентация PowerPoint</vt:lpstr>
      <vt:lpstr>Психолого-педагогические основы организации общения детей дошкольного возраста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различных видов деятельности и общения детей</dc:title>
  <dc:creator>Светлана Романова</dc:creator>
  <cp:lastModifiedBy>Таня Котова</cp:lastModifiedBy>
  <cp:revision>22</cp:revision>
  <dcterms:created xsi:type="dcterms:W3CDTF">2016-11-28T12:37:29Z</dcterms:created>
  <dcterms:modified xsi:type="dcterms:W3CDTF">2020-05-10T13:11:34Z</dcterms:modified>
</cp:coreProperties>
</file>