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0" r:id="rId15"/>
    <p:sldId id="268" r:id="rId16"/>
    <p:sldId id="276" r:id="rId17"/>
    <p:sldId id="275" r:id="rId18"/>
    <p:sldId id="274" r:id="rId19"/>
    <p:sldId id="273" r:id="rId20"/>
    <p:sldId id="272" r:id="rId21"/>
    <p:sldId id="269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927" autoAdjust="0"/>
  </p:normalViewPr>
  <p:slideViewPr>
    <p:cSldViewPr>
      <p:cViewPr varScale="1">
        <p:scale>
          <a:sx n="57" d="100"/>
          <a:sy n="57" d="100"/>
        </p:scale>
        <p:origin x="-4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5DA6A-CBAC-4FB2-9B9F-51966E4DFA93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2AE78-2951-4507-927C-A5141BB17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2AE78-2951-4507-927C-A5141BB177C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1F2D5D-8904-4A5A-B1D4-947C238DD712}" type="datetimeFigureOut">
              <a:rPr lang="ru-RU" smtClean="0"/>
              <a:pPr/>
              <a:t>01.11.2022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51D4829-389D-4F28-BF85-ADD145D9B2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0"/>
          <p:cNvSpPr txBox="1">
            <a:spLocks/>
          </p:cNvSpPr>
          <p:nvPr/>
        </p:nvSpPr>
        <p:spPr>
          <a:xfrm>
            <a:off x="785786" y="285728"/>
            <a:ext cx="7500990" cy="135732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5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oden Ship Decorated" pitchFamily="2" charset="0"/>
              </a:rPr>
              <a:t>Русь </a:t>
            </a: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oden Ship Decorated" pitchFamily="2" charset="0"/>
              </a:rPr>
              <a:t> </a:t>
            </a:r>
            <a:endParaRPr lang="ru-RU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ooden Ship Decorated" pitchFamily="2" charset="0"/>
            </a:endParaRPr>
          </a:p>
        </p:txBody>
      </p:sp>
      <p:pic>
        <p:nvPicPr>
          <p:cNvPr id="6" name="Picture 4" descr="Nes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32" cy="2609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150px-St_Olga_by_Nesterov_in_189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156"/>
          <a:stretch/>
        </p:blipFill>
        <p:spPr bwMode="auto">
          <a:xfrm>
            <a:off x="7072330" y="3934557"/>
            <a:ext cx="2071670" cy="2709153"/>
          </a:xfrm>
          <a:prstGeom prst="rect">
            <a:avLst/>
          </a:prstGeom>
          <a:noFill/>
          <a:ln w="9525">
            <a:solidFill>
              <a:srgbClr val="FFC08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75" t="11537" r="50000" b="20291"/>
          <a:stretch/>
        </p:blipFill>
        <p:spPr bwMode="auto">
          <a:xfrm>
            <a:off x="0" y="3929066"/>
            <a:ext cx="2360814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68" y="0"/>
            <a:ext cx="2000232" cy="263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2" descr="http://www.encyclopaedia-russia.ru/document/other_articles/2015/culture_of_ancient_rus/10_big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4547892"/>
            <a:ext cx="3216563" cy="2130701"/>
          </a:xfrm>
          <a:prstGeom prst="rect">
            <a:avLst/>
          </a:prstGeom>
          <a:noFill/>
          <a:ln w="25400">
            <a:solidFill>
              <a:schemeClr val="accent6">
                <a:lumMod val="50000"/>
              </a:schemeClr>
            </a:solidFill>
          </a:ln>
          <a:extLst/>
        </p:spPr>
      </p:pic>
      <p:pic>
        <p:nvPicPr>
          <p:cNvPr id="4" name="Picture 2" descr="C:\Users\Зоя\Pictures\Древняя Русь\1150-Russia.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6" t="3509" r="8025" b="5263"/>
          <a:stretch>
            <a:fillRect/>
          </a:stretch>
        </p:blipFill>
        <p:spPr bwMode="auto">
          <a:xfrm>
            <a:off x="1714480" y="1357298"/>
            <a:ext cx="5786478" cy="37147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2928934"/>
            <a:ext cx="2143108" cy="7694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   6кл</a:t>
            </a:r>
            <a:endParaRPr lang="ru-RU" sz="4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285728"/>
            <a:ext cx="9144000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9.В годы правления какого князя был построен Московский белокаменный Кремль?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1.Дмитрия Донского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2.Александра Невского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3.Юрия Долгорукого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4.Ивана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Калиты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C:\Users\lenovo\Desktop\img37.jpg"/>
          <p:cNvPicPr>
            <a:picLocks noChangeAspect="1" noChangeArrowheads="1"/>
          </p:cNvPicPr>
          <p:nvPr/>
        </p:nvPicPr>
        <p:blipFill>
          <a:blip r:embed="rId2"/>
          <a:srcRect l="4231" t="9374" r="44206" b="20833"/>
          <a:stretch>
            <a:fillRect/>
          </a:stretch>
        </p:blipFill>
        <p:spPr bwMode="auto">
          <a:xfrm>
            <a:off x="285720" y="3000372"/>
            <a:ext cx="4429156" cy="3372198"/>
          </a:xfrm>
          <a:prstGeom prst="rect">
            <a:avLst/>
          </a:prstGeom>
          <a:noFill/>
        </p:spPr>
      </p:pic>
      <p:pic>
        <p:nvPicPr>
          <p:cNvPr id="18434" name="Picture 2" descr="C:\Users\lenovo\Desktop\img4.jpg"/>
          <p:cNvPicPr>
            <a:picLocks noChangeAspect="1" noChangeArrowheads="1"/>
          </p:cNvPicPr>
          <p:nvPr/>
        </p:nvPicPr>
        <p:blipFill>
          <a:blip r:embed="rId3"/>
          <a:srcRect l="14342" t="23264" r="6267"/>
          <a:stretch>
            <a:fillRect/>
          </a:stretch>
        </p:blipFill>
        <p:spPr bwMode="auto">
          <a:xfrm>
            <a:off x="4286248" y="1214422"/>
            <a:ext cx="4643470" cy="3366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enovo\Desktop\h-1322.jpg"/>
          <p:cNvPicPr>
            <a:picLocks noChangeAspect="1" noChangeArrowheads="1"/>
          </p:cNvPicPr>
          <p:nvPr/>
        </p:nvPicPr>
        <p:blipFill>
          <a:blip r:embed="rId2" cstate="print"/>
          <a:srcRect l="6741" t="6468" r="7771" b="9450"/>
          <a:stretch>
            <a:fillRect/>
          </a:stretch>
        </p:blipFill>
        <p:spPr bwMode="auto">
          <a:xfrm>
            <a:off x="642910" y="571480"/>
            <a:ext cx="3429024" cy="2701655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3500438"/>
            <a:ext cx="9144000" cy="30469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10.Причиной принятия христианства на Руси было стремление: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1.киевских князей укрепить международный авторитет Киевской Руси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2.князя Владимира сохранить многоженство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3.князя Святослава породниться с правителями европейских стран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4.жителей Киевской Руси перейти в христианство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250" b="2972"/>
          <a:stretch>
            <a:fillRect/>
          </a:stretch>
        </p:blipFill>
        <p:spPr bwMode="auto">
          <a:xfrm>
            <a:off x="4071934" y="285728"/>
            <a:ext cx="4784521" cy="321471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857496"/>
            <a:ext cx="9144000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11.Ряд дат, связанный с борьбой русского народа против немецких и шведских рыцарей, — это: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1.1243 г., 1252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2.1237 г., 1238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3.1262 г., 1263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4.1240 г., 1242 г.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 descr="C:\Users\lenovo\Desktop\IMG_4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714752"/>
            <a:ext cx="4190997" cy="3143248"/>
          </a:xfrm>
          <a:prstGeom prst="rect">
            <a:avLst/>
          </a:prstGeom>
          <a:noFill/>
        </p:spPr>
      </p:pic>
      <p:pic>
        <p:nvPicPr>
          <p:cNvPr id="3080" name="Picture 8" descr="C:\Users\lenovo\Desktop\hello_html_m57fc8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5000659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12.Холоп в Древней Руси — это: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1.наиболее бесправная категория населения, близкая к рабам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2.разорившийся общинник, пошедший в долговую кабалу за ссуду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3.общинник заключивший договор, согласившийся жить и работать у господина на определенных условиях</a:t>
            </a:r>
            <a:r>
              <a:rPr lang="ru-RU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крестьянин 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общинник, зависимый от князя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2" name="Picture 4" descr="C:\Users\lenovo\Desktop\slide-13.jpg"/>
          <p:cNvPicPr>
            <a:picLocks noChangeAspect="1" noChangeArrowheads="1"/>
          </p:cNvPicPr>
          <p:nvPr/>
        </p:nvPicPr>
        <p:blipFill>
          <a:blip r:embed="rId2"/>
          <a:srcRect t="22238" r="37395"/>
          <a:stretch>
            <a:fillRect/>
          </a:stretch>
        </p:blipFill>
        <p:spPr bwMode="auto">
          <a:xfrm>
            <a:off x="5906816" y="2643182"/>
            <a:ext cx="3237184" cy="2253834"/>
          </a:xfrm>
          <a:prstGeom prst="rect">
            <a:avLst/>
          </a:prstGeom>
          <a:noFill/>
        </p:spPr>
      </p:pic>
      <p:pic>
        <p:nvPicPr>
          <p:cNvPr id="32770" name="Picture 2" descr="C:\Users\lenovo\Desktop\154819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3178272"/>
            <a:ext cx="2458273" cy="3679728"/>
          </a:xfrm>
          <a:prstGeom prst="rect">
            <a:avLst/>
          </a:prstGeom>
          <a:noFill/>
        </p:spPr>
      </p:pic>
      <p:pic>
        <p:nvPicPr>
          <p:cNvPr id="32771" name="Picture 3" descr="C:\Users\lenovo\Desktop\hqdefault.jpg"/>
          <p:cNvPicPr>
            <a:picLocks noChangeAspect="1" noChangeArrowheads="1"/>
          </p:cNvPicPr>
          <p:nvPr/>
        </p:nvPicPr>
        <p:blipFill>
          <a:blip r:embed="rId4"/>
          <a:srcRect l="8194" t="14768" r="4306" b="14398"/>
          <a:stretch>
            <a:fillRect/>
          </a:stretch>
        </p:blipFill>
        <p:spPr bwMode="auto">
          <a:xfrm>
            <a:off x="0" y="3000372"/>
            <a:ext cx="3647511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3500438"/>
            <a:ext cx="9144000" cy="30469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13.Значительное сокращение численности населения в русских землях во второй половине XIII в. связано с: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FF9D0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1.монголо-татарским нашествием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2.процессом феодальной раздробленности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3.стихийными бедствиями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4.набегами немецких и шведских рыцарей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5.Какой город был столицей Золотой Орды?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C:\Users\lenovo\Desktop\180220162.jpg"/>
          <p:cNvPicPr>
            <a:picLocks noChangeAspect="1" noChangeArrowheads="1"/>
          </p:cNvPicPr>
          <p:nvPr/>
        </p:nvPicPr>
        <p:blipFill>
          <a:blip r:embed="rId3"/>
          <a:srcRect t="21721"/>
          <a:stretch>
            <a:fillRect/>
          </a:stretch>
        </p:blipFill>
        <p:spPr bwMode="auto">
          <a:xfrm>
            <a:off x="357158" y="357166"/>
            <a:ext cx="4104389" cy="2357454"/>
          </a:xfrm>
          <a:prstGeom prst="rect">
            <a:avLst/>
          </a:prstGeom>
          <a:noFill/>
        </p:spPr>
      </p:pic>
      <p:pic>
        <p:nvPicPr>
          <p:cNvPr id="33795" name="Picture 3" descr="C:\Users\lenovo\Desktop\tumblr_204e3d9f8defce0665302cb91037bf55_8f687812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0"/>
            <a:ext cx="3389501" cy="3031396"/>
          </a:xfrm>
          <a:prstGeom prst="rect">
            <a:avLst/>
          </a:prstGeom>
          <a:noFill/>
        </p:spPr>
      </p:pic>
      <p:pic>
        <p:nvPicPr>
          <p:cNvPr id="33796" name="Picture 4" descr="C:\Users\lenovo\Desktop\e69548b71e3f482f440aae774430314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4688" y="4714884"/>
            <a:ext cx="2699312" cy="1798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357166"/>
            <a:ext cx="8643934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14.При каком князе начался расцвет Литовского государства?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1.при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Миндовге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2.при Владимире Мономахе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3.при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Рюрике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4.при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Гедимине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lenovo\Desktop\bp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3123" y="928670"/>
            <a:ext cx="4370877" cy="3214710"/>
          </a:xfrm>
          <a:prstGeom prst="rect">
            <a:avLst/>
          </a:prstGeom>
          <a:noFill/>
        </p:spPr>
      </p:pic>
      <p:pic>
        <p:nvPicPr>
          <p:cNvPr id="2051" name="Picture 3" descr="C:\Users\lenovo\Desktop\Великий-князь-Витовт-строитель-Гродненского-зам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061574"/>
            <a:ext cx="2143140" cy="2796426"/>
          </a:xfrm>
          <a:prstGeom prst="rect">
            <a:avLst/>
          </a:prstGeom>
          <a:noFill/>
        </p:spPr>
      </p:pic>
      <p:pic>
        <p:nvPicPr>
          <p:cNvPr id="2052" name="Picture 4" descr="C:\Users\lenovo\Desktop\img7.jpg"/>
          <p:cNvPicPr>
            <a:picLocks noChangeAspect="1" noChangeArrowheads="1"/>
          </p:cNvPicPr>
          <p:nvPr/>
        </p:nvPicPr>
        <p:blipFill>
          <a:blip r:embed="rId4"/>
          <a:srcRect l="52500" b="14999"/>
          <a:stretch>
            <a:fillRect/>
          </a:stretch>
        </p:blipFill>
        <p:spPr bwMode="auto">
          <a:xfrm>
            <a:off x="4143372" y="3714752"/>
            <a:ext cx="2075892" cy="2786082"/>
          </a:xfrm>
          <a:prstGeom prst="rect">
            <a:avLst/>
          </a:prstGeom>
          <a:noFill/>
        </p:spPr>
      </p:pic>
      <p:pic>
        <p:nvPicPr>
          <p:cNvPr id="2053" name="Picture 5" descr="C:\Users\lenovo\Desktop\img7.jpg"/>
          <p:cNvPicPr>
            <a:picLocks noChangeAspect="1" noChangeArrowheads="1"/>
          </p:cNvPicPr>
          <p:nvPr/>
        </p:nvPicPr>
        <p:blipFill>
          <a:blip r:embed="rId4"/>
          <a:srcRect l="3750" r="50312" b="13749"/>
          <a:stretch>
            <a:fillRect/>
          </a:stretch>
        </p:blipFill>
        <p:spPr bwMode="auto">
          <a:xfrm>
            <a:off x="1500166" y="2786058"/>
            <a:ext cx="2643206" cy="3722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14282" y="4303455"/>
            <a:ext cx="8643934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15.Полководческий талант Александра Ярославича в битве со шведами проявился в: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1.затягивании переговоров с военачальником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Биргером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2.использовании парусного флота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3.объединении всех военных сил Руси в борьбе с врагом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4.стремительности нападения на лагерь противника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C:\Users\lenovo\Desktop\image-1.jpg"/>
          <p:cNvPicPr>
            <a:picLocks noChangeAspect="1" noChangeArrowheads="1"/>
          </p:cNvPicPr>
          <p:nvPr/>
        </p:nvPicPr>
        <p:blipFill>
          <a:blip r:embed="rId2"/>
          <a:srcRect l="4167" t="5556" r="58333" b="13888"/>
          <a:stretch>
            <a:fillRect/>
          </a:stretch>
        </p:blipFill>
        <p:spPr bwMode="auto">
          <a:xfrm>
            <a:off x="6215074" y="357166"/>
            <a:ext cx="2039678" cy="3286148"/>
          </a:xfrm>
          <a:prstGeom prst="rect">
            <a:avLst/>
          </a:prstGeom>
          <a:noFill/>
        </p:spPr>
      </p:pic>
      <p:pic>
        <p:nvPicPr>
          <p:cNvPr id="27650" name="Picture 2" descr="C:\Users\lenovo\Desktop\maxresdefault.jpg"/>
          <p:cNvPicPr>
            <a:picLocks noChangeAspect="1" noChangeArrowheads="1"/>
          </p:cNvPicPr>
          <p:nvPr/>
        </p:nvPicPr>
        <p:blipFill>
          <a:blip r:embed="rId3"/>
          <a:srcRect l="10223" r="62825"/>
          <a:stretch>
            <a:fillRect/>
          </a:stretch>
        </p:blipFill>
        <p:spPr bwMode="auto">
          <a:xfrm>
            <a:off x="1857356" y="357166"/>
            <a:ext cx="1928826" cy="4025564"/>
          </a:xfrm>
          <a:prstGeom prst="rect">
            <a:avLst/>
          </a:prstGeom>
          <a:noFill/>
        </p:spPr>
      </p:pic>
      <p:pic>
        <p:nvPicPr>
          <p:cNvPr id="27651" name="Picture 3" descr="C:\Users\lenovo\Desktop\img3.jpg"/>
          <p:cNvPicPr>
            <a:picLocks noChangeAspect="1" noChangeArrowheads="1"/>
          </p:cNvPicPr>
          <p:nvPr/>
        </p:nvPicPr>
        <p:blipFill>
          <a:blip r:embed="rId4"/>
          <a:srcRect l="5469" t="20834" r="52343" b="15624"/>
          <a:stretch>
            <a:fillRect/>
          </a:stretch>
        </p:blipFill>
        <p:spPr bwMode="auto">
          <a:xfrm>
            <a:off x="3786182" y="714356"/>
            <a:ext cx="2403119" cy="2714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14282" y="0"/>
            <a:ext cx="6786610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16.Новгородская земля вошла в состав Московского княжества при князе: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1.Иване III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2.Дмитрии Ивановиче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3.Иване Калите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4.Василии III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C:\Users\lenovo\Desktop\sofiyskiy_sobor_v_novgorode_44.jpg"/>
          <p:cNvPicPr>
            <a:picLocks noChangeAspect="1" noChangeArrowheads="1"/>
          </p:cNvPicPr>
          <p:nvPr/>
        </p:nvPicPr>
        <p:blipFill>
          <a:blip r:embed="rId2"/>
          <a:srcRect t="14593"/>
          <a:stretch>
            <a:fillRect/>
          </a:stretch>
        </p:blipFill>
        <p:spPr bwMode="auto">
          <a:xfrm>
            <a:off x="357158" y="3143248"/>
            <a:ext cx="4800113" cy="2734432"/>
          </a:xfrm>
          <a:prstGeom prst="rect">
            <a:avLst/>
          </a:prstGeom>
          <a:noFill/>
        </p:spPr>
      </p:pic>
      <p:pic>
        <p:nvPicPr>
          <p:cNvPr id="28675" name="Picture 3" descr="C:\Users\lenovo\Desktop\velikiy-novgorod-1024x4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0086" y="1071546"/>
            <a:ext cx="4371004" cy="2100276"/>
          </a:xfrm>
          <a:prstGeom prst="rect">
            <a:avLst/>
          </a:prstGeom>
          <a:noFill/>
        </p:spPr>
      </p:pic>
      <p:pic>
        <p:nvPicPr>
          <p:cNvPr id="28676" name="Picture 4" descr="C:\Users\lenovo\Desktop\ssmvlnaljz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143248"/>
            <a:ext cx="3929090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2703016"/>
            <a:ext cx="4786346" cy="415498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17.Что означало понятие "кормление" на Руси в XIV -XVI вв.?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1.сбор дани в Золотую Орду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2.феодальные повинности крестьян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3.объезд великим князем подвластной ему территории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.порядок содержания должностных лиц за счёт местного населения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:\Users\lenovo\Desktop\1596351928-1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28"/>
            <a:ext cx="3286148" cy="2323410"/>
          </a:xfrm>
          <a:prstGeom prst="rect">
            <a:avLst/>
          </a:prstGeom>
          <a:noFill/>
        </p:spPr>
      </p:pic>
      <p:pic>
        <p:nvPicPr>
          <p:cNvPr id="29699" name="Picture 3" descr="C:\Users\lenovo\Desktop\aa802aa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14290"/>
            <a:ext cx="3643338" cy="3643338"/>
          </a:xfrm>
          <a:prstGeom prst="rect">
            <a:avLst/>
          </a:prstGeom>
          <a:noFill/>
        </p:spPr>
      </p:pic>
      <p:pic>
        <p:nvPicPr>
          <p:cNvPr id="29700" name="Picture 4" descr="C:\Users\lenovo\Desktop\bp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571876"/>
            <a:ext cx="4143372" cy="2726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6500826" cy="637097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18.Имя какого князя пропущено в отрывке из сочинения историка? </a:t>
            </a:r>
            <a:r>
              <a:rPr kumimoji="0" lang="ru-RU" sz="24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Почувствовав себя в новом положении</a:t>
            </a:r>
            <a:r>
              <a:rPr kumimoji="0" lang="ru-RU" sz="2400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еще рядом с такой знатной женой, наследницей византийских императоров, .......... нашёл тесной и некрасивой </a:t>
            </a:r>
            <a:r>
              <a:rPr kumimoji="0" lang="ru-RU" sz="2400" i="1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прежнюю кремлёвскую обстановку, в какой жили его невзыскательные предки. Вслед за царевной из Италии выписаны были мастера, которые построили... новый Успенский собор, </a:t>
            </a:r>
            <a:r>
              <a:rPr kumimoji="0" lang="ru-RU" sz="2400" i="1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Грановитую</a:t>
            </a:r>
            <a:r>
              <a:rPr kumimoji="0" lang="ru-RU" sz="240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палату и новый каменный дворец на месте прежних деревянных хором.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1.Даниила Александровича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2.Ивана III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3.Василия II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4.Ивана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Калиты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 descr="C:\Users\lenovo\Desktop\VasilijTemn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0"/>
            <a:ext cx="1882862" cy="2428892"/>
          </a:xfrm>
          <a:prstGeom prst="rect">
            <a:avLst/>
          </a:prstGeom>
          <a:noFill/>
        </p:spPr>
      </p:pic>
      <p:pic>
        <p:nvPicPr>
          <p:cNvPr id="30724" name="Picture 4" descr="C:\Users\lenovo\Desktop\daniil-moskovskij2-725x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071678"/>
            <a:ext cx="1940326" cy="2286016"/>
          </a:xfrm>
          <a:prstGeom prst="rect">
            <a:avLst/>
          </a:prstGeom>
          <a:noFill/>
        </p:spPr>
      </p:pic>
      <p:pic>
        <p:nvPicPr>
          <p:cNvPr id="30725" name="Picture 5" descr="C:\Users\lenovo\Desktop\image-117.jpg"/>
          <p:cNvPicPr>
            <a:picLocks noChangeAspect="1" noChangeArrowheads="1"/>
          </p:cNvPicPr>
          <p:nvPr/>
        </p:nvPicPr>
        <p:blipFill>
          <a:blip r:embed="rId4"/>
          <a:srcRect l="13377" r="9543" b="17057"/>
          <a:stretch>
            <a:fillRect/>
          </a:stretch>
        </p:blipFill>
        <p:spPr bwMode="auto">
          <a:xfrm>
            <a:off x="7289372" y="4000504"/>
            <a:ext cx="1854628" cy="2500306"/>
          </a:xfrm>
          <a:prstGeom prst="rect">
            <a:avLst/>
          </a:prstGeom>
          <a:noFill/>
        </p:spPr>
      </p:pic>
      <p:pic>
        <p:nvPicPr>
          <p:cNvPr id="30722" name="Picture 2" descr="C:\Users\lenovo\Desktop\1523965370_8-ivan-III-1462-1505.jpg"/>
          <p:cNvPicPr>
            <a:picLocks noChangeAspect="1" noChangeArrowheads="1"/>
          </p:cNvPicPr>
          <p:nvPr/>
        </p:nvPicPr>
        <p:blipFill>
          <a:blip r:embed="rId5"/>
          <a:srcRect l="11442" r="11755"/>
          <a:stretch>
            <a:fillRect/>
          </a:stretch>
        </p:blipFill>
        <p:spPr bwMode="auto">
          <a:xfrm>
            <a:off x="4572000" y="4857736"/>
            <a:ext cx="2737810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1.Где в период формирования Древнерусского государства у восточных славян сложились два центра 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государственности?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Приильменье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 Приднепровье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2.в Прибалтике и Причерноморье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3.в Поволжье и на Дону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4.в Поволжье и Прибалтике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lenovo\Desktop\dr_rus_g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160" y="2285992"/>
            <a:ext cx="4249557" cy="2806782"/>
          </a:xfrm>
          <a:prstGeom prst="rect">
            <a:avLst/>
          </a:prstGeom>
          <a:noFill/>
        </p:spPr>
      </p:pic>
      <p:pic>
        <p:nvPicPr>
          <p:cNvPr id="4099" name="Picture 3" descr="C:\Users\lenovo\Desktop\jRVjGlSqSGg.jpg"/>
          <p:cNvPicPr>
            <a:picLocks noChangeAspect="1" noChangeArrowheads="1"/>
          </p:cNvPicPr>
          <p:nvPr/>
        </p:nvPicPr>
        <p:blipFill>
          <a:blip r:embed="rId3"/>
          <a:srcRect l="5432" t="5940" r="4419" b="6807"/>
          <a:stretch>
            <a:fillRect/>
          </a:stretch>
        </p:blipFill>
        <p:spPr bwMode="auto">
          <a:xfrm>
            <a:off x="214282" y="3643314"/>
            <a:ext cx="4717947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0" y="428604"/>
            <a:ext cx="9144000" cy="261610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19.В Российском государстве второй половины XV - XVI в., в отличие от Киевской Руси: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1.великий князь собственноручно занимался сбором дани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2.господствовало натуральное хозяйство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3.существовало вотчинное земледелие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4.действовали общегосударственные органы управления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5" name="Picture 11" descr="C:\Users\lenovo\Desktop\Prikaz_v_Moskve.jpg"/>
          <p:cNvPicPr>
            <a:picLocks noChangeAspect="1" noChangeArrowheads="1"/>
          </p:cNvPicPr>
          <p:nvPr/>
        </p:nvPicPr>
        <p:blipFill>
          <a:blip r:embed="rId2"/>
          <a:srcRect l="4556" t="8982" r="6819" b="7213"/>
          <a:stretch>
            <a:fillRect/>
          </a:stretch>
        </p:blipFill>
        <p:spPr bwMode="auto">
          <a:xfrm>
            <a:off x="357158" y="3643314"/>
            <a:ext cx="4846953" cy="2857520"/>
          </a:xfrm>
          <a:prstGeom prst="rect">
            <a:avLst/>
          </a:prstGeom>
          <a:noFill/>
        </p:spPr>
      </p:pic>
      <p:pic>
        <p:nvPicPr>
          <p:cNvPr id="31756" name="Picture 12" descr="C:\Users\lenovo\Desktop\content_iz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664" y="2786058"/>
            <a:ext cx="4005336" cy="2970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lenovo\Desktop\slide_02.jpg"/>
          <p:cNvPicPr>
            <a:picLocks noChangeAspect="1" noChangeArrowheads="1"/>
          </p:cNvPicPr>
          <p:nvPr/>
        </p:nvPicPr>
        <p:blipFill>
          <a:blip r:embed="rId2"/>
          <a:srcRect l="44745" t="35277" b="14722"/>
          <a:stretch>
            <a:fillRect/>
          </a:stretch>
        </p:blipFill>
        <p:spPr bwMode="auto">
          <a:xfrm>
            <a:off x="500034" y="3000372"/>
            <a:ext cx="4947246" cy="3357586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20.О чем свидетельствовала замена в "Русской Правде" кровной мести выплатой штрафа?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9D0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1.о снижении уровня преступности в обществе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2.об усилении великокняжеской власти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3.об исчезновении крестьянской общины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4.о полном уничтожении языческих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верований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lenovo\Desktop\slide-49.jpg"/>
          <p:cNvPicPr>
            <a:picLocks noChangeAspect="1" noChangeArrowheads="1"/>
          </p:cNvPicPr>
          <p:nvPr/>
        </p:nvPicPr>
        <p:blipFill>
          <a:blip r:embed="rId3"/>
          <a:srcRect l="24033" r="27899"/>
          <a:stretch>
            <a:fillRect/>
          </a:stretch>
        </p:blipFill>
        <p:spPr bwMode="auto">
          <a:xfrm>
            <a:off x="6572429" y="1285860"/>
            <a:ext cx="2571571" cy="2998784"/>
          </a:xfrm>
          <a:prstGeom prst="rect">
            <a:avLst/>
          </a:prstGeom>
          <a:noFill/>
        </p:spPr>
      </p:pic>
      <p:pic>
        <p:nvPicPr>
          <p:cNvPr id="1028" name="Picture 4" descr="C:\Users\lenovo\Desktop\1533635488_sss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143380"/>
            <a:ext cx="3357586" cy="2220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814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Повторительно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– обобщающий урок  по курсу истории России 6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кл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 с древнейших времён до 16 века)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142984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Выполнила учитель истории, обществознания МБОУ СОШ </a:t>
            </a:r>
            <a:r>
              <a:rPr lang="ru-RU" sz="2400" dirty="0" err="1" smtClean="0"/>
              <a:t>п</a:t>
            </a:r>
            <a:r>
              <a:rPr lang="ru-RU" sz="2400" dirty="0" smtClean="0"/>
              <a:t> </a:t>
            </a:r>
            <a:r>
              <a:rPr lang="ru-RU" sz="2400" dirty="0" err="1" smtClean="0"/>
              <a:t>Пеледуй</a:t>
            </a:r>
            <a:r>
              <a:rPr lang="ru-RU" sz="2400" dirty="0" smtClean="0"/>
              <a:t> МО «Ленский район» РС(Якутия) </a:t>
            </a:r>
            <a:r>
              <a:rPr lang="ru-RU" sz="2400" dirty="0" err="1" smtClean="0"/>
              <a:t>Ионова</a:t>
            </a:r>
            <a:r>
              <a:rPr lang="ru-RU" sz="2400" dirty="0" smtClean="0"/>
              <a:t> Т А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158" y="2000241"/>
            <a:ext cx="85011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Ответы:</a:t>
            </a:r>
          </a:p>
          <a:p>
            <a:r>
              <a:rPr lang="ru-RU" dirty="0" smtClean="0"/>
              <a:t>1-1                                       17-4</a:t>
            </a:r>
          </a:p>
          <a:p>
            <a:r>
              <a:rPr lang="ru-RU" dirty="0" smtClean="0"/>
              <a:t>2-1                                       18-2</a:t>
            </a:r>
          </a:p>
          <a:p>
            <a:r>
              <a:rPr lang="ru-RU" dirty="0" smtClean="0"/>
              <a:t>3-2                                       19-4</a:t>
            </a:r>
          </a:p>
          <a:p>
            <a:r>
              <a:rPr lang="ru-RU" dirty="0" smtClean="0"/>
              <a:t>4-4                                        20-2</a:t>
            </a:r>
          </a:p>
          <a:p>
            <a:r>
              <a:rPr lang="ru-RU" dirty="0" smtClean="0"/>
              <a:t>5-2</a:t>
            </a:r>
          </a:p>
          <a:p>
            <a:r>
              <a:rPr lang="ru-RU" dirty="0" smtClean="0"/>
              <a:t>6-2</a:t>
            </a:r>
          </a:p>
          <a:p>
            <a:r>
              <a:rPr lang="ru-RU" dirty="0" smtClean="0"/>
              <a:t>7-2</a:t>
            </a:r>
          </a:p>
          <a:p>
            <a:r>
              <a:rPr lang="ru-RU" dirty="0" smtClean="0"/>
              <a:t>8-2</a:t>
            </a:r>
          </a:p>
          <a:p>
            <a:r>
              <a:rPr lang="ru-RU" dirty="0" smtClean="0"/>
              <a:t>9-1</a:t>
            </a:r>
          </a:p>
          <a:p>
            <a:r>
              <a:rPr lang="ru-RU" dirty="0" smtClean="0"/>
              <a:t>10-1</a:t>
            </a:r>
          </a:p>
          <a:p>
            <a:r>
              <a:rPr lang="ru-RU" dirty="0" smtClean="0"/>
              <a:t>11-4</a:t>
            </a:r>
          </a:p>
          <a:p>
            <a:r>
              <a:rPr lang="ru-RU" dirty="0" smtClean="0"/>
              <a:t>12-1</a:t>
            </a:r>
          </a:p>
          <a:p>
            <a:r>
              <a:rPr lang="ru-RU" dirty="0" smtClean="0"/>
              <a:t>13-1</a:t>
            </a:r>
          </a:p>
          <a:p>
            <a:r>
              <a:rPr lang="ru-RU" dirty="0" smtClean="0"/>
              <a:t>14-4</a:t>
            </a:r>
          </a:p>
          <a:p>
            <a:r>
              <a:rPr lang="ru-RU" dirty="0" smtClean="0"/>
              <a:t>15-4</a:t>
            </a:r>
          </a:p>
          <a:p>
            <a:r>
              <a:rPr lang="ru-RU" dirty="0" smtClean="0"/>
              <a:t>16-1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00042"/>
            <a:ext cx="7786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Материал   </a:t>
            </a:r>
            <a:r>
              <a:rPr lang="ru-RU" dirty="0" smtClean="0"/>
              <a:t>на повторение и закрепление курса  истории России в 6 классе.  Используя  иллюстративный материал и варианты подсказок  в представленных изображениях обучающиеся повторяют курс   по отечественной истории 6 </a:t>
            </a:r>
            <a:r>
              <a:rPr lang="ru-RU" dirty="0" err="1" smtClean="0"/>
              <a:t>кл</a:t>
            </a:r>
            <a:r>
              <a:rPr lang="ru-RU" dirty="0" smtClean="0"/>
              <a:t>., использование иллюстративного материала способствует более прочному запоминанию исторических  событий, личностей этого периода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285728"/>
            <a:ext cx="8572528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.Слова: "Откуда пошла Русская земля, кто в Киеве стал первым княжить и как возникла Русская земля" взяты из: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1."Повести временных лет"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2."Жития Бориса и Глеба"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3.былины об Илье Муромце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4."Русской Правды"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lenovo\Desktop\img0.jpg"/>
          <p:cNvPicPr>
            <a:picLocks noChangeAspect="1" noChangeArrowheads="1"/>
          </p:cNvPicPr>
          <p:nvPr/>
        </p:nvPicPr>
        <p:blipFill>
          <a:blip r:embed="rId2"/>
          <a:srcRect l="17969" t="25000" r="24218" b="9375"/>
          <a:stretch>
            <a:fillRect/>
          </a:stretch>
        </p:blipFill>
        <p:spPr bwMode="auto">
          <a:xfrm>
            <a:off x="4071934" y="2500306"/>
            <a:ext cx="4857752" cy="4135654"/>
          </a:xfrm>
          <a:prstGeom prst="rect">
            <a:avLst/>
          </a:prstGeom>
          <a:noFill/>
        </p:spPr>
      </p:pic>
      <p:pic>
        <p:nvPicPr>
          <p:cNvPr id="3075" name="Picture 3" descr="C:\Users\lenovo\Desktop\img0 (1).jpg"/>
          <p:cNvPicPr>
            <a:picLocks noChangeAspect="1" noChangeArrowheads="1"/>
          </p:cNvPicPr>
          <p:nvPr/>
        </p:nvPicPr>
        <p:blipFill>
          <a:blip r:embed="rId3"/>
          <a:srcRect l="11875" t="10440" r="11562" b="11435"/>
          <a:stretch>
            <a:fillRect/>
          </a:stretch>
        </p:blipFill>
        <p:spPr bwMode="auto">
          <a:xfrm rot="20834949">
            <a:off x="269305" y="3305750"/>
            <a:ext cx="3733826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8596" y="3143248"/>
            <a:ext cx="3429024" cy="2677656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3.Каково было главное занятие населения Руси?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9D0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1.бортничество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2.земледелие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3.торговля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4.ремесло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lenovo\Desktop\nl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143248"/>
            <a:ext cx="4402836" cy="3140077"/>
          </a:xfrm>
          <a:prstGeom prst="rect">
            <a:avLst/>
          </a:prstGeom>
          <a:noFill/>
        </p:spPr>
      </p:pic>
      <p:pic>
        <p:nvPicPr>
          <p:cNvPr id="2050" name="Picture 2" descr="C:\Users\lenovo\Desktop\img13.jpg"/>
          <p:cNvPicPr>
            <a:picLocks noChangeAspect="1" noChangeArrowheads="1"/>
          </p:cNvPicPr>
          <p:nvPr/>
        </p:nvPicPr>
        <p:blipFill>
          <a:blip r:embed="rId3"/>
          <a:srcRect l="53524" t="5601" b="52731"/>
          <a:stretch>
            <a:fillRect/>
          </a:stretch>
        </p:blipFill>
        <p:spPr bwMode="auto">
          <a:xfrm>
            <a:off x="357158" y="285728"/>
            <a:ext cx="4143495" cy="2786082"/>
          </a:xfrm>
          <a:prstGeom prst="rect">
            <a:avLst/>
          </a:prstGeom>
          <a:noFill/>
        </p:spPr>
      </p:pic>
      <p:pic>
        <p:nvPicPr>
          <p:cNvPr id="2053" name="Picture 5" descr="C:\Users\lenovo\Desktop\Русь\1-12.jpg"/>
          <p:cNvPicPr>
            <a:picLocks noChangeAspect="1" noChangeArrowheads="1"/>
          </p:cNvPicPr>
          <p:nvPr/>
        </p:nvPicPr>
        <p:blipFill>
          <a:blip r:embed="rId4" cstate="print"/>
          <a:srcRect t="4805" b="6312"/>
          <a:stretch>
            <a:fillRect/>
          </a:stretch>
        </p:blipFill>
        <p:spPr bwMode="auto">
          <a:xfrm>
            <a:off x="4429124" y="571480"/>
            <a:ext cx="2357454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enovo\Desktop\7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857232"/>
            <a:ext cx="4951263" cy="2786058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071942"/>
            <a:ext cx="9144000" cy="230832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4.О чем свидетельствует создание на Руси купольных храмов?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9D0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1.о преобладании языческих традиций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2.об отсутствии строительного камня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3.об отсутствии мастерства у древнерусских зодчих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4.о влиянии Византии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lenovo\Desktop\big-28-velikij-novgorod-serdce-zemli-russkoj.jpg"/>
          <p:cNvPicPr>
            <a:picLocks noChangeAspect="1" noChangeArrowheads="1"/>
          </p:cNvPicPr>
          <p:nvPr/>
        </p:nvPicPr>
        <p:blipFill>
          <a:blip r:embed="rId3"/>
          <a:srcRect l="32813" t="3125" r="3906" b="1562"/>
          <a:stretch>
            <a:fillRect/>
          </a:stretch>
        </p:blipFill>
        <p:spPr bwMode="auto">
          <a:xfrm>
            <a:off x="500034" y="285727"/>
            <a:ext cx="3429024" cy="3873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5.В чем состояло значение правления Ивана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Калиты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1.он заключил унию с Великим княжеством Литовским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2.он обезопасил Московское княжество от набегов ордынцев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3.он завершил процесс объединения русских земель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4.он уничтожил зависимость русских земель от Золотой Орды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lenovo\Desktop\img4.jpg"/>
          <p:cNvPicPr>
            <a:picLocks noChangeAspect="1" noChangeArrowheads="1"/>
          </p:cNvPicPr>
          <p:nvPr/>
        </p:nvPicPr>
        <p:blipFill>
          <a:blip r:embed="rId2"/>
          <a:srcRect l="2133" t="11377" r="44536" b="5190"/>
          <a:stretch>
            <a:fillRect/>
          </a:stretch>
        </p:blipFill>
        <p:spPr bwMode="auto">
          <a:xfrm>
            <a:off x="357158" y="2571744"/>
            <a:ext cx="4058977" cy="3571900"/>
          </a:xfrm>
          <a:prstGeom prst="rect">
            <a:avLst/>
          </a:prstGeom>
          <a:noFill/>
        </p:spPr>
      </p:pic>
      <p:pic>
        <p:nvPicPr>
          <p:cNvPr id="22532" name="Picture 4" descr="C:\Users\lenovo\Desktop\4v-min.jpg"/>
          <p:cNvPicPr>
            <a:picLocks noChangeAspect="1" noChangeArrowheads="1"/>
          </p:cNvPicPr>
          <p:nvPr/>
        </p:nvPicPr>
        <p:blipFill>
          <a:blip r:embed="rId3"/>
          <a:srcRect l="3809" t="23290" r="6190" b="9063"/>
          <a:stretch>
            <a:fillRect/>
          </a:stretch>
        </p:blipFill>
        <p:spPr bwMode="auto">
          <a:xfrm>
            <a:off x="5099988" y="4286256"/>
            <a:ext cx="4044012" cy="2214578"/>
          </a:xfrm>
          <a:prstGeom prst="rect">
            <a:avLst/>
          </a:prstGeom>
          <a:noFill/>
        </p:spPr>
      </p:pic>
      <p:pic>
        <p:nvPicPr>
          <p:cNvPr id="22531" name="Picture 3" descr="C:\Users\lenovo\Desktop\img4.jpg"/>
          <p:cNvPicPr>
            <a:picLocks noChangeAspect="1" noChangeArrowheads="1"/>
          </p:cNvPicPr>
          <p:nvPr/>
        </p:nvPicPr>
        <p:blipFill>
          <a:blip r:embed="rId4" cstate="print"/>
          <a:srcRect l="60960" t="11671" r="3401" b="6632"/>
          <a:stretch>
            <a:fillRect/>
          </a:stretch>
        </p:blipFill>
        <p:spPr bwMode="auto">
          <a:xfrm>
            <a:off x="4071934" y="2500306"/>
            <a:ext cx="1643074" cy="2118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71472" y="214290"/>
            <a:ext cx="821533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6.Высшим должностным лицом в Новгороде был: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1.Владыка</a:t>
            </a:r>
            <a:r>
              <a:rPr 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2.посадник</a:t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3.князь</a:t>
            </a:r>
            <a:r>
              <a:rPr 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ru-RU" sz="2400" dirty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4.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наместник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C:\Users\lenovo\Desktop\00D5D033-0421-4538-9180-15CD6E5F6C27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357430"/>
            <a:ext cx="2833048" cy="3408797"/>
          </a:xfrm>
          <a:prstGeom prst="rect">
            <a:avLst/>
          </a:prstGeom>
          <a:noFill/>
        </p:spPr>
      </p:pic>
      <p:pic>
        <p:nvPicPr>
          <p:cNvPr id="21506" name="Picture 2" descr="C:\Users\lenovo\Desktop\varyag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857232"/>
            <a:ext cx="3948972" cy="3429024"/>
          </a:xfrm>
          <a:prstGeom prst="rect">
            <a:avLst/>
          </a:prstGeom>
          <a:noFill/>
        </p:spPr>
      </p:pic>
      <p:pic>
        <p:nvPicPr>
          <p:cNvPr id="21508" name="Picture 4" descr="C:\Users\lenovo\Desktop\11-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1643050"/>
            <a:ext cx="1685932" cy="2247909"/>
          </a:xfrm>
          <a:prstGeom prst="rect">
            <a:avLst/>
          </a:prstGeom>
          <a:noFill/>
        </p:spPr>
      </p:pic>
      <p:pic>
        <p:nvPicPr>
          <p:cNvPr id="21509" name="Picture 5" descr="C:\Users\lenovo\Desktop\6ea6e32.jpeg"/>
          <p:cNvPicPr>
            <a:picLocks noChangeAspect="1" noChangeArrowheads="1"/>
          </p:cNvPicPr>
          <p:nvPr/>
        </p:nvPicPr>
        <p:blipFill>
          <a:blip r:embed="rId5"/>
          <a:srcRect l="11302" t="9419" r="13352"/>
          <a:stretch>
            <a:fillRect/>
          </a:stretch>
        </p:blipFill>
        <p:spPr bwMode="auto">
          <a:xfrm>
            <a:off x="6000760" y="3857628"/>
            <a:ext cx="2214578" cy="2662380"/>
          </a:xfrm>
          <a:prstGeom prst="rect">
            <a:avLst/>
          </a:prstGeom>
          <a:noFill/>
        </p:spPr>
      </p:pic>
      <p:pic>
        <p:nvPicPr>
          <p:cNvPr id="21510" name="Picture 6" descr="C:\Users\lenovo\Desktop\i.jpg"/>
          <p:cNvPicPr>
            <a:picLocks noChangeAspect="1" noChangeArrowheads="1"/>
          </p:cNvPicPr>
          <p:nvPr/>
        </p:nvPicPr>
        <p:blipFill>
          <a:blip r:embed="rId6"/>
          <a:srcRect l="17673" t="6759" r="12014" b="7823"/>
          <a:stretch>
            <a:fillRect/>
          </a:stretch>
        </p:blipFill>
        <p:spPr bwMode="auto">
          <a:xfrm>
            <a:off x="3143240" y="4071942"/>
            <a:ext cx="2786082" cy="2538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2214554"/>
            <a:ext cx="9144000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7.Что характерно для поместного землевладения?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1.использование труда рабов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.предоставление земли при условии несения службы князю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3.использование труда помещиков и членов его семьи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4.наследование земли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3" name="Picture 3" descr="C:\Users\lenovo\Desktop\250083_zhivopis_korzukhin_devichnik_giz.jpg"/>
          <p:cNvPicPr>
            <a:picLocks noChangeAspect="1" noChangeArrowheads="1"/>
          </p:cNvPicPr>
          <p:nvPr/>
        </p:nvPicPr>
        <p:blipFill>
          <a:blip r:embed="rId2"/>
          <a:srcRect l="3946" t="10163" r="8051" b="21655"/>
          <a:stretch>
            <a:fillRect/>
          </a:stretch>
        </p:blipFill>
        <p:spPr bwMode="auto">
          <a:xfrm>
            <a:off x="2714612" y="0"/>
            <a:ext cx="3929090" cy="2300818"/>
          </a:xfrm>
          <a:prstGeom prst="rect">
            <a:avLst/>
          </a:prstGeom>
          <a:noFill/>
        </p:spPr>
      </p:pic>
      <p:pic>
        <p:nvPicPr>
          <p:cNvPr id="20484" name="Picture 4" descr="C:\Users\lenovo\Desktop\ed515baf-bb38-47b8-a45e-6edc27e00f85.jpg"/>
          <p:cNvPicPr>
            <a:picLocks noChangeAspect="1" noChangeArrowheads="1"/>
          </p:cNvPicPr>
          <p:nvPr/>
        </p:nvPicPr>
        <p:blipFill>
          <a:blip r:embed="rId3" cstate="print"/>
          <a:srcRect t="7636" r="3616" b="8370"/>
          <a:stretch>
            <a:fillRect/>
          </a:stretch>
        </p:blipFill>
        <p:spPr bwMode="auto">
          <a:xfrm>
            <a:off x="714348" y="4214818"/>
            <a:ext cx="4429156" cy="2357454"/>
          </a:xfrm>
          <a:prstGeom prst="rect">
            <a:avLst/>
          </a:prstGeom>
          <a:noFill/>
        </p:spPr>
      </p:pic>
      <p:pic>
        <p:nvPicPr>
          <p:cNvPr id="20482" name="Picture 2" descr="C:\Users\lenovo\Desktop\3077191_lebedev_pomeshchichij_byt_idm_56.jpg"/>
          <p:cNvPicPr>
            <a:picLocks noChangeAspect="1" noChangeArrowheads="1"/>
          </p:cNvPicPr>
          <p:nvPr/>
        </p:nvPicPr>
        <p:blipFill>
          <a:blip r:embed="rId4"/>
          <a:srcRect l="7980" t="11356" r="19358" b="12043"/>
          <a:stretch>
            <a:fillRect/>
          </a:stretch>
        </p:blipFill>
        <p:spPr bwMode="auto">
          <a:xfrm>
            <a:off x="5143504" y="3714752"/>
            <a:ext cx="3429024" cy="2640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6500826" cy="304698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8.Чему способствовал переезд главы Русской православной церкви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из Владимира в Москву?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9D0C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1.объединению русских земель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2.возвышению Москвы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3.обострению религиозных противоречий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4.падению авторитета Московского княжества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lenovo\Desktop\Русь\img5.jpg"/>
          <p:cNvPicPr>
            <a:picLocks noChangeAspect="1" noChangeArrowheads="1"/>
          </p:cNvPicPr>
          <p:nvPr/>
        </p:nvPicPr>
        <p:blipFill>
          <a:blip r:embed="rId2"/>
          <a:srcRect l="50781" t="40625" r="17187" b="9375"/>
          <a:stretch>
            <a:fillRect/>
          </a:stretch>
        </p:blipFill>
        <p:spPr bwMode="auto">
          <a:xfrm>
            <a:off x="6215074" y="357166"/>
            <a:ext cx="2571768" cy="3429024"/>
          </a:xfrm>
          <a:prstGeom prst="rect">
            <a:avLst/>
          </a:prstGeom>
          <a:noFill/>
        </p:spPr>
      </p:pic>
      <p:pic>
        <p:nvPicPr>
          <p:cNvPr id="19459" name="Picture 3" descr="C:\Users\lenovo\Desktop\2.jpg"/>
          <p:cNvPicPr>
            <a:picLocks noChangeAspect="1" noChangeArrowheads="1"/>
          </p:cNvPicPr>
          <p:nvPr/>
        </p:nvPicPr>
        <p:blipFill>
          <a:blip r:embed="rId3"/>
          <a:srcRect l="29593" t="8000" r="12427" b="14187"/>
          <a:stretch>
            <a:fillRect/>
          </a:stretch>
        </p:blipFill>
        <p:spPr bwMode="auto">
          <a:xfrm>
            <a:off x="642910" y="3000348"/>
            <a:ext cx="2881620" cy="3857652"/>
          </a:xfrm>
          <a:prstGeom prst="rect">
            <a:avLst/>
          </a:prstGeom>
          <a:noFill/>
        </p:spPr>
      </p:pic>
      <p:pic>
        <p:nvPicPr>
          <p:cNvPr id="19460" name="Picture 4" descr="C:\Users\lenovo\Desktop\Church_Russia_Kizhi_Karelia_Wooden_Dome_Museum_572263_1920x1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429000"/>
            <a:ext cx="4929222" cy="3283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</TotalTime>
  <Words>734</Words>
  <Application>Microsoft Office PowerPoint</Application>
  <PresentationFormat>Экран (4:3)</PresentationFormat>
  <Paragraphs>123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lenovo</cp:lastModifiedBy>
  <cp:revision>50</cp:revision>
  <dcterms:created xsi:type="dcterms:W3CDTF">2022-04-17T10:27:58Z</dcterms:created>
  <dcterms:modified xsi:type="dcterms:W3CDTF">2022-11-01T13:15:27Z</dcterms:modified>
</cp:coreProperties>
</file>