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6" r:id="rId2"/>
    <p:sldId id="256" r:id="rId3"/>
    <p:sldId id="260" r:id="rId4"/>
    <p:sldId id="277" r:id="rId5"/>
    <p:sldId id="282" r:id="rId6"/>
    <p:sldId id="288" r:id="rId7"/>
    <p:sldId id="289" r:id="rId8"/>
    <p:sldId id="279" r:id="rId9"/>
    <p:sldId id="297" r:id="rId10"/>
    <p:sldId id="285" r:id="rId11"/>
    <p:sldId id="286" r:id="rId12"/>
    <p:sldId id="287" r:id="rId13"/>
    <p:sldId id="290" r:id="rId14"/>
    <p:sldId id="292" r:id="rId15"/>
    <p:sldId id="264" r:id="rId16"/>
    <p:sldId id="275"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96" y="3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ru-RU"/>
              <a:t>Образец заголовка</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AD4AA64-2BA8-4E7D-9DCC-D3BF7DDC4B92}" type="datetimeFigureOut">
              <a:rPr lang="ru-RU" smtClean="0"/>
              <a:t>28.11.2022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F7EF8CC-6A6B-4968-A306-747097FCD2E6}" type="slidenum">
              <a:rPr lang="ru-RU" smtClean="0"/>
              <a:t>‹#›</a:t>
            </a:fld>
            <a:endParaRPr lang="ru-RU"/>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5952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Date Placeholder 2"/>
          <p:cNvSpPr>
            <a:spLocks noGrp="1"/>
          </p:cNvSpPr>
          <p:nvPr>
            <p:ph type="dt" sz="half" idx="10"/>
          </p:nvPr>
        </p:nvSpPr>
        <p:spPr/>
        <p:txBody>
          <a:bodyPr/>
          <a:lstStyle/>
          <a:p>
            <a:fld id="{BAD4AA64-2BA8-4E7D-9DCC-D3BF7DDC4B92}" type="datetimeFigureOut">
              <a:rPr lang="ru-RU" smtClean="0"/>
              <a:t>28.11.2022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FF7EF8CC-6A6B-4968-A306-747097FCD2E6}" type="slidenum">
              <a:rPr lang="ru-RU" smtClean="0"/>
              <a:t>‹#›</a:t>
            </a:fld>
            <a:endParaRPr lang="ru-RU"/>
          </a:p>
        </p:txBody>
      </p:sp>
    </p:spTree>
    <p:extLst>
      <p:ext uri="{BB962C8B-B14F-4D97-AF65-F5344CB8AC3E}">
        <p14:creationId xmlns:p14="http://schemas.microsoft.com/office/powerpoint/2010/main" val="2173458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ru-RU"/>
              <a:t>Образец заголовка</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AD4AA64-2BA8-4E7D-9DCC-D3BF7DDC4B92}" type="datetimeFigureOut">
              <a:rPr lang="ru-RU" smtClean="0"/>
              <a:t>28.11.2022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F7EF8CC-6A6B-4968-A306-747097FCD2E6}" type="slidenum">
              <a:rPr lang="ru-RU" smtClean="0"/>
              <a:t>‹#›</a:t>
            </a:fld>
            <a:endParaRPr lang="ru-RU"/>
          </a:p>
        </p:txBody>
      </p:sp>
    </p:spTree>
    <p:extLst>
      <p:ext uri="{BB962C8B-B14F-4D97-AF65-F5344CB8AC3E}">
        <p14:creationId xmlns:p14="http://schemas.microsoft.com/office/powerpoint/2010/main" val="34161324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AD4AA64-2BA8-4E7D-9DCC-D3BF7DDC4B92}" type="datetimeFigureOut">
              <a:rPr lang="ru-RU" smtClean="0"/>
              <a:t>28.11.2022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F7EF8CC-6A6B-4968-A306-747097FCD2E6}" type="slidenum">
              <a:rPr lang="ru-RU" smtClean="0"/>
              <a:t>‹#›</a:t>
            </a:fld>
            <a:endParaRPr lang="ru-RU"/>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9092256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ru-RU"/>
              <a:t>Образец заголовка</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AD4AA64-2BA8-4E7D-9DCC-D3BF7DDC4B92}" type="datetimeFigureOut">
              <a:rPr lang="ru-RU" smtClean="0"/>
              <a:t>28.11.2022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F7EF8CC-6A6B-4968-A306-747097FCD2E6}" type="slidenum">
              <a:rPr lang="ru-RU" smtClean="0"/>
              <a:t>‹#›</a:t>
            </a:fld>
            <a:endParaRPr lang="ru-RU"/>
          </a:p>
        </p:txBody>
      </p:sp>
    </p:spTree>
    <p:extLst>
      <p:ext uri="{BB962C8B-B14F-4D97-AF65-F5344CB8AC3E}">
        <p14:creationId xmlns:p14="http://schemas.microsoft.com/office/powerpoint/2010/main" val="5213005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a:t>Образец текста</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AD4AA64-2BA8-4E7D-9DCC-D3BF7DDC4B92}" type="datetimeFigureOut">
              <a:rPr lang="ru-RU" smtClean="0"/>
              <a:t>28.11.2022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F7EF8CC-6A6B-4968-A306-747097FCD2E6}" type="slidenum">
              <a:rPr lang="ru-RU" smtClean="0"/>
              <a:t>‹#›</a:t>
            </a:fld>
            <a:endParaRPr lang="ru-RU"/>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9124426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ru-RU"/>
              <a:t>Образец заголовка</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a:t>Образец текста</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AD4AA64-2BA8-4E7D-9DCC-D3BF7DDC4B92}" type="datetimeFigureOut">
              <a:rPr lang="ru-RU" smtClean="0"/>
              <a:t>28.11.2022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F7EF8CC-6A6B-4968-A306-747097FCD2E6}" type="slidenum">
              <a:rPr lang="ru-RU" smtClean="0"/>
              <a:t>‹#›</a:t>
            </a:fld>
            <a:endParaRPr lang="ru-RU"/>
          </a:p>
        </p:txBody>
      </p:sp>
    </p:spTree>
    <p:extLst>
      <p:ext uri="{BB962C8B-B14F-4D97-AF65-F5344CB8AC3E}">
        <p14:creationId xmlns:p14="http://schemas.microsoft.com/office/powerpoint/2010/main" val="3689742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AD4AA64-2BA8-4E7D-9DCC-D3BF7DDC4B92}" type="datetimeFigureOut">
              <a:rPr lang="ru-RU" smtClean="0"/>
              <a:t>28.11.2022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F7EF8CC-6A6B-4968-A306-747097FCD2E6}" type="slidenum">
              <a:rPr lang="ru-RU" smtClean="0"/>
              <a:t>‹#›</a:t>
            </a:fld>
            <a:endParaRPr lang="ru-RU"/>
          </a:p>
        </p:txBody>
      </p:sp>
    </p:spTree>
    <p:extLst>
      <p:ext uri="{BB962C8B-B14F-4D97-AF65-F5344CB8AC3E}">
        <p14:creationId xmlns:p14="http://schemas.microsoft.com/office/powerpoint/2010/main" val="354185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AD4AA64-2BA8-4E7D-9DCC-D3BF7DDC4B92}" type="datetimeFigureOut">
              <a:rPr lang="ru-RU" smtClean="0"/>
              <a:t>28.11.2022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F7EF8CC-6A6B-4968-A306-747097FCD2E6}" type="slidenum">
              <a:rPr lang="ru-RU" smtClean="0"/>
              <a:t>‹#›</a:t>
            </a:fld>
            <a:endParaRPr lang="ru-RU"/>
          </a:p>
        </p:txBody>
      </p:sp>
    </p:spTree>
    <p:extLst>
      <p:ext uri="{BB962C8B-B14F-4D97-AF65-F5344CB8AC3E}">
        <p14:creationId xmlns:p14="http://schemas.microsoft.com/office/powerpoint/2010/main" val="1955503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AD4AA64-2BA8-4E7D-9DCC-D3BF7DDC4B92}" type="datetimeFigureOut">
              <a:rPr lang="ru-RU" smtClean="0"/>
              <a:t>28.11.2022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F7EF8CC-6A6B-4968-A306-747097FCD2E6}" type="slidenum">
              <a:rPr lang="ru-RU" smtClean="0"/>
              <a:t>‹#›</a:t>
            </a:fld>
            <a:endParaRPr lang="ru-RU"/>
          </a:p>
        </p:txBody>
      </p:sp>
    </p:spTree>
    <p:extLst>
      <p:ext uri="{BB962C8B-B14F-4D97-AF65-F5344CB8AC3E}">
        <p14:creationId xmlns:p14="http://schemas.microsoft.com/office/powerpoint/2010/main" val="1660718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ru-RU"/>
              <a:t>Образец заголовка</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AD4AA64-2BA8-4E7D-9DCC-D3BF7DDC4B92}" type="datetimeFigureOut">
              <a:rPr lang="ru-RU" smtClean="0"/>
              <a:t>28.11.2022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F7EF8CC-6A6B-4968-A306-747097FCD2E6}" type="slidenum">
              <a:rPr lang="ru-RU" smtClean="0"/>
              <a:t>‹#›</a:t>
            </a:fld>
            <a:endParaRPr lang="ru-RU"/>
          </a:p>
        </p:txBody>
      </p:sp>
    </p:spTree>
    <p:extLst>
      <p:ext uri="{BB962C8B-B14F-4D97-AF65-F5344CB8AC3E}">
        <p14:creationId xmlns:p14="http://schemas.microsoft.com/office/powerpoint/2010/main" val="1593576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BAD4AA64-2BA8-4E7D-9DCC-D3BF7DDC4B92}" type="datetimeFigureOut">
              <a:rPr lang="ru-RU" smtClean="0"/>
              <a:t>28.11.2022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F7EF8CC-6A6B-4968-A306-747097FCD2E6}" type="slidenum">
              <a:rPr lang="ru-RU" smtClean="0"/>
              <a:t>‹#›</a:t>
            </a:fld>
            <a:endParaRPr lang="ru-RU"/>
          </a:p>
        </p:txBody>
      </p:sp>
    </p:spTree>
    <p:extLst>
      <p:ext uri="{BB962C8B-B14F-4D97-AF65-F5344CB8AC3E}">
        <p14:creationId xmlns:p14="http://schemas.microsoft.com/office/powerpoint/2010/main" val="3569915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AD4AA64-2BA8-4E7D-9DCC-D3BF7DDC4B92}" type="datetimeFigureOut">
              <a:rPr lang="ru-RU" smtClean="0"/>
              <a:t>28.11.2022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FF7EF8CC-6A6B-4968-A306-747097FCD2E6}" type="slidenum">
              <a:rPr lang="ru-RU" smtClean="0"/>
              <a:t>‹#›</a:t>
            </a:fld>
            <a:endParaRPr lang="ru-RU"/>
          </a:p>
        </p:txBody>
      </p:sp>
    </p:spTree>
    <p:extLst>
      <p:ext uri="{BB962C8B-B14F-4D97-AF65-F5344CB8AC3E}">
        <p14:creationId xmlns:p14="http://schemas.microsoft.com/office/powerpoint/2010/main" val="2783306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AD4AA64-2BA8-4E7D-9DCC-D3BF7DDC4B92}" type="datetimeFigureOut">
              <a:rPr lang="ru-RU" smtClean="0"/>
              <a:t>28.11.2022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FF7EF8CC-6A6B-4968-A306-747097FCD2E6}" type="slidenum">
              <a:rPr lang="ru-RU" smtClean="0"/>
              <a:t>‹#›</a:t>
            </a:fld>
            <a:endParaRPr lang="ru-RU"/>
          </a:p>
        </p:txBody>
      </p:sp>
    </p:spTree>
    <p:extLst>
      <p:ext uri="{BB962C8B-B14F-4D97-AF65-F5344CB8AC3E}">
        <p14:creationId xmlns:p14="http://schemas.microsoft.com/office/powerpoint/2010/main" val="1110682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D4AA64-2BA8-4E7D-9DCC-D3BF7DDC4B92}" type="datetimeFigureOut">
              <a:rPr lang="ru-RU" smtClean="0"/>
              <a:t>28.11.2022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FF7EF8CC-6A6B-4968-A306-747097FCD2E6}" type="slidenum">
              <a:rPr lang="ru-RU" smtClean="0"/>
              <a:t>‹#›</a:t>
            </a:fld>
            <a:endParaRPr lang="ru-RU"/>
          </a:p>
        </p:txBody>
      </p:sp>
    </p:spTree>
    <p:extLst>
      <p:ext uri="{BB962C8B-B14F-4D97-AF65-F5344CB8AC3E}">
        <p14:creationId xmlns:p14="http://schemas.microsoft.com/office/powerpoint/2010/main" val="948291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AD4AA64-2BA8-4E7D-9DCC-D3BF7DDC4B92}" type="datetimeFigureOut">
              <a:rPr lang="ru-RU" smtClean="0"/>
              <a:t>28.11.2022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F7EF8CC-6A6B-4968-A306-747097FCD2E6}" type="slidenum">
              <a:rPr lang="ru-RU" smtClean="0"/>
              <a:t>‹#›</a:t>
            </a:fld>
            <a:endParaRPr lang="ru-RU"/>
          </a:p>
        </p:txBody>
      </p:sp>
    </p:spTree>
    <p:extLst>
      <p:ext uri="{BB962C8B-B14F-4D97-AF65-F5344CB8AC3E}">
        <p14:creationId xmlns:p14="http://schemas.microsoft.com/office/powerpoint/2010/main" val="3460510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ru-RU"/>
              <a:t>Образец заголовка</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AD4AA64-2BA8-4E7D-9DCC-D3BF7DDC4B92}" type="datetimeFigureOut">
              <a:rPr lang="ru-RU" smtClean="0"/>
              <a:t>28.11.2022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F7EF8CC-6A6B-4968-A306-747097FCD2E6}" type="slidenum">
              <a:rPr lang="ru-RU" smtClean="0"/>
              <a:t>‹#›</a:t>
            </a:fld>
            <a:endParaRPr lang="ru-RU"/>
          </a:p>
        </p:txBody>
      </p:sp>
    </p:spTree>
    <p:extLst>
      <p:ext uri="{BB962C8B-B14F-4D97-AF65-F5344CB8AC3E}">
        <p14:creationId xmlns:p14="http://schemas.microsoft.com/office/powerpoint/2010/main" val="707922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AD4AA64-2BA8-4E7D-9DCC-D3BF7DDC4B92}" type="datetimeFigureOut">
              <a:rPr lang="ru-RU" smtClean="0"/>
              <a:t>28.11.2022</a:t>
            </a:fld>
            <a:endParaRPr lang="ru-RU"/>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ru-RU"/>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FF7EF8CC-6A6B-4968-A306-747097FCD2E6}" type="slidenum">
              <a:rPr lang="ru-RU" smtClean="0"/>
              <a:t>‹#›</a:t>
            </a:fld>
            <a:endParaRPr lang="ru-RU"/>
          </a:p>
        </p:txBody>
      </p:sp>
    </p:spTree>
    <p:extLst>
      <p:ext uri="{BB962C8B-B14F-4D97-AF65-F5344CB8AC3E}">
        <p14:creationId xmlns:p14="http://schemas.microsoft.com/office/powerpoint/2010/main" val="17455804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id="{70FB4C07-106B-0922-4BCE-11BFD0736E09}"/>
              </a:ext>
            </a:extLst>
          </p:cNvPr>
          <p:cNvPicPr>
            <a:picLocks noGrp="1" noChangeAspect="1"/>
          </p:cNvPicPr>
          <p:nvPr>
            <p:ph idx="1"/>
          </p:nvPr>
        </p:nvPicPr>
        <p:blipFill>
          <a:blip r:embed="rId2"/>
          <a:stretch>
            <a:fillRect/>
          </a:stretch>
        </p:blipFill>
        <p:spPr>
          <a:xfrm>
            <a:off x="3386846" y="2396120"/>
            <a:ext cx="5418307" cy="3648419"/>
          </a:xfrm>
          <a:prstGeom prst="rect">
            <a:avLst/>
          </a:prstGeom>
        </p:spPr>
      </p:pic>
      <p:sp>
        <p:nvSpPr>
          <p:cNvPr id="6" name="TextBox 5">
            <a:extLst>
              <a:ext uri="{FF2B5EF4-FFF2-40B4-BE49-F238E27FC236}">
                <a16:creationId xmlns:a16="http://schemas.microsoft.com/office/drawing/2014/main" id="{E4C280FE-E66D-2FCF-726D-3BF879812F65}"/>
              </a:ext>
            </a:extLst>
          </p:cNvPr>
          <p:cNvSpPr txBox="1"/>
          <p:nvPr/>
        </p:nvSpPr>
        <p:spPr>
          <a:xfrm>
            <a:off x="692726" y="492827"/>
            <a:ext cx="10806546" cy="1323439"/>
          </a:xfrm>
          <a:prstGeom prst="rect">
            <a:avLst/>
          </a:prstGeom>
          <a:noFill/>
        </p:spPr>
        <p:txBody>
          <a:bodyPr wrap="square">
            <a:spAutoFit/>
          </a:bodyPr>
          <a:lstStyle/>
          <a:p>
            <a:r>
              <a:rPr lang="ru-RU" sz="4000" dirty="0">
                <a:solidFill>
                  <a:schemeClr val="bg1"/>
                </a:solidFill>
              </a:rPr>
              <a:t>         Возрастные особенности детей </a:t>
            </a:r>
          </a:p>
          <a:p>
            <a:pPr algn="ctr"/>
            <a:r>
              <a:rPr lang="ru-RU" sz="4000" dirty="0">
                <a:solidFill>
                  <a:schemeClr val="bg1"/>
                </a:solidFill>
              </a:rPr>
              <a:t>    2 – 3 года</a:t>
            </a:r>
          </a:p>
        </p:txBody>
      </p:sp>
    </p:spTree>
    <p:extLst>
      <p:ext uri="{BB962C8B-B14F-4D97-AF65-F5344CB8AC3E}">
        <p14:creationId xmlns:p14="http://schemas.microsoft.com/office/powerpoint/2010/main" val="1278511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id="{2496E2BF-94C4-310F-A6FF-8244DE808904}"/>
              </a:ext>
            </a:extLst>
          </p:cNvPr>
          <p:cNvPicPr>
            <a:picLocks noGrp="1" noChangeAspect="1"/>
          </p:cNvPicPr>
          <p:nvPr>
            <p:ph idx="1"/>
          </p:nvPr>
        </p:nvPicPr>
        <p:blipFill>
          <a:blip r:embed="rId2"/>
          <a:stretch>
            <a:fillRect/>
          </a:stretch>
        </p:blipFill>
        <p:spPr>
          <a:xfrm>
            <a:off x="138353" y="365166"/>
            <a:ext cx="5661686" cy="4194959"/>
          </a:xfrm>
          <a:prstGeom prst="rect">
            <a:avLst/>
          </a:prstGeom>
        </p:spPr>
      </p:pic>
      <p:pic>
        <p:nvPicPr>
          <p:cNvPr id="5" name="Рисунок 4">
            <a:extLst>
              <a:ext uri="{FF2B5EF4-FFF2-40B4-BE49-F238E27FC236}">
                <a16:creationId xmlns:a16="http://schemas.microsoft.com/office/drawing/2014/main" id="{4F664319-A383-D7FB-120A-6531F0947215}"/>
              </a:ext>
            </a:extLst>
          </p:cNvPr>
          <p:cNvPicPr>
            <a:picLocks noChangeAspect="1"/>
          </p:cNvPicPr>
          <p:nvPr/>
        </p:nvPicPr>
        <p:blipFill>
          <a:blip r:embed="rId3"/>
          <a:stretch>
            <a:fillRect/>
          </a:stretch>
        </p:blipFill>
        <p:spPr>
          <a:xfrm>
            <a:off x="6024784" y="2351315"/>
            <a:ext cx="5878088" cy="3653438"/>
          </a:xfrm>
          <a:prstGeom prst="rect">
            <a:avLst/>
          </a:prstGeom>
        </p:spPr>
      </p:pic>
      <p:sp>
        <p:nvSpPr>
          <p:cNvPr id="3" name="TextBox 2">
            <a:extLst>
              <a:ext uri="{FF2B5EF4-FFF2-40B4-BE49-F238E27FC236}">
                <a16:creationId xmlns:a16="http://schemas.microsoft.com/office/drawing/2014/main" id="{1FC90A01-FF5D-7729-13BA-2324C7745C71}"/>
              </a:ext>
            </a:extLst>
          </p:cNvPr>
          <p:cNvSpPr txBox="1"/>
          <p:nvPr/>
        </p:nvSpPr>
        <p:spPr>
          <a:xfrm>
            <a:off x="6096000" y="365166"/>
            <a:ext cx="6103916" cy="1107996"/>
          </a:xfrm>
          <a:prstGeom prst="rect">
            <a:avLst/>
          </a:prstGeom>
          <a:noFill/>
        </p:spPr>
        <p:txBody>
          <a:bodyPr wrap="square">
            <a:spAutoFit/>
          </a:bodyPr>
          <a:lstStyle/>
          <a:p>
            <a:r>
              <a:rPr lang="ru-RU" sz="2400" dirty="0">
                <a:solidFill>
                  <a:schemeClr val="bg1"/>
                </a:solidFill>
              </a:rPr>
              <a:t>Дидактические  пособия своими руками для детей раннего возраста </a:t>
            </a:r>
            <a:br>
              <a:rPr lang="ru-RU" dirty="0"/>
            </a:br>
            <a:endParaRPr lang="ru-RU" dirty="0"/>
          </a:p>
        </p:txBody>
      </p:sp>
    </p:spTree>
    <p:extLst>
      <p:ext uri="{BB962C8B-B14F-4D97-AF65-F5344CB8AC3E}">
        <p14:creationId xmlns:p14="http://schemas.microsoft.com/office/powerpoint/2010/main" val="3883398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5F134352-2579-4D7E-A6E7-F009FBC17B6C}"/>
              </a:ext>
            </a:extLst>
          </p:cNvPr>
          <p:cNvPicPr>
            <a:picLocks noChangeAspect="1"/>
          </p:cNvPicPr>
          <p:nvPr/>
        </p:nvPicPr>
        <p:blipFill>
          <a:blip r:embed="rId2"/>
          <a:stretch>
            <a:fillRect/>
          </a:stretch>
        </p:blipFill>
        <p:spPr>
          <a:xfrm>
            <a:off x="377456" y="502298"/>
            <a:ext cx="5718544" cy="4285859"/>
          </a:xfrm>
          <a:prstGeom prst="rect">
            <a:avLst/>
          </a:prstGeom>
        </p:spPr>
      </p:pic>
      <p:pic>
        <p:nvPicPr>
          <p:cNvPr id="5" name="Рисунок 4">
            <a:extLst>
              <a:ext uri="{FF2B5EF4-FFF2-40B4-BE49-F238E27FC236}">
                <a16:creationId xmlns:a16="http://schemas.microsoft.com/office/drawing/2014/main" id="{F9AD28DB-17CE-DE33-3990-EFAAC43F49DC}"/>
              </a:ext>
            </a:extLst>
          </p:cNvPr>
          <p:cNvPicPr>
            <a:picLocks noChangeAspect="1"/>
          </p:cNvPicPr>
          <p:nvPr/>
        </p:nvPicPr>
        <p:blipFill>
          <a:blip r:embed="rId3"/>
          <a:stretch>
            <a:fillRect/>
          </a:stretch>
        </p:blipFill>
        <p:spPr>
          <a:xfrm>
            <a:off x="6205559" y="1286070"/>
            <a:ext cx="5718544" cy="4285859"/>
          </a:xfrm>
          <a:prstGeom prst="rect">
            <a:avLst/>
          </a:prstGeom>
        </p:spPr>
      </p:pic>
    </p:spTree>
    <p:extLst>
      <p:ext uri="{BB962C8B-B14F-4D97-AF65-F5344CB8AC3E}">
        <p14:creationId xmlns:p14="http://schemas.microsoft.com/office/powerpoint/2010/main" val="771110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2AD1756-76E4-B61D-CB4A-8A1AFE23E124}"/>
              </a:ext>
            </a:extLst>
          </p:cNvPr>
          <p:cNvPicPr>
            <a:picLocks noChangeAspect="1"/>
          </p:cNvPicPr>
          <p:nvPr/>
        </p:nvPicPr>
        <p:blipFill>
          <a:blip r:embed="rId2"/>
          <a:stretch>
            <a:fillRect/>
          </a:stretch>
        </p:blipFill>
        <p:spPr>
          <a:xfrm>
            <a:off x="831273" y="555485"/>
            <a:ext cx="5045953" cy="4075891"/>
          </a:xfrm>
          <a:prstGeom prst="rect">
            <a:avLst/>
          </a:prstGeom>
        </p:spPr>
      </p:pic>
      <p:pic>
        <p:nvPicPr>
          <p:cNvPr id="2" name="Рисунок 1">
            <a:extLst>
              <a:ext uri="{FF2B5EF4-FFF2-40B4-BE49-F238E27FC236}">
                <a16:creationId xmlns:a16="http://schemas.microsoft.com/office/drawing/2014/main" id="{E1491961-6481-B030-3325-E3B5E28B25D0}"/>
              </a:ext>
            </a:extLst>
          </p:cNvPr>
          <p:cNvPicPr>
            <a:picLocks noChangeAspect="1"/>
          </p:cNvPicPr>
          <p:nvPr/>
        </p:nvPicPr>
        <p:blipFill>
          <a:blip r:embed="rId3"/>
          <a:stretch>
            <a:fillRect/>
          </a:stretch>
        </p:blipFill>
        <p:spPr>
          <a:xfrm>
            <a:off x="5987485" y="843148"/>
            <a:ext cx="5963833" cy="3788227"/>
          </a:xfrm>
          <a:prstGeom prst="rect">
            <a:avLst/>
          </a:prstGeom>
        </p:spPr>
      </p:pic>
    </p:spTree>
    <p:extLst>
      <p:ext uri="{BB962C8B-B14F-4D97-AF65-F5344CB8AC3E}">
        <p14:creationId xmlns:p14="http://schemas.microsoft.com/office/powerpoint/2010/main" val="748843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502E0270-10A4-AA1C-8BFF-AA61E4B29864}"/>
              </a:ext>
            </a:extLst>
          </p:cNvPr>
          <p:cNvPicPr>
            <a:picLocks noChangeAspect="1"/>
          </p:cNvPicPr>
          <p:nvPr/>
        </p:nvPicPr>
        <p:blipFill>
          <a:blip r:embed="rId2"/>
          <a:stretch>
            <a:fillRect/>
          </a:stretch>
        </p:blipFill>
        <p:spPr>
          <a:xfrm>
            <a:off x="129473" y="479323"/>
            <a:ext cx="5643899" cy="4235182"/>
          </a:xfrm>
          <a:prstGeom prst="rect">
            <a:avLst/>
          </a:prstGeom>
        </p:spPr>
      </p:pic>
      <p:pic>
        <p:nvPicPr>
          <p:cNvPr id="5" name="Рисунок 4">
            <a:extLst>
              <a:ext uri="{FF2B5EF4-FFF2-40B4-BE49-F238E27FC236}">
                <a16:creationId xmlns:a16="http://schemas.microsoft.com/office/drawing/2014/main" id="{9CA25E49-0CE5-9556-74A8-75F385694DEB}"/>
              </a:ext>
            </a:extLst>
          </p:cNvPr>
          <p:cNvPicPr>
            <a:picLocks noChangeAspect="1"/>
          </p:cNvPicPr>
          <p:nvPr/>
        </p:nvPicPr>
        <p:blipFill>
          <a:blip r:embed="rId3"/>
          <a:stretch>
            <a:fillRect/>
          </a:stretch>
        </p:blipFill>
        <p:spPr>
          <a:xfrm>
            <a:off x="6161300" y="349203"/>
            <a:ext cx="5578858" cy="4235182"/>
          </a:xfrm>
          <a:prstGeom prst="rect">
            <a:avLst/>
          </a:prstGeom>
        </p:spPr>
      </p:pic>
    </p:spTree>
    <p:extLst>
      <p:ext uri="{BB962C8B-B14F-4D97-AF65-F5344CB8AC3E}">
        <p14:creationId xmlns:p14="http://schemas.microsoft.com/office/powerpoint/2010/main" val="2860298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C702C111-CDB2-E469-A6A4-0B00115D1E44}"/>
              </a:ext>
            </a:extLst>
          </p:cNvPr>
          <p:cNvPicPr>
            <a:picLocks noGrp="1" noChangeAspect="1"/>
          </p:cNvPicPr>
          <p:nvPr>
            <p:ph idx="1"/>
          </p:nvPr>
        </p:nvPicPr>
        <p:blipFill>
          <a:blip r:embed="rId2"/>
          <a:stretch>
            <a:fillRect/>
          </a:stretch>
        </p:blipFill>
        <p:spPr>
          <a:xfrm>
            <a:off x="308575" y="66612"/>
            <a:ext cx="4824422" cy="3614738"/>
          </a:xfrm>
          <a:prstGeom prst="rect">
            <a:avLst/>
          </a:prstGeom>
        </p:spPr>
      </p:pic>
      <p:pic>
        <p:nvPicPr>
          <p:cNvPr id="4" name="Рисунок 3">
            <a:extLst>
              <a:ext uri="{FF2B5EF4-FFF2-40B4-BE49-F238E27FC236}">
                <a16:creationId xmlns:a16="http://schemas.microsoft.com/office/drawing/2014/main" id="{D8FD1094-7A9A-99D0-DADA-4530AD78A2E6}"/>
              </a:ext>
            </a:extLst>
          </p:cNvPr>
          <p:cNvPicPr>
            <a:picLocks noChangeAspect="1"/>
          </p:cNvPicPr>
          <p:nvPr/>
        </p:nvPicPr>
        <p:blipFill rotWithShape="1">
          <a:blip r:embed="rId3"/>
          <a:srcRect r="50185" b="24147"/>
          <a:stretch/>
        </p:blipFill>
        <p:spPr>
          <a:xfrm>
            <a:off x="9987149" y="175161"/>
            <a:ext cx="1896276" cy="3253838"/>
          </a:xfrm>
          <a:prstGeom prst="rect">
            <a:avLst/>
          </a:prstGeom>
        </p:spPr>
      </p:pic>
      <p:pic>
        <p:nvPicPr>
          <p:cNvPr id="6" name="Рисунок 5">
            <a:extLst>
              <a:ext uri="{FF2B5EF4-FFF2-40B4-BE49-F238E27FC236}">
                <a16:creationId xmlns:a16="http://schemas.microsoft.com/office/drawing/2014/main" id="{CD799294-348E-7884-FBE4-F86C30B170D7}"/>
              </a:ext>
            </a:extLst>
          </p:cNvPr>
          <p:cNvPicPr>
            <a:picLocks noChangeAspect="1"/>
          </p:cNvPicPr>
          <p:nvPr/>
        </p:nvPicPr>
        <p:blipFill>
          <a:blip r:embed="rId4"/>
          <a:stretch>
            <a:fillRect/>
          </a:stretch>
        </p:blipFill>
        <p:spPr>
          <a:xfrm>
            <a:off x="5721793" y="523379"/>
            <a:ext cx="3876074" cy="2905620"/>
          </a:xfrm>
          <a:prstGeom prst="rect">
            <a:avLst/>
          </a:prstGeom>
        </p:spPr>
      </p:pic>
      <p:pic>
        <p:nvPicPr>
          <p:cNvPr id="8" name="Рисунок 7">
            <a:extLst>
              <a:ext uri="{FF2B5EF4-FFF2-40B4-BE49-F238E27FC236}">
                <a16:creationId xmlns:a16="http://schemas.microsoft.com/office/drawing/2014/main" id="{BB730F27-0F40-6188-6302-E1E7FCB9C513}"/>
              </a:ext>
            </a:extLst>
          </p:cNvPr>
          <p:cNvPicPr>
            <a:picLocks noChangeAspect="1"/>
          </p:cNvPicPr>
          <p:nvPr/>
        </p:nvPicPr>
        <p:blipFill>
          <a:blip r:embed="rId5"/>
          <a:stretch>
            <a:fillRect/>
          </a:stretch>
        </p:blipFill>
        <p:spPr>
          <a:xfrm>
            <a:off x="3249806" y="3681350"/>
            <a:ext cx="4355178" cy="2905619"/>
          </a:xfrm>
          <a:prstGeom prst="rect">
            <a:avLst/>
          </a:prstGeom>
        </p:spPr>
      </p:pic>
    </p:spTree>
    <p:extLst>
      <p:ext uri="{BB962C8B-B14F-4D97-AF65-F5344CB8AC3E}">
        <p14:creationId xmlns:p14="http://schemas.microsoft.com/office/powerpoint/2010/main" val="2722887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4">
            <a:extLst>
              <a:ext uri="{FF2B5EF4-FFF2-40B4-BE49-F238E27FC236}">
                <a16:creationId xmlns:a16="http://schemas.microsoft.com/office/drawing/2014/main" id="{92BC715F-B50C-0642-4E55-FB71823FD152}"/>
              </a:ext>
            </a:extLst>
          </p:cNvPr>
          <p:cNvSpPr>
            <a:spLocks noGrp="1"/>
          </p:cNvSpPr>
          <p:nvPr>
            <p:ph idx="1"/>
          </p:nvPr>
        </p:nvSpPr>
        <p:spPr>
          <a:xfrm>
            <a:off x="684212" y="685800"/>
            <a:ext cx="10359840" cy="3615267"/>
          </a:xfrm>
        </p:spPr>
        <p:txBody>
          <a:bodyPr>
            <a:normAutofit fontScale="77500" lnSpcReduction="20000"/>
          </a:bodyPr>
          <a:lstStyle/>
          <a:p>
            <a:r>
              <a:rPr lang="ru-RU" sz="3200" dirty="0">
                <a:solidFill>
                  <a:schemeClr val="bg1"/>
                </a:solidFill>
              </a:rPr>
              <a:t>Родители всегда волнуются за здоровье ребенка — и это правильно. Однако в воспитании малыша не всегда учитывается, что он также нуждается не только в заботе и в выражениях родительской любви, но и в уважении, в признании его как автономной личности. Взрослые должны быть грамотными в выборе воспитательных средств, когда психологические новообразования дошкольного возраста заявляют о себе изменениями в поведении ребенка порой не в лучшую сторону. И здесь уместен совет Фрекен Бок (кто ее не знает!): «Терпение, только терпение!» </a:t>
            </a:r>
          </a:p>
        </p:txBody>
      </p:sp>
    </p:spTree>
    <p:extLst>
      <p:ext uri="{BB962C8B-B14F-4D97-AF65-F5344CB8AC3E}">
        <p14:creationId xmlns:p14="http://schemas.microsoft.com/office/powerpoint/2010/main" val="1044160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id="{7E6BCD13-4824-57B6-8B22-DD39EEED66BB}"/>
              </a:ext>
            </a:extLst>
          </p:cNvPr>
          <p:cNvPicPr>
            <a:picLocks noGrp="1" noChangeAspect="1"/>
          </p:cNvPicPr>
          <p:nvPr>
            <p:ph idx="1"/>
          </p:nvPr>
        </p:nvPicPr>
        <p:blipFill>
          <a:blip r:embed="rId2"/>
          <a:stretch>
            <a:fillRect/>
          </a:stretch>
        </p:blipFill>
        <p:spPr>
          <a:xfrm>
            <a:off x="1852551" y="135210"/>
            <a:ext cx="8823366" cy="6612359"/>
          </a:xfrm>
          <a:prstGeom prst="rect">
            <a:avLst/>
          </a:prstGeom>
        </p:spPr>
      </p:pic>
    </p:spTree>
    <p:extLst>
      <p:ext uri="{BB962C8B-B14F-4D97-AF65-F5344CB8AC3E}">
        <p14:creationId xmlns:p14="http://schemas.microsoft.com/office/powerpoint/2010/main" val="4244043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1E570F05-8617-0AA1-417B-D2FD4E6EF80B}"/>
              </a:ext>
            </a:extLst>
          </p:cNvPr>
          <p:cNvPicPr>
            <a:picLocks noChangeAspect="1"/>
          </p:cNvPicPr>
          <p:nvPr/>
        </p:nvPicPr>
        <p:blipFill rotWithShape="1">
          <a:blip r:embed="rId2"/>
          <a:srcRect t="-822" r="44509" b="-47"/>
          <a:stretch/>
        </p:blipFill>
        <p:spPr>
          <a:xfrm>
            <a:off x="6840188" y="2194293"/>
            <a:ext cx="4401786" cy="4106914"/>
          </a:xfrm>
          <a:prstGeom prst="ellipse">
            <a:avLst/>
          </a:prstGeom>
        </p:spPr>
      </p:pic>
      <p:sp>
        <p:nvSpPr>
          <p:cNvPr id="7" name="TextBox 6">
            <a:extLst>
              <a:ext uri="{FF2B5EF4-FFF2-40B4-BE49-F238E27FC236}">
                <a16:creationId xmlns:a16="http://schemas.microsoft.com/office/drawing/2014/main" id="{51EB8ADD-13F8-F68D-A014-F35D9343BAC2}"/>
              </a:ext>
            </a:extLst>
          </p:cNvPr>
          <p:cNvSpPr txBox="1"/>
          <p:nvPr/>
        </p:nvSpPr>
        <p:spPr>
          <a:xfrm>
            <a:off x="676895" y="378663"/>
            <a:ext cx="7469580" cy="2554545"/>
          </a:xfrm>
          <a:prstGeom prst="rect">
            <a:avLst/>
          </a:prstGeom>
          <a:noFill/>
        </p:spPr>
        <p:txBody>
          <a:bodyPr wrap="square" rtlCol="0">
            <a:spAutoFit/>
          </a:bodyPr>
          <a:lstStyle/>
          <a:p>
            <a:r>
              <a:rPr lang="ru-RU" sz="3200" dirty="0">
                <a:solidFill>
                  <a:schemeClr val="bg1"/>
                </a:solidFill>
              </a:rPr>
              <a:t>Чтобы воспитывать ребенка, - надо его знать, чтобы его знать, - надо за ним наблюдать, а чтобы за ним наблюдать, - надо дать ему свободу.</a:t>
            </a:r>
          </a:p>
        </p:txBody>
      </p:sp>
    </p:spTree>
    <p:extLst>
      <p:ext uri="{BB962C8B-B14F-4D97-AF65-F5344CB8AC3E}">
        <p14:creationId xmlns:p14="http://schemas.microsoft.com/office/powerpoint/2010/main" val="1755130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3454BE4A-F746-DB45-4CE3-4036C3A2A707}"/>
              </a:ext>
            </a:extLst>
          </p:cNvPr>
          <p:cNvSpPr>
            <a:spLocks noGrp="1"/>
          </p:cNvSpPr>
          <p:nvPr>
            <p:ph idx="1"/>
          </p:nvPr>
        </p:nvSpPr>
        <p:spPr>
          <a:xfrm>
            <a:off x="261258" y="380010"/>
            <a:ext cx="11245932" cy="5676405"/>
          </a:xfrm>
        </p:spPr>
        <p:txBody>
          <a:bodyPr>
            <a:noAutofit/>
          </a:bodyPr>
          <a:lstStyle/>
          <a:p>
            <a:r>
              <a:rPr lang="ru-RU" sz="2400" dirty="0"/>
              <a:t>Развитие ребенка — это не только физический рост, заметный для окружающих. Это еще и постепенное, поэтапное формирование психических, личностных качеств, не столь заметных стороннему наблюдателю. Ребенок как бы поднимается по ступеням от простых к все более сложным и значимым качественным изменениям. </a:t>
            </a:r>
          </a:p>
          <a:p>
            <a:r>
              <a:rPr lang="ru-RU" sz="2400" dirty="0"/>
              <a:t>У одних детей процесс развития идет не останавливаясь; нет границ, отделяющих один этап от другого. </a:t>
            </a:r>
          </a:p>
          <a:p>
            <a:r>
              <a:rPr lang="ru-RU" sz="2400" dirty="0"/>
              <a:t>У других детей процесс развития идет неравномерно, то ускоряется, то замедляется </a:t>
            </a:r>
          </a:p>
          <a:p>
            <a:r>
              <a:rPr lang="ru-RU" sz="2400" dirty="0"/>
              <a:t>Процесс развития имеет главный ведущий фактор развития (наследственность, среда, воспитание, активность личности).</a:t>
            </a:r>
          </a:p>
          <a:p>
            <a:r>
              <a:rPr lang="ru-RU" sz="2400" dirty="0"/>
              <a:t> Периодизация- разделение жизненного цикла на отдельные периоды или возрастные этапы.</a:t>
            </a:r>
          </a:p>
          <a:p>
            <a:pPr marL="0" indent="0">
              <a:buNone/>
            </a:pPr>
            <a:endParaRPr lang="ru-RU" sz="2400" dirty="0"/>
          </a:p>
        </p:txBody>
      </p:sp>
    </p:spTree>
    <p:extLst>
      <p:ext uri="{BB962C8B-B14F-4D97-AF65-F5344CB8AC3E}">
        <p14:creationId xmlns:p14="http://schemas.microsoft.com/office/powerpoint/2010/main" val="1505761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4">
            <a:extLst>
              <a:ext uri="{FF2B5EF4-FFF2-40B4-BE49-F238E27FC236}">
                <a16:creationId xmlns:a16="http://schemas.microsoft.com/office/drawing/2014/main" id="{74A59854-213F-E860-28D7-D4F62DB88571}"/>
              </a:ext>
            </a:extLst>
          </p:cNvPr>
          <p:cNvGraphicFramePr>
            <a:graphicFrameLocks noGrp="1"/>
          </p:cNvGraphicFramePr>
          <p:nvPr>
            <p:extLst>
              <p:ext uri="{D42A27DB-BD31-4B8C-83A1-F6EECF244321}">
                <p14:modId xmlns:p14="http://schemas.microsoft.com/office/powerpoint/2010/main" val="3062634583"/>
              </p:ext>
            </p:extLst>
          </p:nvPr>
        </p:nvGraphicFramePr>
        <p:xfrm>
          <a:off x="819396" y="3026036"/>
          <a:ext cx="10450286" cy="3578990"/>
        </p:xfrm>
        <a:graphic>
          <a:graphicData uri="http://schemas.openxmlformats.org/drawingml/2006/table">
            <a:tbl>
              <a:tblPr firstRow="1" bandRow="1">
                <a:tableStyleId>{5C22544A-7EE6-4342-B048-85BDC9FD1C3A}</a:tableStyleId>
              </a:tblPr>
              <a:tblGrid>
                <a:gridCol w="1662547">
                  <a:extLst>
                    <a:ext uri="{9D8B030D-6E8A-4147-A177-3AD203B41FA5}">
                      <a16:colId xmlns:a16="http://schemas.microsoft.com/office/drawing/2014/main" val="2849990372"/>
                    </a:ext>
                  </a:extLst>
                </a:gridCol>
                <a:gridCol w="8787739">
                  <a:extLst>
                    <a:ext uri="{9D8B030D-6E8A-4147-A177-3AD203B41FA5}">
                      <a16:colId xmlns:a16="http://schemas.microsoft.com/office/drawing/2014/main" val="2959672000"/>
                    </a:ext>
                  </a:extLst>
                </a:gridCol>
              </a:tblGrid>
              <a:tr h="880941">
                <a:tc>
                  <a:txBody>
                    <a:bodyPr/>
                    <a:lstStyle/>
                    <a:p>
                      <a:pPr marL="0" algn="l" defTabSz="457200" rtl="0" eaLnBrk="1" latinLnBrk="0" hangingPunct="1"/>
                      <a:r>
                        <a:rPr lang="ru-RU" sz="1600" b="1" kern="1200" dirty="0">
                          <a:solidFill>
                            <a:schemeClr val="dk1"/>
                          </a:solidFill>
                          <a:latin typeface="+mn-lt"/>
                          <a:ea typeface="+mn-ea"/>
                          <a:cs typeface="+mn-cs"/>
                        </a:rPr>
                        <a:t>СТАРШИЙ ВОЗРАСТ</a:t>
                      </a:r>
                    </a:p>
                    <a:p>
                      <a:pPr marL="0" algn="l" defTabSz="457200" rtl="0" eaLnBrk="1" latinLnBrk="0" hangingPunct="1"/>
                      <a:r>
                        <a:rPr lang="ru-RU" sz="1600" b="1" kern="1200" dirty="0">
                          <a:solidFill>
                            <a:schemeClr val="dk1"/>
                          </a:solidFill>
                          <a:latin typeface="+mn-lt"/>
                          <a:ea typeface="+mn-ea"/>
                          <a:cs typeface="+mn-cs"/>
                        </a:rPr>
                        <a:t>5 – 6 ЛЕТ</a:t>
                      </a:r>
                    </a:p>
                  </a:txBody>
                  <a:tcPr>
                    <a:solidFill>
                      <a:schemeClr val="bg2">
                        <a:lumMod val="60000"/>
                        <a:lumOff val="40000"/>
                      </a:schemeClr>
                    </a:solidFill>
                  </a:tcPr>
                </a:tc>
                <a:tc>
                  <a:txBody>
                    <a:bodyPr/>
                    <a:lstStyle/>
                    <a:p>
                      <a:endParaRPr lang="ru-RU" dirty="0"/>
                    </a:p>
                    <a:p>
                      <a:r>
                        <a:rPr lang="ru-RU" dirty="0">
                          <a:solidFill>
                            <a:schemeClr val="bg1"/>
                          </a:solidFill>
                        </a:rPr>
                        <a:t>АКТИВНОЕ РАЗВИТИЕ ФИЗИЧЕСКИХ И  ПОЗНАВАТЕЛЬНЫХ СПОСОБНОСТЕЙ. </a:t>
                      </a:r>
                    </a:p>
                  </a:txBody>
                  <a:tcPr>
                    <a:solidFill>
                      <a:schemeClr val="bg2">
                        <a:lumMod val="60000"/>
                        <a:lumOff val="40000"/>
                      </a:schemeClr>
                    </a:solidFill>
                  </a:tcPr>
                </a:tc>
                <a:extLst>
                  <a:ext uri="{0D108BD9-81ED-4DB2-BD59-A6C34878D82A}">
                    <a16:rowId xmlns:a16="http://schemas.microsoft.com/office/drawing/2014/main" val="3441227595"/>
                  </a:ext>
                </a:extLst>
              </a:tr>
              <a:tr h="936167">
                <a:tc>
                  <a:txBody>
                    <a:bodyPr/>
                    <a:lstStyle/>
                    <a:p>
                      <a:pPr marL="0" algn="l" defTabSz="457200" rtl="0" eaLnBrk="1" latinLnBrk="0" hangingPunct="1"/>
                      <a:r>
                        <a:rPr lang="ru-RU" sz="1600" b="1" kern="1200" dirty="0">
                          <a:solidFill>
                            <a:schemeClr val="dk1"/>
                          </a:solidFill>
                          <a:latin typeface="+mn-lt"/>
                          <a:ea typeface="+mn-ea"/>
                          <a:cs typeface="+mn-cs"/>
                        </a:rPr>
                        <a:t>СРЕДНИЙ ВОЗРАСТ </a:t>
                      </a:r>
                    </a:p>
                    <a:p>
                      <a:pPr marL="0" algn="l" defTabSz="457200" rtl="0" eaLnBrk="1" latinLnBrk="0" hangingPunct="1"/>
                      <a:r>
                        <a:rPr lang="ru-RU" sz="1600" b="1" kern="1200" dirty="0">
                          <a:solidFill>
                            <a:schemeClr val="dk1"/>
                          </a:solidFill>
                          <a:latin typeface="+mn-lt"/>
                          <a:ea typeface="+mn-ea"/>
                          <a:cs typeface="+mn-cs"/>
                        </a:rPr>
                        <a:t>4- 5 ЛЕТ</a:t>
                      </a:r>
                    </a:p>
                  </a:txBody>
                  <a:tcPr>
                    <a:solidFill>
                      <a:schemeClr val="accent2">
                        <a:lumMod val="40000"/>
                        <a:lumOff val="60000"/>
                      </a:schemeClr>
                    </a:solidFill>
                  </a:tcPr>
                </a:tc>
                <a:tc>
                  <a:txBody>
                    <a:bodyPr/>
                    <a:lstStyle/>
                    <a:p>
                      <a:r>
                        <a:rPr lang="ru-RU" sz="1600" b="1" kern="1200" dirty="0">
                          <a:solidFill>
                            <a:schemeClr val="bg1"/>
                          </a:solidFill>
                          <a:latin typeface="+mn-lt"/>
                          <a:ea typeface="+mn-ea"/>
                          <a:cs typeface="+mn-cs"/>
                        </a:rPr>
                        <a:t>Полностью осваивается в детском саду. Появляется самостоятельность.</a:t>
                      </a:r>
                    </a:p>
                    <a:p>
                      <a:r>
                        <a:rPr lang="ru-RU" sz="1600" b="1" dirty="0">
                          <a:solidFill>
                            <a:schemeClr val="bg1"/>
                          </a:solidFill>
                        </a:rPr>
                        <a:t>Общение со взрослым, совместная предметная деятельность существенно ускоряют познавательное развитие детей.</a:t>
                      </a:r>
                      <a:endParaRPr lang="ru-RU" sz="1600" b="1" kern="1200" dirty="0">
                        <a:solidFill>
                          <a:schemeClr val="bg1"/>
                        </a:solidFill>
                        <a:latin typeface="+mn-lt"/>
                        <a:ea typeface="+mn-ea"/>
                        <a:cs typeface="+mn-cs"/>
                      </a:endParaRPr>
                    </a:p>
                  </a:txBody>
                  <a:tcPr>
                    <a:solidFill>
                      <a:schemeClr val="accent2">
                        <a:lumMod val="40000"/>
                        <a:lumOff val="60000"/>
                      </a:schemeClr>
                    </a:solidFill>
                  </a:tcPr>
                </a:tc>
                <a:extLst>
                  <a:ext uri="{0D108BD9-81ED-4DB2-BD59-A6C34878D82A}">
                    <a16:rowId xmlns:a16="http://schemas.microsoft.com/office/drawing/2014/main" val="468046253"/>
                  </a:ext>
                </a:extLst>
              </a:tr>
              <a:tr h="880941">
                <a:tc>
                  <a:txBody>
                    <a:bodyPr/>
                    <a:lstStyle/>
                    <a:p>
                      <a:pPr marL="0" algn="l" defTabSz="457200" rtl="0" eaLnBrk="1" latinLnBrk="0" hangingPunct="1"/>
                      <a:r>
                        <a:rPr lang="ru-RU" sz="1600" b="1" kern="1200" dirty="0">
                          <a:solidFill>
                            <a:schemeClr val="dk1"/>
                          </a:solidFill>
                          <a:latin typeface="+mn-lt"/>
                          <a:ea typeface="+mn-ea"/>
                          <a:cs typeface="+mn-cs"/>
                        </a:rPr>
                        <a:t>МЛАДШИЙ ВОЗРАСТ</a:t>
                      </a:r>
                    </a:p>
                    <a:p>
                      <a:pPr marL="0" algn="l" defTabSz="457200" rtl="0" eaLnBrk="1" latinLnBrk="0" hangingPunct="1"/>
                      <a:r>
                        <a:rPr lang="ru-RU" sz="1600" b="1" kern="1200" dirty="0">
                          <a:solidFill>
                            <a:schemeClr val="dk1"/>
                          </a:solidFill>
                          <a:latin typeface="+mn-lt"/>
                          <a:ea typeface="+mn-ea"/>
                          <a:cs typeface="+mn-cs"/>
                        </a:rPr>
                        <a:t>3 – 4 ГОДА</a:t>
                      </a:r>
                    </a:p>
                  </a:txBody>
                  <a:tcPr>
                    <a:solidFill>
                      <a:schemeClr val="bg2">
                        <a:lumMod val="60000"/>
                        <a:lumOff val="40000"/>
                      </a:schemeClr>
                    </a:solidFill>
                  </a:tcPr>
                </a:tc>
                <a:tc>
                  <a:txBody>
                    <a:bodyPr/>
                    <a:lstStyle/>
                    <a:p>
                      <a:r>
                        <a:rPr lang="ru-RU" sz="1600" b="1" dirty="0">
                          <a:solidFill>
                            <a:schemeClr val="bg1"/>
                          </a:solidFill>
                        </a:rPr>
                        <a:t>НОВЫЕ ОТНОШЕНИЯ СО ВЗРОСЛЫМИ, СО СВЕРСТНИКАМИ, С ПРЕДМЕТНЫМ МИРОМ. КРИЗИС 3-Х ЛЕТ – «Я САМ».</a:t>
                      </a:r>
                    </a:p>
                  </a:txBody>
                  <a:tcPr>
                    <a:solidFill>
                      <a:schemeClr val="bg2">
                        <a:lumMod val="60000"/>
                        <a:lumOff val="40000"/>
                      </a:schemeClr>
                    </a:solidFill>
                  </a:tcPr>
                </a:tc>
                <a:extLst>
                  <a:ext uri="{0D108BD9-81ED-4DB2-BD59-A6C34878D82A}">
                    <a16:rowId xmlns:a16="http://schemas.microsoft.com/office/drawing/2014/main" val="2642906594"/>
                  </a:ext>
                </a:extLst>
              </a:tr>
              <a:tr h="880941">
                <a:tc>
                  <a:txBody>
                    <a:bodyPr/>
                    <a:lstStyle/>
                    <a:p>
                      <a:pPr marL="0" algn="l" defTabSz="457200" rtl="0" eaLnBrk="1" latinLnBrk="0" hangingPunct="1"/>
                      <a:r>
                        <a:rPr lang="ru-RU" sz="1600" b="1" kern="1200" dirty="0">
                          <a:solidFill>
                            <a:schemeClr val="dk1"/>
                          </a:solidFill>
                          <a:latin typeface="+mn-lt"/>
                          <a:ea typeface="+mn-ea"/>
                          <a:cs typeface="+mn-cs"/>
                        </a:rPr>
                        <a:t>РАННИЙ ВОЗРАСТ</a:t>
                      </a:r>
                    </a:p>
                    <a:p>
                      <a:pPr marL="0" algn="l" defTabSz="457200" rtl="0" eaLnBrk="1" latinLnBrk="0" hangingPunct="1"/>
                      <a:r>
                        <a:rPr lang="ru-RU" sz="1600" b="1" kern="1200" dirty="0">
                          <a:solidFill>
                            <a:schemeClr val="dk1"/>
                          </a:solidFill>
                          <a:latin typeface="+mn-lt"/>
                          <a:ea typeface="+mn-ea"/>
                          <a:cs typeface="+mn-cs"/>
                        </a:rPr>
                        <a:t>1 – 3 ГОДА</a:t>
                      </a:r>
                    </a:p>
                  </a:txBody>
                  <a:tcPr>
                    <a:solidFill>
                      <a:schemeClr val="accent4">
                        <a:lumMod val="60000"/>
                        <a:lumOff val="40000"/>
                      </a:schemeClr>
                    </a:solidFill>
                  </a:tcPr>
                </a:tc>
                <a:tc>
                  <a:txBody>
                    <a:bodyPr/>
                    <a:lstStyle/>
                    <a:p>
                      <a:endParaRPr lang="ru-RU" dirty="0"/>
                    </a:p>
                  </a:txBody>
                  <a:tcPr>
                    <a:solidFill>
                      <a:schemeClr val="accent4">
                        <a:lumMod val="60000"/>
                        <a:lumOff val="40000"/>
                      </a:schemeClr>
                    </a:solidFill>
                  </a:tcPr>
                </a:tc>
                <a:extLst>
                  <a:ext uri="{0D108BD9-81ED-4DB2-BD59-A6C34878D82A}">
                    <a16:rowId xmlns:a16="http://schemas.microsoft.com/office/drawing/2014/main" val="1335042739"/>
                  </a:ext>
                </a:extLst>
              </a:tr>
            </a:tbl>
          </a:graphicData>
        </a:graphic>
      </p:graphicFrame>
      <p:sp>
        <p:nvSpPr>
          <p:cNvPr id="7" name="Равнобедренный треугольник 6">
            <a:extLst>
              <a:ext uri="{FF2B5EF4-FFF2-40B4-BE49-F238E27FC236}">
                <a16:creationId xmlns:a16="http://schemas.microsoft.com/office/drawing/2014/main" id="{9D73F239-5C01-A350-989C-78F47F7B0BAF}"/>
              </a:ext>
            </a:extLst>
          </p:cNvPr>
          <p:cNvSpPr/>
          <p:nvPr/>
        </p:nvSpPr>
        <p:spPr>
          <a:xfrm>
            <a:off x="819397" y="252973"/>
            <a:ext cx="10450285" cy="1058035"/>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graphicFrame>
        <p:nvGraphicFramePr>
          <p:cNvPr id="8" name="Таблица 7">
            <a:extLst>
              <a:ext uri="{FF2B5EF4-FFF2-40B4-BE49-F238E27FC236}">
                <a16:creationId xmlns:a16="http://schemas.microsoft.com/office/drawing/2014/main" id="{0DD782ED-E293-0064-18A3-17CCF264DD5D}"/>
              </a:ext>
            </a:extLst>
          </p:cNvPr>
          <p:cNvGraphicFramePr>
            <a:graphicFrameLocks noGrp="1"/>
          </p:cNvGraphicFramePr>
          <p:nvPr>
            <p:extLst>
              <p:ext uri="{D42A27DB-BD31-4B8C-83A1-F6EECF244321}">
                <p14:modId xmlns:p14="http://schemas.microsoft.com/office/powerpoint/2010/main" val="3795951749"/>
              </p:ext>
            </p:extLst>
          </p:nvPr>
        </p:nvGraphicFramePr>
        <p:xfrm>
          <a:off x="831273" y="1311008"/>
          <a:ext cx="10438410" cy="1737360"/>
        </p:xfrm>
        <a:graphic>
          <a:graphicData uri="http://schemas.openxmlformats.org/drawingml/2006/table">
            <a:tbl>
              <a:tblPr firstRow="1" bandRow="1">
                <a:tableStyleId>{5C22544A-7EE6-4342-B048-85BDC9FD1C3A}</a:tableStyleId>
              </a:tblPr>
              <a:tblGrid>
                <a:gridCol w="1602930">
                  <a:extLst>
                    <a:ext uri="{9D8B030D-6E8A-4147-A177-3AD203B41FA5}">
                      <a16:colId xmlns:a16="http://schemas.microsoft.com/office/drawing/2014/main" val="1592794290"/>
                    </a:ext>
                  </a:extLst>
                </a:gridCol>
                <a:gridCol w="8835480">
                  <a:extLst>
                    <a:ext uri="{9D8B030D-6E8A-4147-A177-3AD203B41FA5}">
                      <a16:colId xmlns:a16="http://schemas.microsoft.com/office/drawing/2014/main" val="2973345525"/>
                    </a:ext>
                  </a:extLst>
                </a:gridCol>
              </a:tblGrid>
              <a:tr h="1491569">
                <a:tc>
                  <a:txBody>
                    <a:bodyPr/>
                    <a:lstStyle/>
                    <a:p>
                      <a:r>
                        <a:rPr lang="ru-RU" sz="1600" kern="1200" dirty="0">
                          <a:solidFill>
                            <a:schemeClr val="dk1"/>
                          </a:solidFill>
                          <a:latin typeface="+mn-lt"/>
                          <a:ea typeface="+mn-ea"/>
                          <a:cs typeface="+mn-cs"/>
                        </a:rPr>
                        <a:t>СТАРШИЙ ВОЗРАСТ </a:t>
                      </a:r>
                    </a:p>
                    <a:p>
                      <a:r>
                        <a:rPr lang="ru-RU" sz="1600" kern="1200" dirty="0">
                          <a:solidFill>
                            <a:schemeClr val="dk1"/>
                          </a:solidFill>
                          <a:latin typeface="+mn-lt"/>
                          <a:ea typeface="+mn-ea"/>
                          <a:cs typeface="+mn-cs"/>
                        </a:rPr>
                        <a:t>6- 7 ЛЕТ </a:t>
                      </a:r>
                    </a:p>
                    <a:p>
                      <a:r>
                        <a:rPr lang="ru-RU" sz="1600" u="sng" kern="1200" dirty="0">
                          <a:solidFill>
                            <a:schemeClr val="dk1"/>
                          </a:solidFill>
                          <a:latin typeface="+mn-lt"/>
                          <a:ea typeface="+mn-ea"/>
                          <a:cs typeface="+mn-cs"/>
                        </a:rPr>
                        <a:t>РЕБЕНОК НА ПОРОГЕ ШКОЛЫ</a:t>
                      </a:r>
                    </a:p>
                  </a:txBody>
                  <a:tcPr>
                    <a:solidFill>
                      <a:schemeClr val="accent2">
                        <a:lumMod val="40000"/>
                        <a:lumOff val="60000"/>
                      </a:schemeClr>
                    </a:solidFill>
                  </a:tcPr>
                </a:tc>
                <a:tc>
                  <a:txBody>
                    <a:bodyPr/>
                    <a:lstStyle/>
                    <a:p>
                      <a:r>
                        <a:rPr lang="ru-RU" u="sng" dirty="0">
                          <a:solidFill>
                            <a:schemeClr val="bg1"/>
                          </a:solidFill>
                        </a:rPr>
                        <a:t>ЗАВЕРШЕНИЕ ДОШКОЛЬНОГО ВОЗРАСТА. </a:t>
                      </a:r>
                      <a:r>
                        <a:rPr lang="ru-RU" dirty="0">
                          <a:solidFill>
                            <a:schemeClr val="bg1"/>
                          </a:solidFill>
                        </a:rPr>
                        <a:t>Ребенок обладает высоким уровнем познавательного и личностного развития, что позволяет </a:t>
                      </a:r>
                    </a:p>
                    <a:p>
                      <a:r>
                        <a:rPr lang="ru-RU" dirty="0">
                          <a:solidFill>
                            <a:schemeClr val="bg1"/>
                          </a:solidFill>
                        </a:rPr>
                        <a:t>ему в дальнейшем успешно учиться в школе.  Ребенок может и делает не то, что ему хочется, а то, что нужно,  что просит взрослый или определено правилами: воспринимает,  запоминает, мыслит, оценивает свою деятельность.</a:t>
                      </a:r>
                    </a:p>
                  </a:txBody>
                  <a:tcPr>
                    <a:solidFill>
                      <a:schemeClr val="accent2">
                        <a:lumMod val="40000"/>
                        <a:lumOff val="60000"/>
                      </a:schemeClr>
                    </a:solidFill>
                  </a:tcPr>
                </a:tc>
                <a:extLst>
                  <a:ext uri="{0D108BD9-81ED-4DB2-BD59-A6C34878D82A}">
                    <a16:rowId xmlns:a16="http://schemas.microsoft.com/office/drawing/2014/main" val="1365882304"/>
                  </a:ext>
                </a:extLst>
              </a:tr>
            </a:tbl>
          </a:graphicData>
        </a:graphic>
      </p:graphicFrame>
      <p:sp>
        <p:nvSpPr>
          <p:cNvPr id="9" name="TextBox 8">
            <a:extLst>
              <a:ext uri="{FF2B5EF4-FFF2-40B4-BE49-F238E27FC236}">
                <a16:creationId xmlns:a16="http://schemas.microsoft.com/office/drawing/2014/main" id="{5483589D-0EE3-8B6B-262A-2D09FD0391C2}"/>
              </a:ext>
            </a:extLst>
          </p:cNvPr>
          <p:cNvSpPr txBox="1"/>
          <p:nvPr/>
        </p:nvSpPr>
        <p:spPr>
          <a:xfrm>
            <a:off x="2515590" y="5681696"/>
            <a:ext cx="8659091" cy="923330"/>
          </a:xfrm>
          <a:prstGeom prst="rect">
            <a:avLst/>
          </a:prstGeom>
          <a:noFill/>
        </p:spPr>
        <p:txBody>
          <a:bodyPr wrap="square" rtlCol="0">
            <a:spAutoFit/>
          </a:bodyPr>
          <a:lstStyle/>
          <a:p>
            <a:r>
              <a:rPr lang="ru-RU" b="1" dirty="0">
                <a:solidFill>
                  <a:schemeClr val="bg1"/>
                </a:solidFill>
              </a:rPr>
              <a:t>ПРЕДМЕТНАЯ ИГРА, АКТИВНАЯ РЕЧЬ. К концу раннего детства у детей формируются три основных сенсорных эталона - цвета, формы, размера. </a:t>
            </a:r>
          </a:p>
        </p:txBody>
      </p:sp>
    </p:spTree>
    <p:extLst>
      <p:ext uri="{BB962C8B-B14F-4D97-AF65-F5344CB8AC3E}">
        <p14:creationId xmlns:p14="http://schemas.microsoft.com/office/powerpoint/2010/main" val="3548242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88C6FF4-659A-972E-309B-AD96B95C750E}"/>
              </a:ext>
            </a:extLst>
          </p:cNvPr>
          <p:cNvSpPr txBox="1"/>
          <p:nvPr/>
        </p:nvSpPr>
        <p:spPr>
          <a:xfrm>
            <a:off x="403761" y="948690"/>
            <a:ext cx="11384478" cy="4801314"/>
          </a:xfrm>
          <a:prstGeom prst="rect">
            <a:avLst/>
          </a:prstGeom>
          <a:noFill/>
        </p:spPr>
        <p:txBody>
          <a:bodyPr wrap="square">
            <a:spAutoFit/>
          </a:bodyPr>
          <a:lstStyle/>
          <a:p>
            <a:r>
              <a:rPr lang="ru-RU" i="1" u="sng" dirty="0">
                <a:solidFill>
                  <a:schemeClr val="bg1"/>
                </a:solidFill>
              </a:rPr>
              <a:t>Социальная ситуация развития  </a:t>
            </a:r>
          </a:p>
          <a:p>
            <a:r>
              <a:rPr lang="ru-RU" dirty="0">
                <a:solidFill>
                  <a:schemeClr val="bg1"/>
                </a:solidFill>
              </a:rPr>
              <a:t>- ребенок и взрослый или «Я и другой»; </a:t>
            </a:r>
          </a:p>
          <a:p>
            <a:r>
              <a:rPr lang="ru-RU" dirty="0">
                <a:solidFill>
                  <a:schemeClr val="bg1"/>
                </a:solidFill>
              </a:rPr>
              <a:t>- познание мира человеческих предметов.</a:t>
            </a:r>
          </a:p>
          <a:p>
            <a:r>
              <a:rPr lang="ru-RU" i="1" u="sng" dirty="0">
                <a:solidFill>
                  <a:schemeClr val="bg1"/>
                </a:solidFill>
              </a:rPr>
              <a:t>Ведущая деятельность: </a:t>
            </a:r>
            <a:r>
              <a:rPr lang="ru-RU" dirty="0">
                <a:solidFill>
                  <a:schemeClr val="bg1"/>
                </a:solidFill>
              </a:rPr>
              <a:t>предметно-манипулятивная деятельность.</a:t>
            </a:r>
          </a:p>
          <a:p>
            <a:r>
              <a:rPr lang="ru-RU" i="1" u="sng" dirty="0">
                <a:solidFill>
                  <a:schemeClr val="bg1"/>
                </a:solidFill>
              </a:rPr>
              <a:t>Психологические новообразования</a:t>
            </a:r>
          </a:p>
          <a:p>
            <a:r>
              <a:rPr lang="ru-RU" dirty="0">
                <a:solidFill>
                  <a:schemeClr val="bg1"/>
                </a:solidFill>
              </a:rPr>
              <a:t>- предметная игра, активная речь, жест, наглядно-действенное мышление, отделение себя</a:t>
            </a:r>
          </a:p>
          <a:p>
            <a:r>
              <a:rPr lang="ru-RU" dirty="0">
                <a:solidFill>
                  <a:schemeClr val="bg1"/>
                </a:solidFill>
              </a:rPr>
              <a:t>от окружающих и сравнение себя с ними, сознание «Я сам»;</a:t>
            </a:r>
          </a:p>
          <a:p>
            <a:r>
              <a:rPr lang="ru-RU" dirty="0">
                <a:solidFill>
                  <a:schemeClr val="bg1"/>
                </a:solidFill>
              </a:rPr>
              <a:t>- постижение названий и назначения предметов, освоение правильной манипуляцией конкретного предмета;</a:t>
            </a:r>
          </a:p>
          <a:p>
            <a:r>
              <a:rPr lang="ru-RU" dirty="0">
                <a:solidFill>
                  <a:schemeClr val="bg1"/>
                </a:solidFill>
              </a:rPr>
              <a:t>- освоение установленных правил;</a:t>
            </a:r>
          </a:p>
          <a:p>
            <a:r>
              <a:rPr lang="ru-RU" dirty="0">
                <a:solidFill>
                  <a:schemeClr val="bg1"/>
                </a:solidFill>
              </a:rPr>
              <a:t>- начало осознания собственного «Я»;</a:t>
            </a:r>
          </a:p>
          <a:p>
            <a:r>
              <a:rPr lang="ru-RU" dirty="0">
                <a:solidFill>
                  <a:schemeClr val="bg1"/>
                </a:solidFill>
              </a:rPr>
              <a:t>- начало формирования самооценки;</a:t>
            </a:r>
          </a:p>
          <a:p>
            <a:r>
              <a:rPr lang="ru-RU" dirty="0">
                <a:solidFill>
                  <a:schemeClr val="bg1"/>
                </a:solidFill>
              </a:rPr>
              <a:t>- постепенное отделение своих действий от действий взрослых и потребность в самостоятельности. </a:t>
            </a:r>
          </a:p>
          <a:p>
            <a:r>
              <a:rPr lang="ru-RU" dirty="0">
                <a:solidFill>
                  <a:schemeClr val="bg1"/>
                </a:solidFill>
              </a:rPr>
              <a:t>Раннее детство нередко завершается так называемым кризисом 3 лет, когда ребенок видит удовольствие в непослушании, становится упрямым, буквально бунтует против установленных правил, все чаще появляются резкие негативные реакции и т. д. </a:t>
            </a:r>
          </a:p>
        </p:txBody>
      </p:sp>
      <p:sp>
        <p:nvSpPr>
          <p:cNvPr id="10" name="TextBox 9">
            <a:extLst>
              <a:ext uri="{FF2B5EF4-FFF2-40B4-BE49-F238E27FC236}">
                <a16:creationId xmlns:a16="http://schemas.microsoft.com/office/drawing/2014/main" id="{ECA09EF4-5D86-DE21-BDE3-CC82BD80B1DB}"/>
              </a:ext>
            </a:extLst>
          </p:cNvPr>
          <p:cNvSpPr txBox="1"/>
          <p:nvPr/>
        </p:nvSpPr>
        <p:spPr>
          <a:xfrm>
            <a:off x="1306287" y="233731"/>
            <a:ext cx="8775864" cy="707886"/>
          </a:xfrm>
          <a:prstGeom prst="rect">
            <a:avLst/>
          </a:prstGeom>
          <a:noFill/>
        </p:spPr>
        <p:txBody>
          <a:bodyPr wrap="square">
            <a:spAutoFit/>
          </a:bodyPr>
          <a:lstStyle/>
          <a:p>
            <a:pPr algn="ctr"/>
            <a:r>
              <a:rPr lang="ru-RU" sz="2000" dirty="0">
                <a:solidFill>
                  <a:schemeClr val="bg1"/>
                </a:solidFill>
              </a:rPr>
              <a:t>Особенности этапа раннего детства:</a:t>
            </a:r>
          </a:p>
          <a:p>
            <a:pPr algn="ctr"/>
            <a:r>
              <a:rPr lang="ru-RU" sz="2000" dirty="0">
                <a:solidFill>
                  <a:schemeClr val="bg1"/>
                </a:solidFill>
              </a:rPr>
              <a:t>1 – 3 года</a:t>
            </a:r>
          </a:p>
        </p:txBody>
      </p:sp>
      <p:pic>
        <p:nvPicPr>
          <p:cNvPr id="12" name="Рисунок 11">
            <a:extLst>
              <a:ext uri="{FF2B5EF4-FFF2-40B4-BE49-F238E27FC236}">
                <a16:creationId xmlns:a16="http://schemas.microsoft.com/office/drawing/2014/main" id="{FB65FE95-99E3-6945-11AE-2586EC5C57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3540" y="233730"/>
            <a:ext cx="2104901" cy="2033143"/>
          </a:xfrm>
          <a:prstGeom prst="rect">
            <a:avLst/>
          </a:prstGeom>
        </p:spPr>
      </p:pic>
    </p:spTree>
    <p:extLst>
      <p:ext uri="{BB962C8B-B14F-4D97-AF65-F5344CB8AC3E}">
        <p14:creationId xmlns:p14="http://schemas.microsoft.com/office/powerpoint/2010/main" val="8774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82472C7-3312-56D4-590F-D97D6E134A58}"/>
              </a:ext>
            </a:extLst>
          </p:cNvPr>
          <p:cNvSpPr>
            <a:spLocks noGrp="1"/>
          </p:cNvSpPr>
          <p:nvPr>
            <p:ph type="title"/>
          </p:nvPr>
        </p:nvSpPr>
        <p:spPr>
          <a:xfrm>
            <a:off x="356261" y="852054"/>
            <a:ext cx="6899562" cy="6005946"/>
          </a:xfrm>
        </p:spPr>
        <p:txBody>
          <a:bodyPr>
            <a:normAutofit/>
          </a:bodyPr>
          <a:lstStyle/>
          <a:p>
            <a:br>
              <a:rPr lang="ru-RU" sz="1900" cap="none" dirty="0">
                <a:solidFill>
                  <a:schemeClr val="bg2">
                    <a:lumMod val="75000"/>
                  </a:schemeClr>
                </a:solidFill>
                <a:latin typeface="+mn-lt"/>
                <a:ea typeface="+mn-ea"/>
                <a:cs typeface="+mn-cs"/>
              </a:rPr>
            </a:br>
            <a:r>
              <a:rPr lang="ru-RU" sz="1900" cap="none" dirty="0">
                <a:solidFill>
                  <a:schemeClr val="bg2">
                    <a:lumMod val="75000"/>
                  </a:schemeClr>
                </a:solidFill>
                <a:latin typeface="+mn-lt"/>
                <a:ea typeface="+mn-ea"/>
                <a:cs typeface="+mn-cs"/>
              </a:rPr>
              <a:t>- </a:t>
            </a:r>
            <a:r>
              <a:rPr lang="ru-RU" sz="2200" cap="none" dirty="0">
                <a:solidFill>
                  <a:schemeClr val="bg1"/>
                </a:solidFill>
                <a:latin typeface="+mn-lt"/>
                <a:ea typeface="+mn-ea"/>
                <a:cs typeface="+mn-cs"/>
              </a:rPr>
              <a:t>дети становятся самостоятельными;</a:t>
            </a:r>
            <a:br>
              <a:rPr lang="ru-RU" sz="2200" cap="none" dirty="0">
                <a:solidFill>
                  <a:schemeClr val="bg1"/>
                </a:solidFill>
                <a:latin typeface="+mn-lt"/>
                <a:ea typeface="+mn-ea"/>
                <a:cs typeface="+mn-cs"/>
              </a:rPr>
            </a:br>
            <a:r>
              <a:rPr lang="ru-RU" sz="2200" cap="none" dirty="0">
                <a:solidFill>
                  <a:schemeClr val="bg1"/>
                </a:solidFill>
                <a:latin typeface="+mn-lt"/>
                <a:ea typeface="+mn-ea"/>
                <a:cs typeface="+mn-cs"/>
              </a:rPr>
              <a:t>- деловое сотрудничество ребенка и взрослого; совершенствуются зрительные и слуховые ориентиры;</a:t>
            </a:r>
            <a:br>
              <a:rPr lang="ru-RU" sz="2200" cap="none" dirty="0">
                <a:solidFill>
                  <a:schemeClr val="bg1"/>
                </a:solidFill>
                <a:latin typeface="+mn-lt"/>
                <a:ea typeface="+mn-ea"/>
                <a:cs typeface="+mn-cs"/>
              </a:rPr>
            </a:br>
            <a:r>
              <a:rPr lang="ru-RU" sz="2200" cap="none" dirty="0">
                <a:solidFill>
                  <a:schemeClr val="bg1"/>
                </a:solidFill>
                <a:latin typeface="+mn-lt"/>
                <a:ea typeface="+mn-ea"/>
                <a:cs typeface="+mn-cs"/>
              </a:rPr>
              <a:t>- начальные формы наглядно-действенное мышление, в конце года появляются основы наглядно-образного мышления;</a:t>
            </a:r>
            <a:br>
              <a:rPr lang="ru-RU" sz="2200" cap="none" dirty="0">
                <a:solidFill>
                  <a:schemeClr val="bg1"/>
                </a:solidFill>
                <a:latin typeface="+mn-lt"/>
                <a:ea typeface="+mn-ea"/>
                <a:cs typeface="+mn-cs"/>
              </a:rPr>
            </a:br>
            <a:r>
              <a:rPr lang="ru-RU" sz="2200" cap="none" dirty="0">
                <a:solidFill>
                  <a:schemeClr val="bg1"/>
                </a:solidFill>
                <a:latin typeface="+mn-lt"/>
                <a:ea typeface="+mn-ea"/>
                <a:cs typeface="+mn-cs"/>
              </a:rPr>
              <a:t>- начальные формы произвольного поведения;</a:t>
            </a:r>
            <a:br>
              <a:rPr lang="ru-RU" sz="2200" cap="none" dirty="0">
                <a:solidFill>
                  <a:schemeClr val="bg1"/>
                </a:solidFill>
                <a:latin typeface="+mn-lt"/>
                <a:ea typeface="+mn-ea"/>
                <a:cs typeface="+mn-cs"/>
              </a:rPr>
            </a:br>
            <a:r>
              <a:rPr lang="ru-RU" sz="2200" cap="none" dirty="0">
                <a:solidFill>
                  <a:schemeClr val="bg1"/>
                </a:solidFill>
                <a:latin typeface="+mn-lt"/>
                <a:ea typeface="+mn-ea"/>
                <a:cs typeface="+mn-cs"/>
              </a:rPr>
              <a:t>- понимание речи, что позволяет детям выполнять ряд заданий педагога;</a:t>
            </a:r>
            <a:br>
              <a:rPr lang="ru-RU" sz="2200" cap="none" dirty="0">
                <a:solidFill>
                  <a:schemeClr val="bg1"/>
                </a:solidFill>
                <a:latin typeface="+mn-lt"/>
                <a:ea typeface="+mn-ea"/>
                <a:cs typeface="+mn-cs"/>
              </a:rPr>
            </a:br>
            <a:r>
              <a:rPr lang="ru-RU" sz="2200" cap="none" dirty="0">
                <a:solidFill>
                  <a:schemeClr val="bg1"/>
                </a:solidFill>
                <a:latin typeface="+mn-lt"/>
                <a:ea typeface="+mn-ea"/>
                <a:cs typeface="+mn-cs"/>
              </a:rPr>
              <a:t>- важно много двигаться.  Полноценное развитие детей невозможно без движения. В возрасте от 2 до 3 лет большую часть времени малыш тратит именно на активные действия, ребенку доставляет радость бегать и прыгать.</a:t>
            </a:r>
            <a:br>
              <a:rPr lang="ru-RU" sz="2200" cap="none" dirty="0">
                <a:solidFill>
                  <a:schemeClr val="bg1"/>
                </a:solidFill>
                <a:latin typeface="+mn-lt"/>
                <a:ea typeface="+mn-ea"/>
                <a:cs typeface="+mn-cs"/>
              </a:rPr>
            </a:br>
            <a:br>
              <a:rPr lang="ru-RU" sz="1900" cap="none" dirty="0">
                <a:solidFill>
                  <a:schemeClr val="bg2">
                    <a:lumMod val="75000"/>
                  </a:schemeClr>
                </a:solidFill>
                <a:latin typeface="+mn-lt"/>
                <a:ea typeface="+mn-ea"/>
                <a:cs typeface="+mn-cs"/>
              </a:rPr>
            </a:br>
            <a:endParaRPr lang="ru-RU" sz="1900" cap="none" dirty="0">
              <a:solidFill>
                <a:schemeClr val="bg2">
                  <a:lumMod val="75000"/>
                </a:schemeClr>
              </a:solidFill>
              <a:latin typeface="+mn-lt"/>
              <a:ea typeface="+mn-ea"/>
              <a:cs typeface="+mn-cs"/>
            </a:endParaRPr>
          </a:p>
        </p:txBody>
      </p:sp>
      <p:sp>
        <p:nvSpPr>
          <p:cNvPr id="3" name="Объект 2">
            <a:extLst>
              <a:ext uri="{FF2B5EF4-FFF2-40B4-BE49-F238E27FC236}">
                <a16:creationId xmlns:a16="http://schemas.microsoft.com/office/drawing/2014/main" id="{2AD7C69C-B4C6-2579-36FB-246652E0413A}"/>
              </a:ext>
            </a:extLst>
          </p:cNvPr>
          <p:cNvSpPr>
            <a:spLocks noGrp="1"/>
          </p:cNvSpPr>
          <p:nvPr>
            <p:ph idx="1"/>
          </p:nvPr>
        </p:nvSpPr>
        <p:spPr>
          <a:xfrm>
            <a:off x="838591" y="279070"/>
            <a:ext cx="8534400" cy="572984"/>
          </a:xfrm>
        </p:spPr>
        <p:txBody>
          <a:bodyPr>
            <a:normAutofit/>
          </a:bodyPr>
          <a:lstStyle/>
          <a:p>
            <a:pPr marL="0" indent="0" algn="ctr">
              <a:buNone/>
            </a:pPr>
            <a:r>
              <a:rPr lang="ru-RU" sz="2400" dirty="0">
                <a:solidFill>
                  <a:schemeClr val="bg1"/>
                </a:solidFill>
              </a:rPr>
              <a:t>На третьем году жизни</a:t>
            </a:r>
          </a:p>
        </p:txBody>
      </p:sp>
      <p:pic>
        <p:nvPicPr>
          <p:cNvPr id="4" name="Рисунок 3">
            <a:extLst>
              <a:ext uri="{FF2B5EF4-FFF2-40B4-BE49-F238E27FC236}">
                <a16:creationId xmlns:a16="http://schemas.microsoft.com/office/drawing/2014/main" id="{9A297A4B-9156-6B63-41AD-B31164723A09}"/>
              </a:ext>
            </a:extLst>
          </p:cNvPr>
          <p:cNvPicPr>
            <a:picLocks noChangeAspect="1"/>
          </p:cNvPicPr>
          <p:nvPr/>
        </p:nvPicPr>
        <p:blipFill>
          <a:blip r:embed="rId2"/>
          <a:stretch>
            <a:fillRect/>
          </a:stretch>
        </p:blipFill>
        <p:spPr>
          <a:xfrm>
            <a:off x="7829123" y="1445547"/>
            <a:ext cx="3797649" cy="3601739"/>
          </a:xfrm>
          <a:prstGeom prst="rect">
            <a:avLst/>
          </a:prstGeom>
        </p:spPr>
      </p:pic>
    </p:spTree>
    <p:extLst>
      <p:ext uri="{BB962C8B-B14F-4D97-AF65-F5344CB8AC3E}">
        <p14:creationId xmlns:p14="http://schemas.microsoft.com/office/powerpoint/2010/main" val="884818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D5346304-50FC-31C1-ECFA-FD7E2A5341DF}"/>
              </a:ext>
            </a:extLst>
          </p:cNvPr>
          <p:cNvSpPr>
            <a:spLocks noGrp="1"/>
          </p:cNvSpPr>
          <p:nvPr>
            <p:ph idx="1"/>
          </p:nvPr>
        </p:nvSpPr>
        <p:spPr>
          <a:xfrm>
            <a:off x="684211" y="261257"/>
            <a:ext cx="7794771" cy="6365173"/>
          </a:xfrm>
        </p:spPr>
        <p:txBody>
          <a:bodyPr>
            <a:normAutofit lnSpcReduction="10000"/>
          </a:bodyPr>
          <a:lstStyle/>
          <a:p>
            <a:r>
              <a:rPr lang="ru-RU" dirty="0">
                <a:solidFill>
                  <a:schemeClr val="bg1"/>
                </a:solidFill>
              </a:rPr>
              <a:t>Ведущим видом деятельности является игра. Играя, дети учатся выстраивать отношения со сверстниками, учатся соблюдать определенные правила…. Сверстник пока еще не представляет для ребенка особого интереса, дети играют «рядом, но не вместе». Необходимо помогать ребенку в тот момент, когда у него что-то не получается, поскольку ребенок в 2—3 года может реагировать на неудачи слезами, злостью, криками, бросанием предметов.</a:t>
            </a:r>
          </a:p>
          <a:p>
            <a:r>
              <a:rPr lang="ru-RU" dirty="0">
                <a:solidFill>
                  <a:schemeClr val="bg1"/>
                </a:solidFill>
              </a:rPr>
              <a:t>Детям в 2 года важно иметь достаточно времени для того, чтобы что-то выбрать. Все его желания обладают одинаковой силой: ему хочется всего и сразу, ребенку трудно принять решение, что выбрать в данный момент. И ребенку в этом возрасте важно только то, что происходит прямо сейчас. Ребенок эмоционально реагирует лишь на то, что непосредственно воспринимает. Он не способен огорчаться из-за того, что в будущем его ожидают неприятности или радоваться заранее тому, что ему еще не скоро подарят.</a:t>
            </a:r>
          </a:p>
          <a:p>
            <a:endParaRPr lang="ru-RU" dirty="0"/>
          </a:p>
        </p:txBody>
      </p:sp>
      <p:pic>
        <p:nvPicPr>
          <p:cNvPr id="7" name="Рисунок 6">
            <a:extLst>
              <a:ext uri="{FF2B5EF4-FFF2-40B4-BE49-F238E27FC236}">
                <a16:creationId xmlns:a16="http://schemas.microsoft.com/office/drawing/2014/main" id="{E87EE166-C9E1-8F0D-27C6-ABCC69BCE0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9355" y="454231"/>
            <a:ext cx="2610041" cy="3381498"/>
          </a:xfrm>
          <a:prstGeom prst="rect">
            <a:avLst/>
          </a:prstGeom>
        </p:spPr>
      </p:pic>
      <p:pic>
        <p:nvPicPr>
          <p:cNvPr id="8" name="Рисунок 7">
            <a:extLst>
              <a:ext uri="{FF2B5EF4-FFF2-40B4-BE49-F238E27FC236}">
                <a16:creationId xmlns:a16="http://schemas.microsoft.com/office/drawing/2014/main" id="{632D1BC3-4075-92E9-2285-71775B912D31}"/>
              </a:ext>
            </a:extLst>
          </p:cNvPr>
          <p:cNvPicPr>
            <a:picLocks noChangeAspect="1"/>
          </p:cNvPicPr>
          <p:nvPr/>
        </p:nvPicPr>
        <p:blipFill>
          <a:blip r:embed="rId3"/>
          <a:stretch>
            <a:fillRect/>
          </a:stretch>
        </p:blipFill>
        <p:spPr>
          <a:xfrm>
            <a:off x="8993640" y="4090012"/>
            <a:ext cx="2744688" cy="2058517"/>
          </a:xfrm>
          <a:prstGeom prst="rect">
            <a:avLst/>
          </a:prstGeom>
        </p:spPr>
      </p:pic>
    </p:spTree>
    <p:extLst>
      <p:ext uri="{BB962C8B-B14F-4D97-AF65-F5344CB8AC3E}">
        <p14:creationId xmlns:p14="http://schemas.microsoft.com/office/powerpoint/2010/main" val="1444019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C7B37B75-6AD0-AD58-0D38-301F927238EF}"/>
              </a:ext>
            </a:extLst>
          </p:cNvPr>
          <p:cNvSpPr>
            <a:spLocks noGrp="1"/>
          </p:cNvSpPr>
          <p:nvPr>
            <p:ph idx="1"/>
          </p:nvPr>
        </p:nvSpPr>
        <p:spPr>
          <a:xfrm>
            <a:off x="5726168" y="198911"/>
            <a:ext cx="6191602" cy="6056415"/>
          </a:xfrm>
        </p:spPr>
        <p:txBody>
          <a:bodyPr>
            <a:normAutofit lnSpcReduction="10000"/>
          </a:bodyPr>
          <a:lstStyle/>
          <a:p>
            <a:pPr marL="0" indent="0" algn="ctr">
              <a:buNone/>
            </a:pPr>
            <a:r>
              <a:rPr lang="ru-RU" u="sng" dirty="0">
                <a:solidFill>
                  <a:schemeClr val="bg1"/>
                </a:solidFill>
              </a:rPr>
              <a:t>К концу второго года жизни дети:</a:t>
            </a:r>
          </a:p>
          <a:p>
            <a:r>
              <a:rPr lang="ru-RU" dirty="0">
                <a:solidFill>
                  <a:schemeClr val="bg1"/>
                </a:solidFill>
              </a:rPr>
              <a:t>становятся более общительными;</a:t>
            </a:r>
          </a:p>
          <a:p>
            <a:r>
              <a:rPr lang="ru-RU" dirty="0">
                <a:solidFill>
                  <a:schemeClr val="bg1"/>
                </a:solidFill>
              </a:rPr>
              <a:t>начинают учиться играть вместе, делиться игрушками;</a:t>
            </a:r>
          </a:p>
          <a:p>
            <a:r>
              <a:rPr lang="ru-RU" dirty="0">
                <a:solidFill>
                  <a:schemeClr val="bg1"/>
                </a:solidFill>
              </a:rPr>
              <a:t>знают, где находится их шкафчик, полотенце, кроватка;</a:t>
            </a:r>
          </a:p>
          <a:p>
            <a:r>
              <a:rPr lang="ru-RU" dirty="0">
                <a:solidFill>
                  <a:schemeClr val="bg1"/>
                </a:solidFill>
              </a:rPr>
              <a:t>усвоили некоторые правила поведения в группе;</a:t>
            </a:r>
          </a:p>
          <a:p>
            <a:r>
              <a:rPr lang="ru-RU" dirty="0">
                <a:solidFill>
                  <a:schemeClr val="bg1"/>
                </a:solidFill>
              </a:rPr>
              <a:t>знают, что после того, как помыли руки, нужно пойти к своему полотенцу;</a:t>
            </a:r>
          </a:p>
          <a:p>
            <a:r>
              <a:rPr lang="ru-RU" dirty="0">
                <a:solidFill>
                  <a:schemeClr val="bg1"/>
                </a:solidFill>
              </a:rPr>
              <a:t>едят самостоятельно, с небольшой помощью взрослых;</a:t>
            </a:r>
          </a:p>
          <a:p>
            <a:r>
              <a:rPr lang="ru-RU" dirty="0">
                <a:solidFill>
                  <a:schemeClr val="bg1"/>
                </a:solidFill>
              </a:rPr>
              <a:t>учатся последовательно одеваться; раздеваться;</a:t>
            </a:r>
          </a:p>
          <a:p>
            <a:r>
              <a:rPr lang="ru-RU" dirty="0">
                <a:solidFill>
                  <a:schemeClr val="bg1"/>
                </a:solidFill>
              </a:rPr>
              <a:t>выполнять элементарные поручения, убирать игрушки. </a:t>
            </a:r>
          </a:p>
          <a:p>
            <a:pPr marL="0" indent="0">
              <a:buNone/>
            </a:pPr>
            <a:endParaRPr lang="ru-RU" dirty="0"/>
          </a:p>
        </p:txBody>
      </p:sp>
      <p:pic>
        <p:nvPicPr>
          <p:cNvPr id="6" name="Рисунок 5">
            <a:extLst>
              <a:ext uri="{FF2B5EF4-FFF2-40B4-BE49-F238E27FC236}">
                <a16:creationId xmlns:a16="http://schemas.microsoft.com/office/drawing/2014/main" id="{88EEFEBA-A8C2-4405-2A19-0546EBBC06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394" y="1258785"/>
            <a:ext cx="4402756" cy="3236026"/>
          </a:xfrm>
          <a:prstGeom prst="rect">
            <a:avLst/>
          </a:prstGeom>
        </p:spPr>
      </p:pic>
    </p:spTree>
    <p:extLst>
      <p:ext uri="{BB962C8B-B14F-4D97-AF65-F5344CB8AC3E}">
        <p14:creationId xmlns:p14="http://schemas.microsoft.com/office/powerpoint/2010/main" val="3848426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066C60A-6399-7FA1-ADC8-4468070A6110}"/>
              </a:ext>
            </a:extLst>
          </p:cNvPr>
          <p:cNvSpPr>
            <a:spLocks noGrp="1"/>
          </p:cNvSpPr>
          <p:nvPr>
            <p:ph type="title"/>
          </p:nvPr>
        </p:nvSpPr>
        <p:spPr>
          <a:xfrm>
            <a:off x="435428" y="154379"/>
            <a:ext cx="10620499" cy="641268"/>
          </a:xfrm>
        </p:spPr>
        <p:txBody>
          <a:bodyPr>
            <a:normAutofit fontScale="90000"/>
          </a:bodyPr>
          <a:lstStyle/>
          <a:p>
            <a:pPr algn="ctr"/>
            <a:br>
              <a:rPr lang="ru-RU" sz="2800" dirty="0">
                <a:solidFill>
                  <a:schemeClr val="bg1"/>
                </a:solidFill>
              </a:rPr>
            </a:br>
            <a:r>
              <a:rPr lang="ru-RU" sz="2800" dirty="0">
                <a:solidFill>
                  <a:schemeClr val="bg1"/>
                </a:solidFill>
              </a:rPr>
              <a:t>Предметно –Пространственная Развивающая Среда </a:t>
            </a:r>
            <a:br>
              <a:rPr lang="ru-RU" dirty="0"/>
            </a:br>
            <a:endParaRPr lang="ru-RU" dirty="0"/>
          </a:p>
        </p:txBody>
      </p:sp>
      <p:sp>
        <p:nvSpPr>
          <p:cNvPr id="5" name="TextBox 4">
            <a:extLst>
              <a:ext uri="{FF2B5EF4-FFF2-40B4-BE49-F238E27FC236}">
                <a16:creationId xmlns:a16="http://schemas.microsoft.com/office/drawing/2014/main" id="{D1E7215B-92F8-856D-14BE-5E180119D9CF}"/>
              </a:ext>
            </a:extLst>
          </p:cNvPr>
          <p:cNvSpPr txBox="1"/>
          <p:nvPr/>
        </p:nvSpPr>
        <p:spPr>
          <a:xfrm>
            <a:off x="204189" y="751344"/>
            <a:ext cx="6861630" cy="6186309"/>
          </a:xfrm>
          <a:prstGeom prst="rect">
            <a:avLst/>
          </a:prstGeom>
          <a:noFill/>
        </p:spPr>
        <p:txBody>
          <a:bodyPr wrap="square">
            <a:spAutoFit/>
          </a:bodyPr>
          <a:lstStyle/>
          <a:p>
            <a:r>
              <a:rPr lang="ru-RU" dirty="0">
                <a:solidFill>
                  <a:schemeClr val="bg1"/>
                </a:solidFill>
              </a:rPr>
              <a:t>В этот период малыш только делает начальные шаги в познании окружающего мира. И очень важно, чтобы окружающий мир встречал его нужными и интересными предметами, игрушками, вещами. Но они должны подаваться не беспорядочно, а в виде правильно организованной предметной среды. Она должна развивать ребёнка, радовать его и приучать к самостоятельным играм с постепенно усложняющимся содержанием.</a:t>
            </a:r>
            <a:br>
              <a:rPr lang="ru-RU" dirty="0">
                <a:solidFill>
                  <a:schemeClr val="bg1"/>
                </a:solidFill>
              </a:rPr>
            </a:br>
            <a:r>
              <a:rPr lang="ru-RU" dirty="0">
                <a:solidFill>
                  <a:schemeClr val="bg1"/>
                </a:solidFill>
              </a:rPr>
              <a:t>Возрастной подход подразумевает под собой рациональную организацию жизненного пространства ребенка, которое должно стимулировать развитие у него двух важнейших психических процессов: выбор предметов пользования в соответствии с его возрастными потребностями; способов и содержания общения с ним, которое должно стимулировать познавательный интерес к окружающему. Несоблюдение этих условий приводит к торможению и искажению роста личностных качеств, к появлению отклонений в физическом и социальном становлении человека. </a:t>
            </a:r>
            <a:br>
              <a:rPr lang="ru-RU" dirty="0"/>
            </a:br>
            <a:r>
              <a:rPr lang="ru-RU" dirty="0"/>
              <a:t> </a:t>
            </a:r>
          </a:p>
        </p:txBody>
      </p:sp>
      <p:pic>
        <p:nvPicPr>
          <p:cNvPr id="3" name="Рисунок 2">
            <a:extLst>
              <a:ext uri="{FF2B5EF4-FFF2-40B4-BE49-F238E27FC236}">
                <a16:creationId xmlns:a16="http://schemas.microsoft.com/office/drawing/2014/main" id="{03908059-8449-6FE5-F60C-6C0FE7B7DC82}"/>
              </a:ext>
            </a:extLst>
          </p:cNvPr>
          <p:cNvPicPr>
            <a:picLocks noChangeAspect="1"/>
          </p:cNvPicPr>
          <p:nvPr/>
        </p:nvPicPr>
        <p:blipFill>
          <a:blip r:embed="rId2"/>
          <a:stretch>
            <a:fillRect/>
          </a:stretch>
        </p:blipFill>
        <p:spPr>
          <a:xfrm>
            <a:off x="8573985" y="795647"/>
            <a:ext cx="2481942" cy="2643633"/>
          </a:xfrm>
          <a:prstGeom prst="rect">
            <a:avLst/>
          </a:prstGeom>
        </p:spPr>
      </p:pic>
      <p:pic>
        <p:nvPicPr>
          <p:cNvPr id="4" name="Рисунок 3">
            <a:extLst>
              <a:ext uri="{FF2B5EF4-FFF2-40B4-BE49-F238E27FC236}">
                <a16:creationId xmlns:a16="http://schemas.microsoft.com/office/drawing/2014/main" id="{F296623B-D28A-DEC5-5E44-2C67E7007023}"/>
              </a:ext>
            </a:extLst>
          </p:cNvPr>
          <p:cNvPicPr>
            <a:picLocks noChangeAspect="1"/>
          </p:cNvPicPr>
          <p:nvPr/>
        </p:nvPicPr>
        <p:blipFill>
          <a:blip r:embed="rId3"/>
          <a:stretch>
            <a:fillRect/>
          </a:stretch>
        </p:blipFill>
        <p:spPr>
          <a:xfrm>
            <a:off x="7611941" y="3844498"/>
            <a:ext cx="4188315" cy="2341067"/>
          </a:xfrm>
          <a:prstGeom prst="rect">
            <a:avLst/>
          </a:prstGeom>
        </p:spPr>
      </p:pic>
    </p:spTree>
    <p:extLst>
      <p:ext uri="{BB962C8B-B14F-4D97-AF65-F5344CB8AC3E}">
        <p14:creationId xmlns:p14="http://schemas.microsoft.com/office/powerpoint/2010/main" val="1894587051"/>
      </p:ext>
    </p:extLst>
  </p:cSld>
  <p:clrMapOvr>
    <a:masterClrMapping/>
  </p:clrMapOvr>
</p:sld>
</file>

<file path=ppt/theme/theme1.xml><?xml version="1.0" encoding="utf-8"?>
<a:theme xmlns:a="http://schemas.openxmlformats.org/drawingml/2006/main" name="Сектор">
  <a:themeElements>
    <a:clrScheme name="Сектор">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Сектор">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ектор">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1054</TotalTime>
  <Words>1026</Words>
  <Application>Microsoft Office PowerPoint</Application>
  <PresentationFormat>Широкоэкранный</PresentationFormat>
  <Paragraphs>59</Paragraphs>
  <Slides>16</Slides>
  <Notes>0</Notes>
  <HiddenSlides>0</HiddenSlides>
  <MMClips>0</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16</vt:i4>
      </vt:variant>
    </vt:vector>
  </HeadingPairs>
  <TitlesOfParts>
    <vt:vector size="19" baseType="lpstr">
      <vt:lpstr>Century Gothic</vt:lpstr>
      <vt:lpstr>Wingdings 3</vt:lpstr>
      <vt:lpstr>Сектор</vt:lpstr>
      <vt:lpstr>Презентация PowerPoint</vt:lpstr>
      <vt:lpstr>Презентация PowerPoint</vt:lpstr>
      <vt:lpstr>Презентация PowerPoint</vt:lpstr>
      <vt:lpstr>Презентация PowerPoint</vt:lpstr>
      <vt:lpstr>Презентация PowerPoint</vt:lpstr>
      <vt:lpstr> - дети становятся самостоятельными; - деловое сотрудничество ребенка и взрослого; совершенствуются зрительные и слуховые ориентиры; - начальные формы наглядно-действенное мышление, в конце года появляются основы наглядно-образного мышления; - начальные формы произвольного поведения; - понимание речи, что позволяет детям выполнять ряд заданий педагога; - важно много двигаться.  Полноценное развитие детей невозможно без движения. В возрасте от 2 до 3 лет большую часть времени малыш тратит именно на активные действия, ребенку доставляет радость бегать и прыгать.  </vt:lpstr>
      <vt:lpstr>Презентация PowerPoint</vt:lpstr>
      <vt:lpstr>Презентация PowerPoint</vt:lpstr>
      <vt:lpstr> Предметно –Пространственная Развивающая Среда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dc:creator>
  <cp:lastModifiedBy>Пользователь</cp:lastModifiedBy>
  <cp:revision>51</cp:revision>
  <dcterms:created xsi:type="dcterms:W3CDTF">2022-08-15T14:17:34Z</dcterms:created>
  <dcterms:modified xsi:type="dcterms:W3CDTF">2022-11-28T13:34:50Z</dcterms:modified>
</cp:coreProperties>
</file>