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20" r:id="rId3"/>
    <p:sldId id="287" r:id="rId4"/>
    <p:sldId id="288" r:id="rId5"/>
    <p:sldId id="289" r:id="rId6"/>
    <p:sldId id="290" r:id="rId7"/>
    <p:sldId id="291" r:id="rId8"/>
    <p:sldId id="292" r:id="rId9"/>
    <p:sldId id="299" r:id="rId10"/>
    <p:sldId id="293" r:id="rId11"/>
    <p:sldId id="286" r:id="rId12"/>
    <p:sldId id="294" r:id="rId13"/>
    <p:sldId id="295" r:id="rId14"/>
    <p:sldId id="296" r:id="rId15"/>
    <p:sldId id="297" r:id="rId16"/>
    <p:sldId id="298" r:id="rId17"/>
    <p:sldId id="322" r:id="rId18"/>
    <p:sldId id="321" r:id="rId19"/>
    <p:sldId id="324" r:id="rId20"/>
    <p:sldId id="323" r:id="rId21"/>
    <p:sldId id="325" r:id="rId22"/>
    <p:sldId id="300" r:id="rId23"/>
    <p:sldId id="317" r:id="rId24"/>
    <p:sldId id="301" r:id="rId25"/>
    <p:sldId id="318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15" r:id="rId36"/>
    <p:sldId id="31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009900"/>
    <a:srgbClr val="00CC0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45" autoAdjust="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3D5C-3F5B-43CE-87E9-AE2AFCBC1E2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smiles.rc-mir.com/smile.131419.html" TargetMode="Externa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5;&#1088;&#1086;&#1097;&#1072;&#1081;,%20&#1073;&#1091;&#1082;&#1074;&#1072;&#1088;&#1100;!%20+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emf"/><Relationship Id="rId4" Type="http://schemas.openxmlformats.org/officeDocument/2006/relationships/image" Target="../media/image2.gi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844824"/>
            <a:ext cx="5688631" cy="17931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7200" b="1" i="1" dirty="0" smtClean="0">
                <a:solidFill>
                  <a:srgbClr val="7030A0"/>
                </a:solidFill>
              </a:rPr>
              <a:t>Праздник «Прощание с Азбукой»</a:t>
            </a:r>
          </a:p>
        </p:txBody>
      </p:sp>
      <p:pic>
        <p:nvPicPr>
          <p:cNvPr id="3076" name="Picture 4" descr="618fa2b8e67a5dda335c15deb6186f0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4345">
            <a:off x="250825" y="4357688"/>
            <a:ext cx="19700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144484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6938">
            <a:off x="7089775" y="260350"/>
            <a:ext cx="162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5147001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008">
            <a:off x="6315075" y="4583113"/>
            <a:ext cx="23272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9641976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089">
            <a:off x="285750" y="160338"/>
            <a:ext cx="14287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Прощай, букварь!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929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293096"/>
            <a:ext cx="2304256" cy="2088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765229">
            <a:off x="4791251" y="4240061"/>
            <a:ext cx="1728192" cy="20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5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4"/>
          <p:cNvSpPr>
            <a:spLocks noChangeArrowheads="1"/>
          </p:cNvSpPr>
          <p:nvPr/>
        </p:nvSpPr>
        <p:spPr bwMode="auto">
          <a:xfrm>
            <a:off x="727075" y="574675"/>
            <a:ext cx="7689850" cy="383857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1817688" y="1139825"/>
            <a:ext cx="30607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7000" dirty="0">
                <a:solidFill>
                  <a:srgbClr val="FFFF00"/>
                </a:solidFill>
                <a:latin typeface="Times New Roman" pitchFamily="18" charset="0"/>
              </a:rPr>
              <a:t>ба</a:t>
            </a:r>
          </a:p>
        </p:txBody>
      </p:sp>
      <p:pic>
        <p:nvPicPr>
          <p:cNvPr id="10244" name="Picture 16" descr="j03439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238">
            <a:off x="4772025" y="1452563"/>
            <a:ext cx="29702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18"/>
          <p:cNvSpPr>
            <a:spLocks noChangeArrowheads="1"/>
          </p:cNvSpPr>
          <p:nvPr/>
        </p:nvSpPr>
        <p:spPr bwMode="auto">
          <a:xfrm>
            <a:off x="2123728" y="5013176"/>
            <a:ext cx="6293197" cy="12636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773140" y="5084763"/>
            <a:ext cx="2959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бабочка</a:t>
            </a:r>
          </a:p>
        </p:txBody>
      </p:sp>
    </p:spTree>
    <p:extLst>
      <p:ext uri="{BB962C8B-B14F-4D97-AF65-F5344CB8AC3E}">
        <p14:creationId xmlns:p14="http://schemas.microsoft.com/office/powerpoint/2010/main" val="192254213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74482" y="453144"/>
            <a:ext cx="7818437" cy="409733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168574" y="4941168"/>
            <a:ext cx="6075834" cy="136815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pic>
        <p:nvPicPr>
          <p:cNvPr id="16389" name="Picture 6" descr="j03054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39" y="963525"/>
            <a:ext cx="28289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273928" y="1112837"/>
            <a:ext cx="260191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5000" dirty="0" err="1">
                <a:solidFill>
                  <a:srgbClr val="FF0000"/>
                </a:solidFill>
                <a:latin typeface="Times New Roman" pitchFamily="18" charset="0"/>
              </a:rPr>
              <a:t>мо</a:t>
            </a:r>
            <a:r>
              <a:rPr lang="ru-RU" altLang="ru-RU" sz="150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6300192" y="-308843"/>
            <a:ext cx="8016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0" b="1" dirty="0">
                <a:solidFill>
                  <a:srgbClr val="4D4D4D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51920" y="5075304"/>
            <a:ext cx="244827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6000" b="1" dirty="0"/>
              <a:t>мороз</a:t>
            </a:r>
          </a:p>
        </p:txBody>
      </p:sp>
    </p:spTree>
    <p:extLst>
      <p:ext uri="{BB962C8B-B14F-4D97-AF65-F5344CB8AC3E}">
        <p14:creationId xmlns:p14="http://schemas.microsoft.com/office/powerpoint/2010/main" val="1757246281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293937" y="5121622"/>
            <a:ext cx="6186487" cy="125970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661988" y="418827"/>
            <a:ext cx="7818437" cy="437832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pic>
        <p:nvPicPr>
          <p:cNvPr id="11269" name="Picture 5" descr="SQUIRR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76363"/>
            <a:ext cx="2682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74469" y="1772816"/>
            <a:ext cx="16017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9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</a:t>
            </a:r>
            <a:r>
              <a:rPr lang="ru-RU" altLang="ru-RU" sz="150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74469" y="116632"/>
            <a:ext cx="16017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7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</a:t>
            </a:r>
            <a:r>
              <a:rPr lang="ru-RU" altLang="ru-RU" sz="150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5244136" y="2835132"/>
            <a:ext cx="13589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06267" y="5157191"/>
            <a:ext cx="2193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булка</a:t>
            </a:r>
          </a:p>
        </p:txBody>
      </p:sp>
    </p:spTree>
    <p:extLst>
      <p:ext uri="{BB962C8B-B14F-4D97-AF65-F5344CB8AC3E}">
        <p14:creationId xmlns:p14="http://schemas.microsoft.com/office/powerpoint/2010/main" val="1716829405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61988" y="396875"/>
            <a:ext cx="7818437" cy="437832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51720" y="5003090"/>
            <a:ext cx="6428704" cy="116221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pic>
        <p:nvPicPr>
          <p:cNvPr id="12294" name="Picture 6" descr="j02905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250950"/>
            <a:ext cx="29162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0" y="976313"/>
            <a:ext cx="30607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7000" dirty="0">
                <a:latin typeface="Times New Roman" pitchFamily="18" charset="0"/>
              </a:rPr>
              <a:t>ка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492102" y="5013176"/>
            <a:ext cx="3275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гвоздика</a:t>
            </a:r>
          </a:p>
        </p:txBody>
      </p:sp>
    </p:spTree>
    <p:extLst>
      <p:ext uri="{BB962C8B-B14F-4D97-AF65-F5344CB8AC3E}">
        <p14:creationId xmlns:p14="http://schemas.microsoft.com/office/powerpoint/2010/main" val="3365632436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727075" y="471488"/>
            <a:ext cx="7689850" cy="383857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2123727" y="4869160"/>
            <a:ext cx="6293197" cy="144016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4365625" y="725488"/>
            <a:ext cx="44037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ник</a:t>
            </a:r>
          </a:p>
        </p:txBody>
      </p:sp>
      <p:pic>
        <p:nvPicPr>
          <p:cNvPr id="13319" name="Picture 13" descr="grib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27138"/>
            <a:ext cx="25765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3984625" y="-349250"/>
            <a:ext cx="8112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0" b="1">
                <a:solidFill>
                  <a:srgbClr val="4D4D4D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23306" y="5006081"/>
            <a:ext cx="3094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грибник</a:t>
            </a:r>
          </a:p>
        </p:txBody>
      </p:sp>
    </p:spTree>
    <p:extLst>
      <p:ext uri="{BB962C8B-B14F-4D97-AF65-F5344CB8AC3E}">
        <p14:creationId xmlns:p14="http://schemas.microsoft.com/office/powerpoint/2010/main" val="1710315325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61988" y="476672"/>
            <a:ext cx="7818437" cy="4277891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123728" y="5043488"/>
            <a:ext cx="6356697" cy="124301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01775" y="1222375"/>
            <a:ext cx="34893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5000" dirty="0" err="1">
                <a:solidFill>
                  <a:srgbClr val="FFC000"/>
                </a:solidFill>
                <a:latin typeface="Times New Roman" pitchFamily="18" charset="0"/>
              </a:rPr>
              <a:t>дят</a:t>
            </a:r>
            <a:endParaRPr lang="ru-RU" altLang="ru-RU" sz="1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15366" name="Picture 9" descr="j0351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456">
            <a:off x="4768850" y="1136650"/>
            <a:ext cx="1908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6640513" y="-358775"/>
            <a:ext cx="8112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0" b="1">
                <a:solidFill>
                  <a:srgbClr val="4D4D4D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95390" y="5013176"/>
            <a:ext cx="273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dirty="0"/>
              <a:t>дятел</a:t>
            </a:r>
          </a:p>
        </p:txBody>
      </p:sp>
    </p:spTree>
    <p:extLst>
      <p:ext uri="{BB962C8B-B14F-4D97-AF65-F5344CB8AC3E}">
        <p14:creationId xmlns:p14="http://schemas.microsoft.com/office/powerpoint/2010/main" val="338369054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61988" y="426616"/>
            <a:ext cx="7818437" cy="429852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123728" y="4962525"/>
            <a:ext cx="6356697" cy="127478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pic>
        <p:nvPicPr>
          <p:cNvPr id="17414" name="Picture 6" descr="j02805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252538"/>
            <a:ext cx="2782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865813" y="1216025"/>
            <a:ext cx="12223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5000">
                <a:solidFill>
                  <a:srgbClr val="CC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287588" y="217488"/>
            <a:ext cx="660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0" b="1">
                <a:solidFill>
                  <a:srgbClr val="4D4D4D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397201" y="4953043"/>
            <a:ext cx="1809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рана</a:t>
            </a:r>
          </a:p>
        </p:txBody>
      </p:sp>
    </p:spTree>
    <p:extLst>
      <p:ext uri="{BB962C8B-B14F-4D97-AF65-F5344CB8AC3E}">
        <p14:creationId xmlns:p14="http://schemas.microsoft.com/office/powerpoint/2010/main" val="168372798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642918"/>
            <a:ext cx="7715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Ребята соберите из слогов слова.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643050"/>
            <a:ext cx="7500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РО, СВЕ, КРИ, ТА, ЩА, ЧУ, ЧА, ЩУ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500438"/>
            <a:ext cx="5808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ТУ, ЧУ, ПИ, ЩУ, КА, ЩА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571744"/>
            <a:ext cx="5171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роща, свеча, кричу, тащу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572008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туча, пища, щука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5929330"/>
            <a:ext cx="700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 – ШИ, ЧА- ЩА, ЧУ- ЩУ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E:\Животные\Птицы\Совы\54_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05064"/>
            <a:ext cx="242889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7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57224" y="857232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“Найди лишний слог”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71538" y="1928802"/>
            <a:ext cx="4286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мо, ну.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928803"/>
            <a:ext cx="1285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ну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00100" y="3357562"/>
            <a:ext cx="44291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си, ми,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786446" y="3500438"/>
            <a:ext cx="1214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14414" y="5143512"/>
            <a:ext cx="4357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Ту, чу,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5143512"/>
            <a:ext cx="817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чу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13" name="Picture 3" descr="E:\Животные\Птицы\Совы\54_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643050"/>
            <a:ext cx="1857388" cy="208862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  <p:bldP spid="8" grpId="0"/>
      <p:bldP spid="31748" grpId="0"/>
      <p:bldP spid="317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«БЮРО НАХОДОК»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4040188" cy="29851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2976"/>
            <a:ext cx="4041775" cy="291318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«БУКВОЛОГИЯ»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124743"/>
            <a:ext cx="8784976" cy="5472907"/>
          </a:xfrm>
        </p:spPr>
        <p:txBody>
          <a:bodyPr>
            <a:normAutofit/>
          </a:bodyPr>
          <a:lstStyle/>
          <a:p>
            <a:pPr lvl="4" algn="ctr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Р   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Ж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Д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У                        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      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5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                     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endParaRPr lang="ru-RU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>
              <a:buNone/>
            </a:pP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>
              <a:buNone/>
            </a:pP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>
              <a:buNone/>
            </a:pPr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95536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587 0.02315 L -0.17413 0.0231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191 0.0074 0.00416 0.01041 0.00972 0.01296 C 0.01302 0.02615 0.01736 0.03888 0.02361 0.05 C 0.02639 0.06111 0.03246 0.07013 0.0375 0.07963 C 0.04097 0.08611 0.04201 0.09166 0.04722 0.09629 C 0.0526 0.10694 0.05937 0.11412 0.06528 0.12407 C 0.06719 0.12708 0.06857 0.13078 0.07083 0.13333 C 0.07326 0.13634 0.07916 0.14074 0.07916 0.14074 C 0.08437 0.15115 0.08055 0.14513 0.09305 0.15555 C 0.10538 0.16574 0.08975 0.15694 0.10139 0.16481 C 0.10764 0.16898 0.10382 0.16365 0.10972 0.17037 C 0.11441 0.17546 0.11285 0.17615 0.11805 0.17963 C 0.12257 0.18263 0.12778 0.18495 0.13194 0.18888 C 0.14028 0.19676 0.14722 0.21041 0.15694 0.21481 C 0.16302 0.22685 0.15555 0.21481 0.16528 0.22222 C 0.16701 0.22361 0.16788 0.22615 0.16944 0.22777 C 0.18524 0.24421 0.17187 0.23032 0.18194 0.23703 C 0.1835 0.23796 0.18455 0.23981 0.18611 0.24074 C 0.18871 0.24236 0.19444 0.24444 0.19444 0.24444 " pathEditMode="relative" ptsTypes="ffffffffffffffffffA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33 -0.01319 -0.00122 -0.00787 -0.00556 -0.01666 C -0.00712 -0.02546 -0.00972 -0.03379 -0.01528 -0.03888 C -0.02222 -0.06666 -0.04983 -0.07523 -0.06806 -0.08333 C -0.06962 -0.08402 -0.07066 -0.08611 -0.07222 -0.08703 C -0.07813 -0.09097 -0.08507 -0.0912 -0.09167 -0.09259 C -0.09584 -0.09351 -0.1 -0.09375 -0.10417 -0.09444 C -0.10781 -0.09513 -0.11163 -0.0956 -0.11528 -0.09629 C -0.11754 -0.09675 -0.11979 -0.09791 -0.12222 -0.09814 C -0.12969 -0.09907 -0.13698 -0.0993 -0.14445 -0.1 C -0.15886 -0.10393 -0.15365 -0.1037 -0.15972 -0.1037 " pathEditMode="relative" ptsTypes="ffffffffffA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267 0.00185 0.025 0.00578 0.0375 0.00926 C 0.04132 0.01041 0.04861 0.01296 0.04861 0.01296 C 0.0566 0.02014 0.07205 0.02361 0.08194 0.02592 C 0.0934 0.03356 0.10833 0.03217 0.12083 0.03333 C 0.13507 0.03819 0.12812 0.03634 0.14166 0.03889 C 0.14757 0.04143 0.15434 0.04351 0.15972 0.04814 C 0.1658 0.05324 0.16944 0.05694 0.17639 0.05926 C 0.17916 0.0618 0.18194 0.06412 0.18472 0.06666 C 0.18611 0.06782 0.18889 0.07037 0.18889 0.07037 C 0.19271 0.07801 0.19826 0.08356 0.20278 0.09074 C 0.20798 0.09907 0.20503 0.09976 0.2125 0.1074 C 0.21493 0.11713 0.2151 0.12129 0.22222 0.12592 " pathEditMode="relative" ptsTypes="ffffffffffffA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146 -0.06111 0.00521 -0.08773 -0.01111 -0.13148 C -0.0125 -0.14097 -0.01493 -0.1456 -0.01806 -0.1537 C -0.02066 -0.16088 -0.0224 -0.16875 -0.025 -0.17593 C -0.02882 -0.18611 -0.03525 -0.19468 -0.04028 -0.2037 C -0.04653 -0.21481 -0.04983 -0.22731 -0.05556 -0.23889 C -0.06146 -0.25046 -0.06858 -0.26759 -0.07917 -0.27222 C -0.08716 -0.28843 -0.10886 -0.29884 -0.12223 -0.30556 C -0.12795 -0.30856 -0.13334 -0.31343 -0.13889 -0.31667 C -0.14427 -0.31968 -0.14723 -0.31713 -0.15278 -0.32222 C -0.15625 -0.32523 -0.15851 -0.32755 -0.1625 -0.32963 C -0.17014 -0.33333 -0.17848 -0.33495 -0.18611 -0.33889 C -0.18993 -0.34074 -0.19341 -0.34444 -0.19723 -0.3463 C -0.20087 -0.34815 -0.20486 -0.34768 -0.20834 -0.35 C -0.21789 -0.35625 -0.22726 -0.36134 -0.2375 -0.36296 C -0.2625 -0.36157 -0.28525 -0.35741 -0.30973 -0.3537 C -0.31789 -0.35 -0.32309 -0.34884 -0.32917 -0.34074 " pathEditMode="relative" ptsTypes="ffffffffffffffffA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382 -0.01019 0.00521 -0.02084 0.00833 -0.03149 C 0.00781 -0.06598 0.00903 -0.1007 0.00695 -0.13519 C 0.0066 -0.14074 0.0033 -0.14514 0.00139 -0.15 C -0.00382 -0.16366 -0.01406 -0.18403 -0.025 -0.18889 C -0.03628 -0.20394 -0.0217 -0.18635 -0.03472 -0.1963 C -0.03646 -0.19769 -0.03715 -0.20047 -0.03889 -0.20186 C -0.04705 -0.20857 -0.04358 -0.20301 -0.05 -0.20741 C -0.06024 -0.21412 -0.06771 -0.21667 -0.07917 -0.21667 " pathEditMode="relative" ptsTypes="ffffffffA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6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01835" y="717550"/>
            <a:ext cx="4289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Красна птица пером,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97070" y="1581150"/>
            <a:ext cx="2926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Каков мастер,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2034" y="2470537"/>
            <a:ext cx="44570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Корень учения горек,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1369" y="3348281"/>
            <a:ext cx="35183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Крепкую дружбу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607169" y="4267075"/>
            <a:ext cx="347265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а человек умом.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025771" y="5796553"/>
            <a:ext cx="3630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FF0066"/>
                </a:solidFill>
              </a:rPr>
              <a:t>такова и работа.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572000" y="29241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834964" y="4869160"/>
            <a:ext cx="54868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</a:rPr>
              <a:t>и топором не разрубишь.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511872" y="5517232"/>
            <a:ext cx="30179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8000"/>
                </a:solidFill>
              </a:rPr>
              <a:t>а плод сладок.</a:t>
            </a:r>
          </a:p>
        </p:txBody>
      </p:sp>
    </p:spTree>
    <p:extLst>
      <p:ext uri="{BB962C8B-B14F-4D97-AF65-F5344CB8AC3E}">
        <p14:creationId xmlns:p14="http://schemas.microsoft.com/office/powerpoint/2010/main" val="286209764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04001 L 0.32847 -0.518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0624 L 0.05295 -0.00624 C 0.09063 -0.00624 0.13715 -0.17438 0.13715 -0.31105 L 0.13715 -0.6140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-30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1 -0.04209 L -0.07865 -0.443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0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1.3876E-7 L 0.05191 -1.3876E-7 C 0.07744 -1.3876E-7 0.10886 -0.06152 0.10886 -0.11055 L 0.10886 -0.22086 " pathEditMode="relative" rAng="0" ptsTypes="FfFF">
                                      <p:cBhvr>
                                        <p:cTn id="1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1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4" grpId="0"/>
      <p:bldP spid="82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«Звуковая»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Звуки</a:t>
            </a:r>
            <a:endParaRPr lang="ru-RU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3466728" cy="29851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Гласные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1961" y="3212976"/>
            <a:ext cx="4474840" cy="291318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/>
                <a:solidFill>
                  <a:srgbClr val="0070C0"/>
                </a:solidFill>
              </a:rPr>
              <a:t>Согла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сные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9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Телеграммы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>
          <a:xfrm>
            <a:off x="2267744" y="1052736"/>
            <a:ext cx="5256584" cy="792088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Гуси – лебеди догоняют! </a:t>
            </a:r>
          </a:p>
        </p:txBody>
      </p:sp>
      <p:pic>
        <p:nvPicPr>
          <p:cNvPr id="2458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916832"/>
            <a:ext cx="5544616" cy="4162626"/>
          </a:xfr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11900469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Телеграммы</a:t>
            </a:r>
          </a:p>
        </p:txBody>
      </p:sp>
      <p:sp>
        <p:nvSpPr>
          <p:cNvPr id="27652" name="Текст 4"/>
          <p:cNvSpPr>
            <a:spLocks noGrp="1"/>
          </p:cNvSpPr>
          <p:nvPr>
            <p:ph type="body" sz="quarter" idx="3"/>
          </p:nvPr>
        </p:nvSpPr>
        <p:spPr>
          <a:xfrm>
            <a:off x="2123728" y="1133054"/>
            <a:ext cx="5112568" cy="114381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Очень расстроена. </a:t>
            </a:r>
            <a:endParaRPr lang="ru-RU" altLang="ru-RU" sz="3200" dirty="0">
              <a:solidFill>
                <a:schemeClr val="bg1"/>
              </a:solidFill>
            </a:endParaRPr>
          </a:p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Нечаянно разбила яичко</a:t>
            </a:r>
          </a:p>
        </p:txBody>
      </p:sp>
      <p:pic>
        <p:nvPicPr>
          <p:cNvPr id="24582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2321081"/>
            <a:ext cx="3168352" cy="4060247"/>
          </a:xfr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53090004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Телеграммы</a:t>
            </a:r>
            <a:endParaRPr lang="ru-RU" altLang="ru-RU" smtClean="0"/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>
          <a:xfrm>
            <a:off x="2411760" y="1309087"/>
            <a:ext cx="4536504" cy="391721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Все козлята найдены! </a:t>
            </a:r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785776"/>
            <a:ext cx="3168352" cy="4667560"/>
          </a:xfr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5679420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Телеграммы</a:t>
            </a:r>
            <a:endParaRPr lang="ru-RU" altLang="ru-RU" smtClean="0"/>
          </a:p>
        </p:txBody>
      </p:sp>
      <p:sp>
        <p:nvSpPr>
          <p:cNvPr id="28676" name="Текст 4"/>
          <p:cNvSpPr>
            <a:spLocks noGrp="1"/>
          </p:cNvSpPr>
          <p:nvPr>
            <p:ph type="body" sz="quarter" idx="3"/>
          </p:nvPr>
        </p:nvSpPr>
        <p:spPr>
          <a:xfrm>
            <a:off x="2699792" y="1201063"/>
            <a:ext cx="4320480" cy="499745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Всё вижу из короба!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4177" y="1772816"/>
            <a:ext cx="6242239" cy="4536504"/>
          </a:xfr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33304718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2073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Жёлтая кепочка</a:t>
            </a:r>
          </a:p>
        </p:txBody>
      </p:sp>
      <p:pic>
        <p:nvPicPr>
          <p:cNvPr id="117763" name="Picture 4" descr="b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492375"/>
            <a:ext cx="28829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064500" cy="2087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Мальчик  и  Карлсон</a:t>
            </a:r>
          </a:p>
        </p:txBody>
      </p:sp>
      <p:pic>
        <p:nvPicPr>
          <p:cNvPr id="120835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565400"/>
            <a:ext cx="22590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207375" cy="2160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Илья-царевич и Серый волк</a:t>
            </a:r>
          </a:p>
        </p:txBody>
      </p:sp>
      <p:pic>
        <p:nvPicPr>
          <p:cNvPr id="119811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349500"/>
            <a:ext cx="29225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424862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Приключения Знайки и его друзей</a:t>
            </a:r>
          </a:p>
        </p:txBody>
      </p:sp>
      <p:pic>
        <p:nvPicPr>
          <p:cNvPr id="121859" name="Picture 5" descr="7994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492375"/>
            <a:ext cx="2986088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УГАДАЙ БУКВУ</a:t>
            </a:r>
            <a:endParaRPr lang="ru-RU" sz="9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6249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3500438"/>
            <a:ext cx="2428892" cy="2734212"/>
          </a:xfrm>
        </p:spPr>
      </p:pic>
    </p:spTree>
    <p:extLst>
      <p:ext uri="{BB962C8B-B14F-4D97-AF65-F5344CB8AC3E}">
        <p14:creationId xmlns:p14="http://schemas.microsoft.com/office/powerpoint/2010/main" val="324424770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81375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Гадкий цыплёнок</a:t>
            </a:r>
          </a:p>
        </p:txBody>
      </p:sp>
      <p:pic>
        <p:nvPicPr>
          <p:cNvPr id="122883" name="Picture 5" descr="930705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92375"/>
            <a:ext cx="258445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8064500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Сказка о рыбаке и рыбачке</a:t>
            </a:r>
          </a:p>
        </p:txBody>
      </p:sp>
      <p:pic>
        <p:nvPicPr>
          <p:cNvPr id="123907" name="Picture 5" descr="pic%209295"/>
          <p:cNvPicPr>
            <a:picLocks noChangeAspect="1" noChangeArrowheads="1"/>
          </p:cNvPicPr>
          <p:nvPr/>
        </p:nvPicPr>
        <p:blipFill>
          <a:blip r:embed="rId4" cstate="print"/>
          <a:srcRect b="7600"/>
          <a:stretch>
            <a:fillRect/>
          </a:stretch>
        </p:blipFill>
        <p:spPr bwMode="auto">
          <a:xfrm>
            <a:off x="2627313" y="2565400"/>
            <a:ext cx="4248150" cy="38989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200900" cy="26654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Луковый мальчик</a:t>
            </a:r>
          </a:p>
        </p:txBody>
      </p:sp>
      <p:pic>
        <p:nvPicPr>
          <p:cNvPr id="125955" name="Picture 4" descr="3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852738"/>
            <a:ext cx="352901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827088" y="836613"/>
            <a:ext cx="727233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Конь-горбун</a:t>
            </a:r>
          </a:p>
        </p:txBody>
      </p:sp>
      <p:pic>
        <p:nvPicPr>
          <p:cNvPr id="124931" name="Picture 4" descr="4602074000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205038"/>
            <a:ext cx="2924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27392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Свеколка</a:t>
            </a:r>
          </a:p>
        </p:txBody>
      </p:sp>
      <p:pic>
        <p:nvPicPr>
          <p:cNvPr id="126979" name="Picture 16" descr="1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349500"/>
            <a:ext cx="265906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41" y="293792"/>
            <a:ext cx="8687520" cy="6248816"/>
          </a:xfr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437120" y="1991729"/>
            <a:ext cx="6321600" cy="1144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/>
          <a:lstStyle/>
          <a:p>
            <a:pPr marL="311045" indent="-311045" algn="ctr" eaLnBrk="0">
              <a:lnSpc>
                <a:spcPct val="80000"/>
              </a:lnSpc>
              <a:spcAft>
                <a:spcPts val="1293"/>
              </a:spcAft>
              <a:defRPr/>
            </a:pPr>
            <a:r>
              <a:rPr lang="ru-RU" sz="8700" kern="0" dirty="0" smtClean="0">
                <a:solidFill>
                  <a:srgbClr val="FF0000"/>
                </a:solidFill>
                <a:latin typeface="Comic Sans MS" pitchFamily="66" charset="0"/>
              </a:rPr>
              <a:t>Молодцы</a:t>
            </a:r>
            <a:r>
              <a:rPr lang="ru-RU" sz="8700" kern="0" dirty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1511674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78619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66"/>
                </a:solidFill>
              </a:rPr>
              <a:t>ЗДРАВСТВУЙ, ЛИТЕРАТУРНОЕ ЧТЕНИЕ.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21442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ДО СВИДАНИЯ, </a:t>
            </a:r>
            <a:r>
              <a:rPr lang="ru-RU" sz="7200" dirty="0" smtClean="0">
                <a:solidFill>
                  <a:srgbClr val="FF0000"/>
                </a:solidFill>
              </a:rPr>
              <a:t>БУКВАРЬ</a:t>
            </a:r>
            <a:r>
              <a:rPr lang="ru-RU" sz="7200" dirty="0" smtClean="0">
                <a:solidFill>
                  <a:srgbClr val="FF0000"/>
                </a:solidFill>
              </a:rPr>
              <a:t>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8471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ЭТА БУКВА ШИРОКА И ПОХОЖА НА ЖУКА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8907518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143116"/>
            <a:ext cx="3857652" cy="3857652"/>
          </a:xfrm>
        </p:spPr>
      </p:pic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071678"/>
            <a:ext cx="2857520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255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572428" cy="78581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В ЭТОЙ БУКВЕ НЕТ УГЛА – ДО ТОГО ОНА КРУГЛА. ДО ТОГО ОНА КРУГЛА – УКАТИТЬСЯ БЫ МОГЛА.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571876"/>
            <a:ext cx="2857520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21098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</a:rPr>
              <a:t>С ЭТОЙ БУКВОЙ НА НОСУ ФИЛИН ПРЯЧЕТСЯ В ЛЕСУ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8907518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04226" y="2786058"/>
            <a:ext cx="2878951" cy="3429024"/>
          </a:xfrm>
        </p:spPr>
      </p:pic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26607">
            <a:off x="785786" y="2643182"/>
            <a:ext cx="3411401" cy="25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620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843FAB"/>
                </a:solidFill>
              </a:rPr>
              <a:t>НА ЭТУ БУКВУ ПОСМОТРИ – ОНА СОВСЕМ КАК ЦИФРА ТРИ</a:t>
            </a:r>
            <a:endParaRPr lang="ru-RU" sz="4000" b="1" dirty="0">
              <a:solidFill>
                <a:srgbClr val="843FAB"/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186" y="2500306"/>
            <a:ext cx="4816962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0824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ПАЛОЧКА И ПАЛОЧКА, МЕЖДУ НИМИ ГАЛОЧКА. И ПОНЯТНО СРАЗУ ВСЕМ – ПОЛУЧИЛАСЬ БУКВА...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16702">
            <a:off x="4125194" y="2873929"/>
            <a:ext cx="3959706" cy="29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74045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УГАДАЙ РЕБУСЫ</a:t>
            </a:r>
            <a:endParaRPr lang="ru-RU" sz="9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6249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3500438"/>
            <a:ext cx="2428892" cy="2734212"/>
          </a:xfrm>
        </p:spPr>
      </p:pic>
    </p:spTree>
    <p:extLst>
      <p:ext uri="{BB962C8B-B14F-4D97-AF65-F5344CB8AC3E}">
        <p14:creationId xmlns:p14="http://schemas.microsoft.com/office/powerpoint/2010/main" val="362076595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284</Words>
  <Application>Microsoft Office PowerPoint</Application>
  <PresentationFormat>Экран (4:3)</PresentationFormat>
  <Paragraphs>86</Paragraphs>
  <Slides>36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Праздник «Прощание с Азбукой»</vt:lpstr>
      <vt:lpstr>Станция «БУКВОЛОГИЯ»</vt:lpstr>
      <vt:lpstr>УГАДАЙ БУКВУ</vt:lpstr>
      <vt:lpstr>ЭТА БУКВА ШИРОКА И ПОХОЖА НА ЖУКА</vt:lpstr>
      <vt:lpstr>В ЭТОЙ БУКВЕ НЕТ УГЛА – ДО ТОГО ОНА КРУГЛА. ДО ТОГО ОНА КРУГЛА – УКАТИТЬСЯ БЫ МОГЛА. </vt:lpstr>
      <vt:lpstr>  С ЭТОЙ БУКВОЙ НА НОСУ ФИЛИН ПРЯЧЕТСЯ В ЛЕСУ </vt:lpstr>
      <vt:lpstr>НА ЭТУ БУКВУ ПОСМОТРИ – ОНА СОВСЕМ КАК ЦИФРА ТРИ</vt:lpstr>
      <vt:lpstr>ПАЛОЧКА И ПАЛОЧКА, МЕЖДУ НИМИ ГАЛОЧКА. И ПОНЯТНО СРАЗУ ВСЕМ – ПОЛУЧИЛАСЬ БУКВА...</vt:lpstr>
      <vt:lpstr>УГАДАЙ РЕБУСЫ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Станция «БЮРО НАХОДОК»</vt:lpstr>
      <vt:lpstr>Презентация PowerPoint</vt:lpstr>
      <vt:lpstr>Станция «Звуковая»</vt:lpstr>
      <vt:lpstr>Телеграммы</vt:lpstr>
      <vt:lpstr>Телеграммы</vt:lpstr>
      <vt:lpstr>Телеграммы</vt:lpstr>
      <vt:lpstr>Телеграммы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ЗДРАВСТВУЙ, ЛИТЕРАТУРНОЕ ЧТЕНИЕ.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НАЙДИТЕ ЛИШНЮЮ БУКВУ И ОБЪЯСНИТЕ СВОЙ ВЫБОР</dc:title>
  <dc:creator>администратор бу</dc:creator>
  <cp:lastModifiedBy>Анна</cp:lastModifiedBy>
  <cp:revision>99</cp:revision>
  <dcterms:created xsi:type="dcterms:W3CDTF">2012-03-08T16:32:19Z</dcterms:created>
  <dcterms:modified xsi:type="dcterms:W3CDTF">2019-02-25T05:32:31Z</dcterms:modified>
</cp:coreProperties>
</file>