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6" r:id="rId1"/>
  </p:sldMasterIdLst>
  <p:notesMasterIdLst>
    <p:notesMasterId r:id="rId44"/>
  </p:notesMasterIdLst>
  <p:sldIdLst>
    <p:sldId id="256" r:id="rId2"/>
    <p:sldId id="266" r:id="rId3"/>
    <p:sldId id="299" r:id="rId4"/>
    <p:sldId id="267" r:id="rId5"/>
    <p:sldId id="297" r:id="rId6"/>
    <p:sldId id="296" r:id="rId7"/>
    <p:sldId id="307" r:id="rId8"/>
    <p:sldId id="308" r:id="rId9"/>
    <p:sldId id="309" r:id="rId10"/>
    <p:sldId id="310" r:id="rId11"/>
    <p:sldId id="311" r:id="rId12"/>
    <p:sldId id="314" r:id="rId13"/>
    <p:sldId id="333" r:id="rId14"/>
    <p:sldId id="303" r:id="rId15"/>
    <p:sldId id="321" r:id="rId16"/>
    <p:sldId id="349" r:id="rId17"/>
    <p:sldId id="322" r:id="rId18"/>
    <p:sldId id="323" r:id="rId19"/>
    <p:sldId id="325" r:id="rId20"/>
    <p:sldId id="326" r:id="rId21"/>
    <p:sldId id="327" r:id="rId22"/>
    <p:sldId id="350" r:id="rId23"/>
    <p:sldId id="351" r:id="rId24"/>
    <p:sldId id="337" r:id="rId25"/>
    <p:sldId id="335" r:id="rId26"/>
    <p:sldId id="340" r:id="rId27"/>
    <p:sldId id="341" r:id="rId28"/>
    <p:sldId id="339" r:id="rId29"/>
    <p:sldId id="342" r:id="rId30"/>
    <p:sldId id="343" r:id="rId31"/>
    <p:sldId id="345" r:id="rId32"/>
    <p:sldId id="344" r:id="rId33"/>
    <p:sldId id="329" r:id="rId34"/>
    <p:sldId id="330" r:id="rId35"/>
    <p:sldId id="332" r:id="rId36"/>
    <p:sldId id="276" r:id="rId37"/>
    <p:sldId id="281" r:id="rId38"/>
    <p:sldId id="289" r:id="rId39"/>
    <p:sldId id="290" r:id="rId40"/>
    <p:sldId id="346" r:id="rId41"/>
    <p:sldId id="347" r:id="rId42"/>
    <p:sldId id="294" r:id="rId4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99"/>
    <a:srgbClr val="CC00CC"/>
    <a:srgbClr val="FC526E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27" autoAdjust="0"/>
    <p:restoredTop sz="94660"/>
  </p:normalViewPr>
  <p:slideViewPr>
    <p:cSldViewPr>
      <p:cViewPr>
        <p:scale>
          <a:sx n="66" d="100"/>
          <a:sy n="66" d="100"/>
        </p:scale>
        <p:origin x="-1590" y="-8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9EA5EA-4487-4A02-A18B-14F40CFD02D3}" type="datetimeFigureOut">
              <a:rPr lang="ru-RU" smtClean="0"/>
              <a:pPr/>
              <a:t>25.04.2017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011A59-66F2-486E-8D30-CDA9F1D0B99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11A59-66F2-486E-8D30-CDA9F1D0B99F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endParaRPr lang="ru-RU" sz="1200" i="1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11A59-66F2-486E-8D30-CDA9F1D0B99F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011A59-66F2-486E-8D30-CDA9F1D0B99F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0C3FEDB-A4BF-4D31-B8F4-0AB10AD0E036}" type="datetimeFigureOut">
              <a:rPr lang="ru-RU" smtClean="0"/>
              <a:pPr>
                <a:defRPr/>
              </a:pPr>
              <a:t>25.04.2017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E0CAA4-43BB-40C4-A662-9D88BFA14FE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1B2942-AF47-4C42-BD76-0CCD084AAE22}" type="datetimeFigureOut">
              <a:rPr lang="ru-RU" smtClean="0"/>
              <a:pPr>
                <a:defRPr/>
              </a:pPr>
              <a:t>25.04.2017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10E7B8-396D-4EC5-BA5B-44E3E90F112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5B2D50-3FA4-4822-93E5-9BD2AFD878A9}" type="datetimeFigureOut">
              <a:rPr lang="ru-RU" smtClean="0"/>
              <a:pPr>
                <a:defRPr/>
              </a:pPr>
              <a:t>25.04.2017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4BA6BF-7281-44A8-9420-328CE08941E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59F6967-8ADB-467F-BE03-2C1BC9C0F10F}" type="datetimeFigureOut">
              <a:rPr lang="ru-RU" smtClean="0"/>
              <a:pPr>
                <a:defRPr/>
              </a:pPr>
              <a:t>25.04.2017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374B26-E6D6-4FA6-ACC3-6342439C4DE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D01228-2B3A-42CC-888F-D9783FB6C715}" type="datetimeFigureOut">
              <a:rPr lang="ru-RU" smtClean="0"/>
              <a:pPr>
                <a:defRPr/>
              </a:pPr>
              <a:t>25.04.2017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287CB9-7856-4B1D-99EB-2F9D3A93903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38D1AE-25B6-49A1-BDD4-6D4F57351090}" type="datetimeFigureOut">
              <a:rPr lang="ru-RU" smtClean="0"/>
              <a:pPr>
                <a:defRPr/>
              </a:pPr>
              <a:t>25.04.2017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CEE548-712F-4A9A-BE2B-A9AE31B9552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24FE270-60A9-43FC-B5A3-8049C6E26687}" type="datetimeFigureOut">
              <a:rPr lang="ru-RU" smtClean="0"/>
              <a:pPr>
                <a:defRPr/>
              </a:pPr>
              <a:t>25.04.2017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C9AF2E-447C-47ED-BA03-43FCEA3B24D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FA7D7A-B6C7-4F1D-AA33-763E96B6AB58}" type="datetimeFigureOut">
              <a:rPr lang="ru-RU" smtClean="0"/>
              <a:pPr>
                <a:defRPr/>
              </a:pPr>
              <a:t>25.04.2017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4A2E4E-9F8C-437F-AFFB-0585CE397B0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B4C772-7B21-4A05-9F39-A3E9A221CA23}" type="datetimeFigureOut">
              <a:rPr lang="ru-RU" smtClean="0"/>
              <a:pPr>
                <a:defRPr/>
              </a:pPr>
              <a:t>25.04.2017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A2C123-9A50-4DEA-BB06-FA55517424F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1F3C60E-B866-44EF-A33F-A8FB8DEBB543}" type="datetimeFigureOut">
              <a:rPr lang="ru-RU" smtClean="0"/>
              <a:pPr>
                <a:defRPr/>
              </a:pPr>
              <a:t>25.04.2017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E39A15-6763-405D-BFAD-8C408216296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8F12BE-18A5-40DB-92B8-6C7C33006EBA}" type="datetimeFigureOut">
              <a:rPr lang="ru-RU" smtClean="0"/>
              <a:pPr>
                <a:defRPr/>
              </a:pPr>
              <a:t>25.04.2017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82D0B48C-A3AE-4815-AA9C-4A0E6D3CF63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6366DA0D-612E-4F19-94F1-B4A00CFAD679}" type="datetimeFigureOut">
              <a:rPr lang="ru-RU" smtClean="0"/>
              <a:pPr>
                <a:defRPr/>
              </a:pPr>
              <a:t>25.04.2017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6AD7B57A-35A4-494A-955D-003DE462BCA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88640"/>
            <a:ext cx="7270054" cy="3744416"/>
          </a:xfrm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i="1" dirty="0" smtClean="0">
                <a:solidFill>
                  <a:srgbClr val="0070C0"/>
                </a:solidFill>
                <a:latin typeface="Arial" pitchFamily="34" charset="0"/>
                <a:cs typeface="Andalus" pitchFamily="18" charset="-78"/>
              </a:rPr>
              <a:t>Формирование  здорового образа жизни дошкольников в ходе </a:t>
            </a:r>
            <a:br>
              <a:rPr lang="ru-RU" sz="4000" i="1" dirty="0" smtClean="0">
                <a:solidFill>
                  <a:srgbClr val="0070C0"/>
                </a:solidFill>
                <a:latin typeface="Arial" pitchFamily="34" charset="0"/>
                <a:cs typeface="Andalus" pitchFamily="18" charset="-78"/>
              </a:rPr>
            </a:br>
            <a:r>
              <a:rPr lang="ru-RU" sz="4000" i="1" dirty="0" smtClean="0">
                <a:solidFill>
                  <a:srgbClr val="0070C0"/>
                </a:solidFill>
                <a:latin typeface="Arial" pitchFamily="34" charset="0"/>
                <a:cs typeface="Andalus" pitchFamily="18" charset="-78"/>
              </a:rPr>
              <a:t>реализации проекта</a:t>
            </a:r>
            <a:br>
              <a:rPr lang="ru-RU" sz="4000" i="1" dirty="0" smtClean="0">
                <a:solidFill>
                  <a:srgbClr val="0070C0"/>
                </a:solidFill>
                <a:latin typeface="Arial" pitchFamily="34" charset="0"/>
                <a:cs typeface="Andalus" pitchFamily="18" charset="-78"/>
              </a:rPr>
            </a:br>
            <a:r>
              <a:rPr lang="ru-RU" sz="4000" i="1" dirty="0" smtClean="0">
                <a:solidFill>
                  <a:srgbClr val="0070C0"/>
                </a:solidFill>
                <a:latin typeface="Arial" pitchFamily="34" charset="0"/>
                <a:cs typeface="Andalus" pitchFamily="18" charset="-78"/>
              </a:rPr>
              <a:t>«Здоровье </a:t>
            </a:r>
            <a:r>
              <a:rPr lang="ru-RU" sz="4000" i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ndalus" pitchFamily="18" charset="-78"/>
              </a:rPr>
              <a:t>сберегу - сам</a:t>
            </a:r>
            <a:r>
              <a:rPr lang="ru-RU" sz="4000" i="1" dirty="0" smtClean="0">
                <a:solidFill>
                  <a:srgbClr val="0070C0"/>
                </a:solidFill>
                <a:latin typeface="Arial" pitchFamily="34" charset="0"/>
                <a:cs typeface="Andalus" pitchFamily="18" charset="-78"/>
              </a:rPr>
              <a:t>          себе помогу»</a:t>
            </a:r>
            <a:endParaRPr lang="ru-RU" sz="4000" i="1" dirty="0">
              <a:solidFill>
                <a:srgbClr val="0070C0"/>
              </a:solidFill>
              <a:latin typeface="Arial" pitchFamily="34" charset="0"/>
              <a:cs typeface="Andalus" pitchFamily="18" charset="-78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00562" y="5572140"/>
            <a:ext cx="4643438" cy="1285860"/>
          </a:xfrm>
          <a:solidFill>
            <a:schemeClr val="accent3">
              <a:lumMod val="40000"/>
              <a:lumOff val="60000"/>
            </a:schemeClr>
          </a:solidFill>
          <a:ln>
            <a:solidFill>
              <a:schemeClr val="tx1">
                <a:lumMod val="8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</a:bodyPr>
          <a:lstStyle/>
          <a:p>
            <a:pPr marR="0" algn="ctr"/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МКДОУ </a:t>
            </a:r>
            <a:r>
              <a:rPr lang="ru-RU" sz="1800" dirty="0" err="1" smtClean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д</a:t>
            </a:r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/с №4 «Колокольчик»</a:t>
            </a:r>
          </a:p>
          <a:p>
            <a:pPr marR="0" algn="ctr"/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город Серафимович</a:t>
            </a:r>
          </a:p>
          <a:p>
            <a:pPr marR="0" algn="ctr"/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Воспитатель: Авдеева Татьяна Михайловна</a:t>
            </a:r>
          </a:p>
          <a:p>
            <a:pPr marR="0" algn="ctr"/>
            <a:endParaRPr lang="ru-RU" sz="1800" dirty="0" smtClean="0">
              <a:solidFill>
                <a:schemeClr val="accent6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 marR="0" algn="ctr"/>
            <a:endParaRPr lang="ru-RU" sz="1800" dirty="0" smtClean="0">
              <a:solidFill>
                <a:schemeClr val="accent6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 marR="0" algn="ctr"/>
            <a:endParaRPr lang="ru-RU" sz="1800" dirty="0" smtClean="0">
              <a:solidFill>
                <a:schemeClr val="accent6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 marR="0" algn="ctr"/>
            <a:endParaRPr lang="ru-RU" sz="1800" dirty="0" smtClean="0">
              <a:solidFill>
                <a:schemeClr val="accent6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 marR="0" algn="ctr"/>
            <a:endParaRPr lang="ru-RU" sz="1800" dirty="0" smtClean="0">
              <a:solidFill>
                <a:schemeClr val="accent6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6" name="Рисунок 25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645024"/>
            <a:ext cx="4788024" cy="35334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428604"/>
            <a:ext cx="742955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800" b="1" dirty="0" smtClean="0">
              <a:solidFill>
                <a:srgbClr val="00B050"/>
              </a:solidFill>
            </a:endParaRPr>
          </a:p>
          <a:p>
            <a:pPr lvl="0"/>
            <a:endParaRPr lang="ru-RU" sz="2800" b="1" dirty="0" smtClean="0">
              <a:solidFill>
                <a:srgbClr val="00B050"/>
              </a:solidFill>
            </a:endParaRPr>
          </a:p>
          <a:p>
            <a:pPr lvl="0"/>
            <a:r>
              <a:rPr lang="ru-RU" sz="2800" b="1" i="1" dirty="0" smtClean="0">
                <a:solidFill>
                  <a:srgbClr val="00B050"/>
                </a:solidFill>
                <a:latin typeface="+mn-lt"/>
              </a:rPr>
              <a:t>Повышать грамотность родителей в вопросах воспитания и укрепления здоровья дошкольников.</a:t>
            </a:r>
            <a:endParaRPr lang="ru-RU" sz="2800" b="1" i="1" u="sng" dirty="0" smtClean="0">
              <a:latin typeface="+mn-lt"/>
            </a:endParaRPr>
          </a:p>
          <a:p>
            <a:pPr lvl="0"/>
            <a:endParaRPr lang="ru-RU" sz="2800" b="1" i="1" u="sng" dirty="0" smtClean="0"/>
          </a:p>
          <a:p>
            <a:pPr lvl="0"/>
            <a:endParaRPr lang="ru-RU" sz="2800" b="1" i="1" u="sng" dirty="0" smtClean="0"/>
          </a:p>
          <a:p>
            <a:pPr lvl="0"/>
            <a:endParaRPr lang="ru-RU" sz="2800" b="1" u="sng" dirty="0" smtClean="0"/>
          </a:p>
          <a:p>
            <a:pPr lvl="0"/>
            <a:endParaRPr lang="ru-RU" sz="2800" b="1" u="sng" dirty="0" smtClean="0"/>
          </a:p>
          <a:p>
            <a:pPr lvl="0"/>
            <a:endParaRPr lang="ru-RU" sz="2800" b="1" u="sng" dirty="0" smtClean="0"/>
          </a:p>
          <a:p>
            <a:pPr lvl="0"/>
            <a:endParaRPr lang="ru-RU" sz="2800" b="1" u="sng" dirty="0" smtClean="0"/>
          </a:p>
          <a:p>
            <a:pPr lvl="0"/>
            <a:endParaRPr lang="ru-RU" sz="2800" b="1" u="sng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857224" y="2071678"/>
            <a:ext cx="6000776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 smtClean="0">
              <a:solidFill>
                <a:srgbClr val="00B050"/>
              </a:solidFill>
            </a:endParaRPr>
          </a:p>
          <a:p>
            <a:r>
              <a:rPr lang="ru-RU" sz="3200" b="1" i="1" dirty="0" smtClean="0">
                <a:solidFill>
                  <a:srgbClr val="0070C0"/>
                </a:solidFill>
              </a:rPr>
              <a:t>Тип проекта:                                                            </a:t>
            </a:r>
            <a:r>
              <a:rPr lang="ru-RU" sz="2800" b="1" i="1" dirty="0" smtClean="0">
                <a:solidFill>
                  <a:srgbClr val="00B050"/>
                </a:solidFill>
                <a:latin typeface="+mn-lt"/>
              </a:rPr>
              <a:t>информационно – творческий</a:t>
            </a:r>
          </a:p>
          <a:p>
            <a:r>
              <a:rPr lang="ru-RU" b="1" dirty="0" smtClean="0"/>
              <a:t> 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3068960"/>
            <a:ext cx="6000776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i="1" dirty="0" smtClean="0">
              <a:solidFill>
                <a:srgbClr val="00B050"/>
              </a:solidFill>
            </a:endParaRPr>
          </a:p>
          <a:p>
            <a:r>
              <a:rPr lang="ru-RU" sz="3200" b="1" i="1" dirty="0" smtClean="0">
                <a:solidFill>
                  <a:srgbClr val="0070C0"/>
                </a:solidFill>
                <a:latin typeface="+mn-lt"/>
              </a:rPr>
              <a:t>Участники проекта:</a:t>
            </a:r>
            <a:r>
              <a:rPr lang="ru-RU" sz="2800" b="1" i="1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ru-RU" sz="2800" b="1" i="1" dirty="0" smtClean="0">
                <a:solidFill>
                  <a:srgbClr val="00B050"/>
                </a:solidFill>
                <a:latin typeface="+mn-lt"/>
              </a:rPr>
              <a:t>дети и воспитатели старшей группы,    родители</a:t>
            </a:r>
          </a:p>
        </p:txBody>
      </p:sp>
      <p:pic>
        <p:nvPicPr>
          <p:cNvPr id="7" name="Picture 2" descr="C:\Users\Администратор\Desktop\images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4509120"/>
            <a:ext cx="4824536" cy="23488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5852" y="1357298"/>
            <a:ext cx="6929486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70C0"/>
                </a:solidFill>
              </a:rPr>
              <a:t>*</a:t>
            </a:r>
            <a:r>
              <a:rPr lang="ru-RU" sz="2800" b="1" i="1" dirty="0" smtClean="0">
                <a:solidFill>
                  <a:srgbClr val="00B050"/>
                </a:solidFill>
              </a:rPr>
              <a:t> </a:t>
            </a:r>
            <a:r>
              <a:rPr lang="ru-RU" sz="3200" b="1" i="1" dirty="0" smtClean="0">
                <a:solidFill>
                  <a:srgbClr val="0070C0"/>
                </a:solidFill>
                <a:latin typeface="+mn-lt"/>
              </a:rPr>
              <a:t>Сроки проведения проекта</a:t>
            </a:r>
            <a:r>
              <a:rPr lang="ru-RU" sz="2800" b="1" i="1" dirty="0" smtClean="0">
                <a:solidFill>
                  <a:srgbClr val="0070C0"/>
                </a:solidFill>
                <a:latin typeface="+mn-lt"/>
              </a:rPr>
              <a:t>: </a:t>
            </a:r>
            <a:r>
              <a:rPr lang="ru-RU" sz="2800" b="1" i="1" dirty="0" smtClean="0">
                <a:solidFill>
                  <a:srgbClr val="00B050"/>
                </a:solidFill>
                <a:latin typeface="+mn-lt"/>
              </a:rPr>
              <a:t>краткосрочный – 1 (один) месяц</a:t>
            </a:r>
          </a:p>
          <a:p>
            <a:endParaRPr lang="ru-RU" sz="2800" b="1" i="1" dirty="0" smtClean="0">
              <a:solidFill>
                <a:srgbClr val="00B050"/>
              </a:solidFill>
              <a:latin typeface="+mn-lt"/>
            </a:endParaRPr>
          </a:p>
          <a:p>
            <a:pPr algn="ctr"/>
            <a:r>
              <a:rPr lang="ru-RU" sz="3200" b="1" i="1" dirty="0" smtClean="0">
                <a:solidFill>
                  <a:srgbClr val="0070C0"/>
                </a:solidFill>
                <a:latin typeface="+mn-lt"/>
              </a:rPr>
              <a:t>Форма реализации проекта: </a:t>
            </a:r>
          </a:p>
          <a:p>
            <a:endParaRPr lang="ru-RU" sz="2800" b="1" i="1" dirty="0" smtClean="0">
              <a:solidFill>
                <a:srgbClr val="0070C0"/>
              </a:solidFill>
              <a:latin typeface="+mn-lt"/>
            </a:endParaRPr>
          </a:p>
          <a:p>
            <a:r>
              <a:rPr lang="ru-RU" sz="2800" b="1" i="1" dirty="0" smtClean="0">
                <a:solidFill>
                  <a:srgbClr val="0070C0"/>
                </a:solidFill>
                <a:latin typeface="+mn-lt"/>
              </a:rPr>
              <a:t>* Игровая деятельность: </a:t>
            </a:r>
            <a:r>
              <a:rPr lang="ru-RU" sz="2800" b="1" i="1" dirty="0" smtClean="0">
                <a:solidFill>
                  <a:srgbClr val="00B050"/>
                </a:solidFill>
                <a:latin typeface="+mn-lt"/>
              </a:rPr>
              <a:t>сюжетно-ролевые, театрализованные игры, дидактические и пальчиковые игры.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611560" y="570352"/>
            <a:ext cx="8064896" cy="643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800" b="1" i="1" dirty="0" smtClean="0">
                <a:solidFill>
                  <a:srgbClr val="0070C0"/>
                </a:solidFill>
                <a:latin typeface="+mn-lt"/>
              </a:rPr>
              <a:t>Двигательная деятельность</a:t>
            </a:r>
            <a:r>
              <a:rPr lang="ru-RU" sz="2800" b="1" i="1" dirty="0" smtClean="0">
                <a:solidFill>
                  <a:srgbClr val="00B050"/>
                </a:solidFill>
                <a:latin typeface="+mn-lt"/>
              </a:rPr>
              <a:t>: подвижные и спортивные игры, гимнастика утренняя, бодрящая, пальчиковая, физкультминутки, физкультурные занятия.</a:t>
            </a:r>
          </a:p>
          <a:p>
            <a:pPr>
              <a:buFont typeface="Arial" charset="0"/>
              <a:buChar char="•"/>
            </a:pPr>
            <a:r>
              <a:rPr lang="ru-RU" sz="2800" b="1" i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800" b="1" i="1" dirty="0" smtClean="0">
                <a:solidFill>
                  <a:srgbClr val="0070C0"/>
                </a:solidFill>
                <a:latin typeface="+mn-lt"/>
              </a:rPr>
              <a:t>Коммуникативная  деятельность: </a:t>
            </a:r>
            <a:r>
              <a:rPr lang="ru-RU" sz="2800" b="1" i="1" dirty="0" smtClean="0">
                <a:solidFill>
                  <a:srgbClr val="00B050"/>
                </a:solidFill>
                <a:latin typeface="+mn-lt"/>
              </a:rPr>
              <a:t>беседы, ситуативные задачи, общение на определенные темы, отгадывание и придумывание загадок детьми.</a:t>
            </a:r>
          </a:p>
          <a:p>
            <a:pPr>
              <a:buFont typeface="Arial" charset="0"/>
              <a:buChar char="•"/>
            </a:pPr>
            <a:r>
              <a:rPr lang="ru-RU" sz="2800" b="1" i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800" b="1" i="1" dirty="0" smtClean="0">
                <a:solidFill>
                  <a:srgbClr val="0070C0"/>
                </a:solidFill>
                <a:latin typeface="+mn-lt"/>
              </a:rPr>
              <a:t>Продуктивная деятельность:</a:t>
            </a:r>
            <a:r>
              <a:rPr lang="ru-RU" sz="2800" b="1" i="1" dirty="0" smtClean="0">
                <a:solidFill>
                  <a:srgbClr val="00B050"/>
                </a:solidFill>
                <a:latin typeface="+mn-lt"/>
              </a:rPr>
              <a:t> рисование, лепка, аппликация.</a:t>
            </a:r>
          </a:p>
          <a:p>
            <a:pPr>
              <a:buFont typeface="Arial" charset="0"/>
              <a:buChar char="•"/>
            </a:pPr>
            <a:r>
              <a:rPr lang="ru-RU" sz="2800" b="1" i="1" dirty="0" smtClean="0">
                <a:solidFill>
                  <a:srgbClr val="0070C0"/>
                </a:solidFill>
                <a:latin typeface="+mn-lt"/>
              </a:rPr>
              <a:t>Художественная литература: </a:t>
            </a:r>
            <a:r>
              <a:rPr lang="ru-RU" sz="2800" b="1" i="1" dirty="0" smtClean="0">
                <a:solidFill>
                  <a:srgbClr val="00B050"/>
                </a:solidFill>
                <a:latin typeface="+mn-lt"/>
              </a:rPr>
              <a:t>чтение стихов, рассказов о здоровом образе жизни, выставка в книжном уголке.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692696"/>
            <a:ext cx="6715172" cy="3263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  <a:latin typeface="+mn-lt"/>
              </a:rPr>
              <a:t>Работа с родителями: </a:t>
            </a:r>
            <a:r>
              <a:rPr lang="ru-RU" sz="2800" b="1" i="1" dirty="0" smtClean="0">
                <a:solidFill>
                  <a:srgbClr val="00B050"/>
                </a:solidFill>
                <a:latin typeface="+mn-lt"/>
              </a:rPr>
              <a:t>Консультации, беседы, родительские  собрания, папки-передвижки, практические советы, анкетирование.</a:t>
            </a:r>
          </a:p>
          <a:p>
            <a:endParaRPr lang="ru-RU" sz="2800" dirty="0" smtClean="0">
              <a:solidFill>
                <a:srgbClr val="00B050"/>
              </a:solidFill>
            </a:endParaRPr>
          </a:p>
          <a:p>
            <a:endParaRPr lang="ru-RU" sz="2800" dirty="0"/>
          </a:p>
        </p:txBody>
      </p:sp>
      <p:pic>
        <p:nvPicPr>
          <p:cNvPr id="7170" name="Picture 2" descr="F:\фотодля през\zdorovyy_shkolni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2924944"/>
            <a:ext cx="7572428" cy="39330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00776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 smtClean="0">
                <a:solidFill>
                  <a:srgbClr val="00B0F0"/>
                </a:solidFill>
              </a:rPr>
              <a:t/>
            </a:r>
            <a:br>
              <a:rPr lang="ru-RU" sz="4000" b="1" i="1" dirty="0" smtClean="0">
                <a:solidFill>
                  <a:srgbClr val="00B0F0"/>
                </a:solidFill>
              </a:rPr>
            </a:br>
            <a:r>
              <a:rPr lang="ru-RU" sz="4000" b="1" i="1" dirty="0" smtClean="0">
                <a:solidFill>
                  <a:srgbClr val="00B0F0"/>
                </a:solidFill>
              </a:rPr>
              <a:t/>
            </a:r>
            <a:br>
              <a:rPr lang="ru-RU" sz="4000" b="1" i="1" dirty="0" smtClean="0">
                <a:solidFill>
                  <a:srgbClr val="00B0F0"/>
                </a:solidFill>
              </a:rPr>
            </a:br>
            <a:r>
              <a:rPr lang="ru-RU" sz="4000" b="1" i="1" dirty="0" smtClean="0">
                <a:solidFill>
                  <a:srgbClr val="00B0F0"/>
                </a:solidFill>
              </a:rPr>
              <a:t/>
            </a:r>
            <a:br>
              <a:rPr lang="ru-RU" sz="4000" b="1" i="1" dirty="0" smtClean="0">
                <a:solidFill>
                  <a:srgbClr val="00B0F0"/>
                </a:solidFill>
              </a:rPr>
            </a:br>
            <a:r>
              <a:rPr lang="ru-RU" sz="4000" b="1" i="1" dirty="0" smtClean="0">
                <a:solidFill>
                  <a:srgbClr val="00B0F0"/>
                </a:solidFill>
              </a:rPr>
              <a:t/>
            </a:r>
            <a:br>
              <a:rPr lang="ru-RU" sz="4000" b="1" i="1" dirty="0" smtClean="0">
                <a:solidFill>
                  <a:srgbClr val="00B0F0"/>
                </a:solidFill>
              </a:rPr>
            </a:br>
            <a:r>
              <a:rPr lang="ru-RU" sz="4000" b="1" i="1" dirty="0" smtClean="0">
                <a:solidFill>
                  <a:srgbClr val="00B0F0"/>
                </a:solidFill>
              </a:rPr>
              <a:t/>
            </a:r>
            <a:br>
              <a:rPr lang="ru-RU" sz="4000" b="1" i="1" dirty="0" smtClean="0">
                <a:solidFill>
                  <a:srgbClr val="00B0F0"/>
                </a:solidFill>
              </a:rPr>
            </a:br>
            <a:r>
              <a:rPr lang="ru-RU" sz="4000" b="1" i="1" dirty="0" smtClean="0">
                <a:solidFill>
                  <a:srgbClr val="00B0F0"/>
                </a:solidFill>
              </a:rPr>
              <a:t/>
            </a:r>
            <a:br>
              <a:rPr lang="ru-RU" sz="4000" b="1" i="1" dirty="0" smtClean="0">
                <a:solidFill>
                  <a:srgbClr val="00B0F0"/>
                </a:solidFill>
              </a:rPr>
            </a:br>
            <a:r>
              <a:rPr lang="ru-RU" sz="4000" b="1" i="1" dirty="0" smtClean="0">
                <a:solidFill>
                  <a:srgbClr val="00B0F0"/>
                </a:solidFill>
              </a:rPr>
              <a:t/>
            </a:r>
            <a:br>
              <a:rPr lang="ru-RU" sz="4000" b="1" i="1" dirty="0" smtClean="0">
                <a:solidFill>
                  <a:srgbClr val="00B0F0"/>
                </a:solidFill>
              </a:rPr>
            </a:br>
            <a:r>
              <a:rPr lang="ru-RU" sz="4000" b="1" i="1" dirty="0" smtClean="0">
                <a:solidFill>
                  <a:srgbClr val="00B0F0"/>
                </a:solidFill>
              </a:rPr>
              <a:t/>
            </a:r>
            <a:br>
              <a:rPr lang="ru-RU" sz="4000" b="1" i="1" dirty="0" smtClean="0">
                <a:solidFill>
                  <a:srgbClr val="00B0F0"/>
                </a:solidFill>
              </a:rPr>
            </a:br>
            <a:r>
              <a:rPr lang="ru-RU" sz="4000" b="1" i="1" dirty="0" smtClean="0">
                <a:solidFill>
                  <a:srgbClr val="00B0F0"/>
                </a:solidFill>
              </a:rPr>
              <a:t/>
            </a:r>
            <a:br>
              <a:rPr lang="ru-RU" sz="4000" b="1" i="1" dirty="0" smtClean="0">
                <a:solidFill>
                  <a:srgbClr val="00B0F0"/>
                </a:solidFill>
              </a:rPr>
            </a:br>
            <a:r>
              <a:rPr lang="ru-RU" sz="3200" b="1" i="1" dirty="0" err="1" smtClean="0">
                <a:solidFill>
                  <a:srgbClr val="0070C0"/>
                </a:solidFill>
              </a:rPr>
              <a:t>Здоровьесберегающие</a:t>
            </a:r>
            <a:r>
              <a:rPr lang="ru-RU" sz="3200" b="1" i="1" dirty="0" smtClean="0">
                <a:solidFill>
                  <a:srgbClr val="0070C0"/>
                </a:solidFill>
              </a:rPr>
              <a:t>  технологии, используемые для реализации проекта:</a:t>
            </a:r>
            <a:endParaRPr lang="ru-RU" sz="3200" i="1" dirty="0">
              <a:solidFill>
                <a:srgbClr val="0070C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67544" y="2420888"/>
            <a:ext cx="8219256" cy="4176464"/>
          </a:xfrm>
          <a:prstGeom prst="rect">
            <a:avLst/>
          </a:prstGeom>
        </p:spPr>
        <p:style>
          <a:lnRef idx="2">
            <a:schemeClr val="accent5">
              <a:hueOff val="-4257376"/>
              <a:satOff val="17062"/>
              <a:lumOff val="3698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lvl="0"/>
            <a:r>
              <a:rPr lang="ru-RU" sz="2800" b="1" i="1" dirty="0" smtClean="0">
                <a:solidFill>
                  <a:srgbClr val="00B050"/>
                </a:solidFill>
              </a:rPr>
              <a:t>Подвижные и спортивные игры</a:t>
            </a:r>
          </a:p>
          <a:p>
            <a:pPr lvl="0"/>
            <a:r>
              <a:rPr lang="ru-RU" sz="2800" b="1" i="1" dirty="0" smtClean="0">
                <a:solidFill>
                  <a:srgbClr val="00B050"/>
                </a:solidFill>
              </a:rPr>
              <a:t>Динамические паузы </a:t>
            </a:r>
          </a:p>
          <a:p>
            <a:pPr lvl="0"/>
            <a:r>
              <a:rPr lang="ru-RU" sz="2800" b="1" i="1" dirty="0" smtClean="0">
                <a:solidFill>
                  <a:srgbClr val="00B050"/>
                </a:solidFill>
              </a:rPr>
              <a:t>Релаксация </a:t>
            </a:r>
          </a:p>
          <a:p>
            <a:pPr lvl="0"/>
            <a:r>
              <a:rPr lang="ru-RU" sz="2800" b="1" i="1" dirty="0" smtClean="0">
                <a:solidFill>
                  <a:srgbClr val="00B050"/>
                </a:solidFill>
              </a:rPr>
              <a:t>Гимнастика пальчиковая</a:t>
            </a:r>
          </a:p>
          <a:p>
            <a:pPr lvl="0"/>
            <a:r>
              <a:rPr lang="ru-RU" sz="2800" b="1" i="1" dirty="0" smtClean="0">
                <a:solidFill>
                  <a:srgbClr val="00B050"/>
                </a:solidFill>
              </a:rPr>
              <a:t>Гимнастика бодрящая</a:t>
            </a:r>
            <a:r>
              <a:rPr lang="ru-RU" sz="2000" b="1" i="1" dirty="0" smtClean="0">
                <a:solidFill>
                  <a:srgbClr val="00B050"/>
                </a:solidFill>
              </a:rPr>
              <a:t> </a:t>
            </a:r>
          </a:p>
          <a:p>
            <a:pPr lvl="0"/>
            <a:r>
              <a:rPr lang="ru-RU" sz="2800" b="1" i="1" dirty="0" smtClean="0">
                <a:solidFill>
                  <a:srgbClr val="00B050"/>
                </a:solidFill>
              </a:rPr>
              <a:t>Гимнастика для глаз</a:t>
            </a:r>
          </a:p>
          <a:p>
            <a:pPr lvl="0"/>
            <a:r>
              <a:rPr lang="ru-RU" sz="2800" b="1" i="1" dirty="0" smtClean="0">
                <a:solidFill>
                  <a:srgbClr val="00B050"/>
                </a:solidFill>
              </a:rPr>
              <a:t>Гимнастика дыхательная</a:t>
            </a:r>
          </a:p>
          <a:p>
            <a:pPr lvl="0"/>
            <a:r>
              <a:rPr lang="ru-RU" sz="2800" b="1" i="1" dirty="0" err="1" smtClean="0">
                <a:solidFill>
                  <a:srgbClr val="00B050"/>
                </a:solidFill>
              </a:rPr>
              <a:t>Самомассаж</a:t>
            </a:r>
            <a:r>
              <a:rPr lang="ru-RU" sz="2800" b="1" i="1" dirty="0" smtClean="0">
                <a:solidFill>
                  <a:srgbClr val="00B050"/>
                </a:solidFill>
              </a:rPr>
              <a:t>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561360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+mn-lt"/>
              </a:rPr>
              <a:t>Основной этап проекта</a:t>
            </a:r>
            <a:r>
              <a:rPr lang="ru-RU" sz="3200" b="1" i="1" dirty="0" smtClean="0">
                <a:solidFill>
                  <a:srgbClr val="00B050"/>
                </a:solidFill>
                <a:latin typeface="+mn-lt"/>
              </a:rPr>
              <a:t>:</a:t>
            </a:r>
            <a:r>
              <a:rPr lang="ru-RU" sz="3200" b="1" i="1" dirty="0" smtClean="0">
                <a:solidFill>
                  <a:srgbClr val="00B050"/>
                </a:solidFill>
              </a:rPr>
              <a:t/>
            </a:r>
            <a:br>
              <a:rPr lang="ru-RU" sz="3200" b="1" i="1" dirty="0" smtClean="0">
                <a:solidFill>
                  <a:srgbClr val="00B050"/>
                </a:solidFill>
              </a:rPr>
            </a:br>
            <a:r>
              <a:rPr lang="ru-RU" sz="3200" b="1" i="1" dirty="0" smtClean="0">
                <a:solidFill>
                  <a:srgbClr val="0070C0"/>
                </a:solidFill>
                <a:latin typeface="+mn-lt"/>
              </a:rPr>
              <a:t>Физкультурно-оздоровительные мероприятия:</a:t>
            </a:r>
            <a:r>
              <a:rPr lang="ru-RU" sz="3200" b="1" i="1" dirty="0" smtClean="0">
                <a:solidFill>
                  <a:srgbClr val="00B050"/>
                </a:solidFill>
                <a:latin typeface="+mn-lt"/>
              </a:rPr>
              <a:t> </a:t>
            </a:r>
            <a:r>
              <a:rPr lang="ru-RU" sz="2800" b="1" i="1" dirty="0" smtClean="0">
                <a:solidFill>
                  <a:srgbClr val="00B050"/>
                </a:solidFill>
                <a:latin typeface="+mn-lt"/>
              </a:rPr>
              <a:t>Утренняя гимнастика</a:t>
            </a:r>
            <a:endParaRPr lang="ru-RU" sz="2800" b="1" i="1" dirty="0">
              <a:latin typeface="+mn-lt"/>
            </a:endParaRPr>
          </a:p>
        </p:txBody>
      </p:sp>
      <p:pic>
        <p:nvPicPr>
          <p:cNvPr id="1026" name="Picture 2" descr="C:\Documents and Settings\Comp\Рабочий стол\чайка\SAM_067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071678"/>
            <a:ext cx="4038600" cy="4429156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27" name="Picture 3" descr="C:\Documents and Settings\Comp\Рабочий стол\чайка\SAM_068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071678"/>
            <a:ext cx="4038600" cy="4429156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431032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0070C0"/>
                </a:solidFill>
                <a:latin typeface="+mn-lt"/>
              </a:rPr>
              <a:t>Физкультура и подвижные игры</a:t>
            </a:r>
            <a:endParaRPr lang="ru-RU" sz="3200" dirty="0">
              <a:latin typeface="+mn-lt"/>
            </a:endParaRPr>
          </a:p>
        </p:txBody>
      </p:sp>
      <p:pic>
        <p:nvPicPr>
          <p:cNvPr id="2050" name="Picture 2" descr="J:\фото\SAM_069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623344"/>
            <a:ext cx="4038600" cy="3028950"/>
          </a:xfrm>
          <a:prstGeom prst="rect">
            <a:avLst/>
          </a:prstGeom>
          <a:noFill/>
        </p:spPr>
      </p:pic>
      <p:pic>
        <p:nvPicPr>
          <p:cNvPr id="2051" name="Picture 3" descr="J:\фото\SAM_07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564904"/>
            <a:ext cx="4316288" cy="403244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5" name="Picture 3" descr="C:\Documents and Settings\Comp\Рабочий стол\чайка\SAM_06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564904"/>
            <a:ext cx="4320480" cy="403244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0070C0"/>
                </a:solidFill>
                <a:latin typeface="+mn-lt"/>
              </a:rPr>
              <a:t>Прогулки на свежем воздухе</a:t>
            </a:r>
            <a:endParaRPr lang="ru-RU" sz="3200" b="1" i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026" name="Picture 2" descr="C:\Documents and Settings\Comp\Рабочий стол\чайка\SAM_071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000240"/>
            <a:ext cx="4316288" cy="452510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Picture 3" descr="J:\фото\SAM_071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988840"/>
            <a:ext cx="4316288" cy="453650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70C0"/>
                </a:solidFill>
                <a:latin typeface="+mn-lt"/>
              </a:rPr>
              <a:t>Оздоровительно-профилактические мероприятия:</a:t>
            </a:r>
            <a:r>
              <a:rPr lang="ru-RU" sz="320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ru-RU" sz="2800" b="1" i="1" dirty="0" smtClean="0">
                <a:solidFill>
                  <a:srgbClr val="00B050"/>
                </a:solidFill>
                <a:latin typeface="+mn-lt"/>
              </a:rPr>
              <a:t>Бодрящая гимнастика</a:t>
            </a:r>
            <a:endParaRPr lang="ru-RU" sz="2800" b="1" i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SAM_4405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57364"/>
            <a:ext cx="4317876" cy="473998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27" name="Picture 3" descr="F:\SAM_4408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857364"/>
            <a:ext cx="4321050" cy="473998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10466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0070C0"/>
                </a:solidFill>
                <a:latin typeface="+mn-lt"/>
              </a:rPr>
              <a:t>Закаливающие процедуры: </a:t>
            </a:r>
            <a:r>
              <a:rPr lang="ru-RU" sz="2800" b="1" i="1" dirty="0" smtClean="0">
                <a:solidFill>
                  <a:srgbClr val="00B050"/>
                </a:solidFill>
                <a:latin typeface="+mn-lt"/>
              </a:rPr>
              <a:t>ходьба  босиком по «дорожкам здоровья».</a:t>
            </a:r>
            <a:r>
              <a:rPr lang="ru-RU" sz="3200" b="1" i="1" dirty="0" smtClean="0">
                <a:solidFill>
                  <a:srgbClr val="00B050"/>
                </a:solidFill>
                <a:latin typeface="+mn-lt"/>
              </a:rPr>
              <a:t/>
            </a:r>
            <a:br>
              <a:rPr lang="ru-RU" sz="3200" b="1" i="1" dirty="0" smtClean="0">
                <a:solidFill>
                  <a:srgbClr val="00B050"/>
                </a:solidFill>
                <a:latin typeface="+mn-lt"/>
              </a:rPr>
            </a:br>
            <a:endParaRPr lang="ru-RU" sz="3200" b="1" i="1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1026" name="Picture 2" descr="F:\SAM_44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935163"/>
            <a:ext cx="7000924" cy="438943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370416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0070C0"/>
                </a:solidFill>
                <a:latin typeface="+mn-lt"/>
              </a:rPr>
              <a:t>Девиз проекта: </a:t>
            </a:r>
            <a:br>
              <a:rPr lang="ru-RU" sz="3200" b="1" i="1" dirty="0" smtClean="0">
                <a:solidFill>
                  <a:srgbClr val="0070C0"/>
                </a:solidFill>
                <a:latin typeface="+mn-lt"/>
              </a:rPr>
            </a:br>
            <a:r>
              <a:rPr lang="ru-RU" sz="3200" b="1" i="1" dirty="0" smtClean="0">
                <a:solidFill>
                  <a:srgbClr val="0070C0"/>
                </a:solidFill>
                <a:latin typeface="+mn-lt"/>
              </a:rPr>
              <a:t>«Быть здоровым - это здорово</a:t>
            </a:r>
            <a:r>
              <a:rPr lang="ru-RU" sz="3600" b="1" i="1" dirty="0" smtClean="0">
                <a:solidFill>
                  <a:srgbClr val="0070C0"/>
                </a:solidFill>
                <a:latin typeface="+mn-lt"/>
              </a:rPr>
              <a:t>»</a:t>
            </a:r>
            <a:endParaRPr lang="ru-RU" sz="3600" b="1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ru-RU" sz="2800" b="1" i="1" dirty="0" smtClean="0">
                <a:solidFill>
                  <a:srgbClr val="002060"/>
                </a:solidFill>
              </a:rPr>
              <a:t>  </a:t>
            </a:r>
            <a:r>
              <a:rPr lang="ru-RU" sz="2800" b="1" i="1" dirty="0" smtClean="0">
                <a:solidFill>
                  <a:srgbClr val="00B050"/>
                </a:solidFill>
              </a:rPr>
              <a:t>Здоровые дети – в здоровой семье.</a:t>
            </a:r>
          </a:p>
          <a:p>
            <a:pPr>
              <a:lnSpc>
                <a:spcPct val="90000"/>
              </a:lnSpc>
              <a:buNone/>
            </a:pPr>
            <a:endParaRPr lang="ru-RU" sz="2800" b="1" i="1" dirty="0" smtClean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  <a:buNone/>
            </a:pPr>
            <a:r>
              <a:rPr lang="ru-RU" sz="2800" b="1" i="1" dirty="0" smtClean="0">
                <a:solidFill>
                  <a:srgbClr val="00B050"/>
                </a:solidFill>
              </a:rPr>
              <a:t>Здоровые семьи – в здоровой стране.</a:t>
            </a:r>
          </a:p>
          <a:p>
            <a:pPr>
              <a:lnSpc>
                <a:spcPct val="90000"/>
              </a:lnSpc>
              <a:buNone/>
            </a:pPr>
            <a:endParaRPr lang="ru-RU" sz="2800" b="1" i="1" dirty="0" smtClean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  <a:buNone/>
            </a:pPr>
            <a:r>
              <a:rPr lang="ru-RU" sz="2800" b="1" i="1" dirty="0" smtClean="0">
                <a:solidFill>
                  <a:srgbClr val="00B050"/>
                </a:solidFill>
              </a:rPr>
              <a:t>Так пусть на здоровой планете, растут здоровые дети!</a:t>
            </a:r>
          </a:p>
          <a:p>
            <a:endParaRPr lang="ru-RU" sz="2400" b="1" i="1" dirty="0">
              <a:solidFill>
                <a:srgbClr val="336699"/>
              </a:solidFill>
            </a:endParaRPr>
          </a:p>
        </p:txBody>
      </p:sp>
      <p:pic>
        <p:nvPicPr>
          <p:cNvPr id="1026" name="Picture 2" descr="F:\hello_html_m63792f51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916832"/>
            <a:ext cx="5148064" cy="41764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92696"/>
            <a:ext cx="9144000" cy="1512168"/>
          </a:xfrm>
        </p:spPr>
        <p:txBody>
          <a:bodyPr>
            <a:normAutofit/>
          </a:bodyPr>
          <a:lstStyle/>
          <a:p>
            <a:pPr algn="ctr"/>
            <a:r>
              <a:rPr lang="ru-RU" sz="3100" b="1" i="1" dirty="0" smtClean="0">
                <a:solidFill>
                  <a:srgbClr val="0070C0"/>
                </a:solidFill>
                <a:latin typeface="+mn-lt"/>
              </a:rPr>
              <a:t>Непосредственно-образовательная деятельность</a:t>
            </a:r>
            <a:r>
              <a:rPr lang="ru-RU" sz="3100" b="1" i="1" dirty="0" smtClean="0">
                <a:solidFill>
                  <a:srgbClr val="00B050"/>
                </a:solidFill>
                <a:latin typeface="+mn-lt"/>
              </a:rPr>
              <a:t>                                                      </a:t>
            </a:r>
            <a:r>
              <a:rPr lang="ru-RU" sz="2400" b="1" i="1" dirty="0" smtClean="0">
                <a:solidFill>
                  <a:srgbClr val="00B050"/>
                </a:solidFill>
                <a:latin typeface="+mn-lt"/>
              </a:rPr>
              <a:t>«Если хочешь быть здоров»          «Витаминное дерево</a:t>
            </a:r>
            <a:r>
              <a:rPr lang="ru-RU" sz="2700" b="1" i="1" dirty="0" smtClean="0">
                <a:solidFill>
                  <a:srgbClr val="00B050"/>
                </a:solidFill>
                <a:latin typeface="+mn-lt"/>
              </a:rPr>
              <a:t>»</a:t>
            </a:r>
            <a:endParaRPr lang="ru-RU" sz="2700" b="1" i="1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2050" name="Picture 2" descr="C:\Documents and Settings\Comp\Рабочий стол\чайка\SAM_074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276872"/>
            <a:ext cx="4316288" cy="439248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051" name="Picture 3" descr="C:\Documents and Settings\Comp\Рабочий стол\чайка\SAM_074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276872"/>
            <a:ext cx="4316288" cy="439248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764704"/>
            <a:ext cx="8229600" cy="1356760"/>
          </a:xfr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pPr algn="ctr">
              <a:buFont typeface="Arial" pitchFamily="34" charset="0"/>
              <a:buChar char="•"/>
            </a:pPr>
            <a:r>
              <a:rPr lang="ru-RU" sz="3600" b="1" i="1" dirty="0" smtClean="0">
                <a:solidFill>
                  <a:srgbClr val="00B0F0"/>
                </a:solidFill>
              </a:rPr>
              <a:t/>
            </a:r>
            <a:br>
              <a:rPr lang="ru-RU" sz="3600" b="1" i="1" dirty="0" smtClean="0">
                <a:solidFill>
                  <a:srgbClr val="00B0F0"/>
                </a:solidFill>
              </a:rPr>
            </a:br>
            <a:r>
              <a:rPr lang="ru-RU" sz="3600" b="1" i="1" dirty="0" smtClean="0">
                <a:solidFill>
                  <a:srgbClr val="00B0F0"/>
                </a:solidFill>
              </a:rPr>
              <a:t/>
            </a:r>
            <a:br>
              <a:rPr lang="ru-RU" sz="3600" b="1" i="1" dirty="0" smtClean="0">
                <a:solidFill>
                  <a:srgbClr val="00B0F0"/>
                </a:solidFill>
              </a:rPr>
            </a:br>
            <a:r>
              <a:rPr lang="ru-RU" sz="3600" b="1" i="1" dirty="0" smtClean="0">
                <a:solidFill>
                  <a:srgbClr val="00B0F0"/>
                </a:solidFill>
              </a:rPr>
              <a:t/>
            </a:r>
            <a:br>
              <a:rPr lang="ru-RU" sz="3600" b="1" i="1" dirty="0" smtClean="0">
                <a:solidFill>
                  <a:srgbClr val="00B0F0"/>
                </a:solidFill>
              </a:rPr>
            </a:br>
            <a:r>
              <a:rPr lang="ru-RU" sz="3600" b="1" i="1" dirty="0" smtClean="0">
                <a:solidFill>
                  <a:srgbClr val="00B0F0"/>
                </a:solidFill>
              </a:rPr>
              <a:t/>
            </a:r>
            <a:br>
              <a:rPr lang="ru-RU" sz="3600" b="1" i="1" dirty="0" smtClean="0">
                <a:solidFill>
                  <a:srgbClr val="00B0F0"/>
                </a:solidFill>
              </a:rPr>
            </a:br>
            <a:r>
              <a:rPr lang="ru-RU" sz="3600" b="1" i="1" dirty="0" smtClean="0">
                <a:solidFill>
                  <a:srgbClr val="0070C0"/>
                </a:solidFill>
                <a:latin typeface="+mn-lt"/>
              </a:rPr>
              <a:t>Художественное творчество: </a:t>
            </a:r>
            <a:r>
              <a:rPr lang="ru-RU" sz="3100" b="1" i="1" dirty="0" smtClean="0">
                <a:solidFill>
                  <a:srgbClr val="00B050"/>
                </a:solidFill>
                <a:latin typeface="+mn-lt"/>
              </a:rPr>
              <a:t>Рисование </a:t>
            </a:r>
            <a:br>
              <a:rPr lang="ru-RU" sz="3100" b="1" i="1" dirty="0" smtClean="0">
                <a:solidFill>
                  <a:srgbClr val="00B050"/>
                </a:solidFill>
                <a:latin typeface="+mn-lt"/>
              </a:rPr>
            </a:br>
            <a:r>
              <a:rPr lang="ru-RU" sz="3100" b="1" i="1" dirty="0" smtClean="0">
                <a:solidFill>
                  <a:srgbClr val="00B050"/>
                </a:solidFill>
                <a:latin typeface="+mn-lt"/>
              </a:rPr>
              <a:t>« Больной и здоровый ребенок»</a:t>
            </a:r>
            <a:endParaRPr lang="ru-RU" sz="3100" b="1" i="1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3074" name="Picture 2" descr="F:\фотодля през\SAM_446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276872"/>
            <a:ext cx="4316288" cy="424847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075" name="Picture 3" descr="F:\фотодля през\SAM_447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276872"/>
            <a:ext cx="4248472" cy="4248472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704088"/>
            <a:ext cx="84352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i="1" dirty="0" smtClean="0">
                <a:solidFill>
                  <a:srgbClr val="0070C0"/>
                </a:solidFill>
              </a:rPr>
              <a:t>Лепка из пластилина                                                </a:t>
            </a:r>
            <a:r>
              <a:rPr lang="ru-RU" sz="2800" b="1" i="1" dirty="0" smtClean="0">
                <a:solidFill>
                  <a:srgbClr val="00B050"/>
                </a:solidFill>
              </a:rPr>
              <a:t>«Витаминная корзина» «Морковка для зайчат»</a:t>
            </a:r>
            <a:endParaRPr lang="ru-RU" sz="2800" b="1" i="1" dirty="0">
              <a:solidFill>
                <a:srgbClr val="00B050"/>
              </a:solidFill>
            </a:endParaRPr>
          </a:p>
        </p:txBody>
      </p:sp>
      <p:pic>
        <p:nvPicPr>
          <p:cNvPr id="1026" name="Picture 2" descr="C:\Users\Администратор\Desktop\1669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9" y="1920875"/>
            <a:ext cx="4176464" cy="4433888"/>
          </a:xfrm>
          <a:prstGeom prst="rect">
            <a:avLst/>
          </a:prstGeom>
          <a:noFill/>
        </p:spPr>
      </p:pic>
      <p:pic>
        <p:nvPicPr>
          <p:cNvPr id="1027" name="Picture 3" descr="C:\Users\Администратор\Desktop\974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916832"/>
            <a:ext cx="4244280" cy="4392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0070C0"/>
                </a:solidFill>
                <a:latin typeface="+mn-lt"/>
              </a:rPr>
              <a:t>Аппликация                                                      </a:t>
            </a:r>
            <a:r>
              <a:rPr lang="ru-RU" sz="2800" b="1" i="1" dirty="0" smtClean="0">
                <a:solidFill>
                  <a:srgbClr val="00B050"/>
                </a:solidFill>
                <a:latin typeface="+mn-lt"/>
              </a:rPr>
              <a:t>«Ваза с фруктами» «Что растёт на грядке»</a:t>
            </a:r>
            <a:endParaRPr lang="ru-RU" sz="2800" b="1" i="1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2050" name="Picture 2" descr="C:\Users\Администратор\Desktop\e0464a09b33559f859798d7303021d7a.jpg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88840"/>
            <a:ext cx="4100264" cy="4464495"/>
          </a:xfrm>
          <a:prstGeom prst="rect">
            <a:avLst/>
          </a:prstGeom>
          <a:noFill/>
        </p:spPr>
      </p:pic>
      <p:pic>
        <p:nvPicPr>
          <p:cNvPr id="2051" name="Picture 3" descr="C:\Users\Администратор\Desktop\p99_100_255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988840"/>
            <a:ext cx="4244280" cy="4464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716800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rgbClr val="0070C0"/>
                </a:solidFill>
                <a:latin typeface="+mn-lt"/>
              </a:rPr>
              <a:t>Дидактическая игра- как средство формирования представлений о ЗОЖ У дошкольников:</a:t>
            </a:r>
            <a:endParaRPr lang="ru-RU" sz="3200" b="1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4320480"/>
          </a:xfrm>
        </p:spPr>
        <p:txBody>
          <a:bodyPr>
            <a:normAutofit fontScale="92500" lnSpcReduction="20000"/>
          </a:bodyPr>
          <a:lstStyle/>
          <a:p>
            <a:endParaRPr lang="ru-RU" b="1" i="1" dirty="0" smtClean="0">
              <a:solidFill>
                <a:srgbClr val="00B050"/>
              </a:solidFill>
            </a:endParaRPr>
          </a:p>
          <a:p>
            <a:r>
              <a:rPr lang="ru-RU" sz="3000" b="1" i="1" dirty="0" smtClean="0">
                <a:solidFill>
                  <a:srgbClr val="00B050"/>
                </a:solidFill>
              </a:rPr>
              <a:t>Дидактические игры разнообразны по своему содержанию, игровому материалу, игровым действиям, познавательной деятельности и имеют определённую структуру, характеризующую игру как форму обучения и игровую деятельность одновременно, создаёт своеобразный микроклимат для формирования представлений о здоровом образе жизни у дошкольников.</a:t>
            </a:r>
            <a:endParaRPr lang="ru-RU" sz="3000" b="1" i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0070C0"/>
                </a:solidFill>
                <a:latin typeface="+mn-lt"/>
              </a:rPr>
              <a:t>Использование дидактических игр во время занятий и бесед</a:t>
            </a:r>
            <a:endParaRPr lang="ru-RU" sz="3200" b="1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5536" y="1844824"/>
            <a:ext cx="4040188" cy="925680"/>
          </a:xfrm>
        </p:spPr>
        <p:txBody>
          <a:bodyPr/>
          <a:lstStyle/>
          <a:p>
            <a:pPr algn="ctr"/>
            <a:r>
              <a:rPr lang="ru-RU" sz="2800" i="1" dirty="0" smtClean="0">
                <a:solidFill>
                  <a:srgbClr val="00B050"/>
                </a:solidFill>
              </a:rPr>
              <a:t> « Перчатки- витаминки</a:t>
            </a:r>
            <a:endParaRPr lang="ru-RU" sz="2800" i="1" dirty="0">
              <a:solidFill>
                <a:srgbClr val="00B05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921171"/>
          </a:xfrm>
        </p:spPr>
        <p:txBody>
          <a:bodyPr>
            <a:noAutofit/>
          </a:bodyPr>
          <a:lstStyle/>
          <a:p>
            <a:pPr algn="ctr"/>
            <a:r>
              <a:rPr lang="ru-RU" sz="2800" i="1" dirty="0" smtClean="0">
                <a:solidFill>
                  <a:srgbClr val="00B050"/>
                </a:solidFill>
              </a:rPr>
              <a:t> « Волшебный организм человека»</a:t>
            </a:r>
            <a:endParaRPr lang="ru-RU" sz="2800" i="1" dirty="0">
              <a:solidFill>
                <a:srgbClr val="00B050"/>
              </a:solidFill>
            </a:endParaRPr>
          </a:p>
        </p:txBody>
      </p:sp>
      <p:pic>
        <p:nvPicPr>
          <p:cNvPr id="8195" name="Picture 3" descr="F:\фотодля през\SAM_444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922786"/>
            <a:ext cx="4317876" cy="360255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196" name="Picture 4" descr="F:\фотодля през\SAM_445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922191"/>
            <a:ext cx="4247455" cy="3603153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0070C0"/>
                </a:solidFill>
                <a:latin typeface="+mn-lt"/>
              </a:rPr>
              <a:t>Дидактические игры</a:t>
            </a:r>
            <a:endParaRPr lang="ru-RU" sz="3200" b="1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916832"/>
            <a:ext cx="4317876" cy="659352"/>
          </a:xfrm>
        </p:spPr>
        <p:txBody>
          <a:bodyPr/>
          <a:lstStyle/>
          <a:p>
            <a:pPr algn="ctr"/>
            <a:r>
              <a:rPr lang="ru-RU" sz="2800" i="1" dirty="0" smtClean="0">
                <a:solidFill>
                  <a:srgbClr val="00B050"/>
                </a:solidFill>
              </a:rPr>
              <a:t>«</a:t>
            </a:r>
            <a:r>
              <a:rPr lang="ru-RU" sz="2800" i="1" dirty="0" err="1" smtClean="0">
                <a:solidFill>
                  <a:srgbClr val="00B050"/>
                </a:solidFill>
              </a:rPr>
              <a:t>Валеологическое</a:t>
            </a:r>
            <a:r>
              <a:rPr lang="ru-RU" sz="2800" i="1" dirty="0" smtClean="0">
                <a:solidFill>
                  <a:srgbClr val="00B050"/>
                </a:solidFill>
              </a:rPr>
              <a:t> лото»</a:t>
            </a:r>
            <a:endParaRPr lang="ru-RU" sz="2800" i="1" dirty="0">
              <a:solidFill>
                <a:srgbClr val="00B05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i="1" dirty="0" smtClean="0">
                <a:solidFill>
                  <a:srgbClr val="00B050"/>
                </a:solidFill>
              </a:rPr>
              <a:t> «Часики здоровья»</a:t>
            </a:r>
            <a:endParaRPr lang="ru-RU" sz="2800" i="1" dirty="0">
              <a:solidFill>
                <a:srgbClr val="00B050"/>
              </a:solidFill>
            </a:endParaRPr>
          </a:p>
        </p:txBody>
      </p:sp>
      <p:pic>
        <p:nvPicPr>
          <p:cNvPr id="12290" name="Picture 2" descr="F:\фотодля през\7165_e2afc87350ba61d2b6e4d4b79c538c99.jpg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921983"/>
            <a:ext cx="4317876" cy="3603361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2291" name="Picture 3" descr="F:\фотодля през\12892_html_6931e3f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928934"/>
            <a:ext cx="3960440" cy="359641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8680"/>
            <a:ext cx="8686800" cy="115212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i="1" dirty="0" smtClean="0">
                <a:solidFill>
                  <a:srgbClr val="0070C0"/>
                </a:solidFill>
                <a:latin typeface="+mn-lt"/>
              </a:rPr>
              <a:t>Дидактические игры                                   </a:t>
            </a:r>
            <a:r>
              <a:rPr lang="ru-RU" sz="2800" b="1" i="1" dirty="0" smtClean="0">
                <a:solidFill>
                  <a:srgbClr val="00B050"/>
                </a:solidFill>
                <a:latin typeface="+mn-lt"/>
              </a:rPr>
              <a:t>«Подбери одежду по погоде»     «Чтобы не болеть»</a:t>
            </a:r>
            <a:endParaRPr lang="ru-RU" sz="2800" b="1" i="1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13314" name="Picture 2" descr="F:\DSC0458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000240"/>
            <a:ext cx="4316288" cy="459711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3315" name="Picture 3" descr="F:\DSC0459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000240"/>
            <a:ext cx="4316288" cy="459711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0070C0"/>
                </a:solidFill>
                <a:latin typeface="+mn-lt"/>
              </a:rPr>
              <a:t>Настольно-печатные игры</a:t>
            </a:r>
            <a:endParaRPr lang="ru-RU" sz="3200" b="1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 descr="F:\фотодля през\SAM_445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57364"/>
            <a:ext cx="4317876" cy="4811996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242" name="Picture 2" descr="F:\фотодля през\SAM_445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1916832"/>
            <a:ext cx="4319463" cy="475252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0070C0"/>
                </a:solidFill>
                <a:latin typeface="+mn-lt"/>
              </a:rPr>
              <a:t>Настольно –печатные игры</a:t>
            </a:r>
            <a:endParaRPr lang="ru-RU" sz="3200" b="1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800" i="1" dirty="0" smtClean="0">
                <a:solidFill>
                  <a:srgbClr val="00B050"/>
                </a:solidFill>
              </a:rPr>
              <a:t>«Малыши-крепыши»</a:t>
            </a:r>
            <a:endParaRPr lang="ru-RU" sz="2800" i="1" dirty="0">
              <a:solidFill>
                <a:srgbClr val="00B05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i="1" dirty="0" smtClean="0">
                <a:solidFill>
                  <a:srgbClr val="00B050"/>
                </a:solidFill>
              </a:rPr>
              <a:t>«Если малыш    поранился»</a:t>
            </a:r>
            <a:endParaRPr lang="ru-RU" sz="2800" i="1" dirty="0">
              <a:solidFill>
                <a:srgbClr val="00B050"/>
              </a:solidFill>
            </a:endParaRPr>
          </a:p>
        </p:txBody>
      </p:sp>
      <p:pic>
        <p:nvPicPr>
          <p:cNvPr id="14338" name="Picture 2" descr="F:\фотодля през\SAM_445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43182"/>
            <a:ext cx="4288702" cy="4026178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4339" name="Picture 3" descr="F:\фотодля през\SAM_446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643182"/>
            <a:ext cx="4321050" cy="4026178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222117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i="1" dirty="0" smtClean="0">
                <a:solidFill>
                  <a:srgbClr val="0070C0"/>
                </a:solidFill>
                <a:latin typeface="+mn-lt"/>
              </a:rPr>
              <a:t>Беседы: </a:t>
            </a:r>
            <a:r>
              <a:rPr lang="ru-RU" sz="3200" b="1" i="1" dirty="0" smtClean="0">
                <a:solidFill>
                  <a:srgbClr val="00B050"/>
                </a:solidFill>
                <a:latin typeface="+mn-lt"/>
              </a:rPr>
              <a:t>« Мой организм»;                               «Строение тела человека» «Какие мы»</a:t>
            </a:r>
            <a:endParaRPr lang="ru-RU" sz="3200" b="1" i="1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15362" name="Picture 2" descr="F:\фотодля през\SAM_447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857364"/>
            <a:ext cx="4038600" cy="450059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050" name="Picture 2" descr="F:\SAM_448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844824"/>
            <a:ext cx="4038600" cy="451313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64704"/>
            <a:ext cx="9144000" cy="864096"/>
          </a:xfr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 fontScale="90000"/>
          </a:bodyPr>
          <a:lstStyle/>
          <a:p>
            <a:pPr algn="ctr"/>
            <a:r>
              <a:rPr lang="ru-RU" sz="3200" b="1" i="1" dirty="0" smtClean="0">
                <a:solidFill>
                  <a:srgbClr val="0070C0"/>
                </a:solidFill>
                <a:latin typeface="+mn-lt"/>
              </a:rPr>
              <a:t>Беседы </a:t>
            </a:r>
            <a:r>
              <a:rPr lang="ru-RU" sz="3200" b="1" i="1" dirty="0" smtClean="0">
                <a:solidFill>
                  <a:srgbClr val="00B050"/>
                </a:solidFill>
                <a:latin typeface="+mn-lt"/>
              </a:rPr>
              <a:t>« </a:t>
            </a:r>
            <a:r>
              <a:rPr lang="ru-RU" sz="3100" b="1" i="1" dirty="0" smtClean="0">
                <a:solidFill>
                  <a:srgbClr val="00B050"/>
                </a:solidFill>
                <a:latin typeface="+mn-lt"/>
              </a:rPr>
              <a:t>Полезные продукты»;«Как правильно питаться»;«Витамины всем полезны»</a:t>
            </a:r>
            <a:endParaRPr lang="ru-RU" sz="3100" b="1" i="1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3074" name="Picture 2" descr="F:\фотодля през\SAM_447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071678"/>
            <a:ext cx="4316288" cy="438165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075" name="Picture 3" descr="F:\фотодля през\SAM_448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071678"/>
            <a:ext cx="4316288" cy="438165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852704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rgbClr val="0070C0"/>
                </a:solidFill>
                <a:latin typeface="+mn-lt"/>
              </a:rPr>
              <a:t>Художественная литература о ЗОЖ</a:t>
            </a:r>
            <a:endParaRPr lang="ru-RU" sz="3200" b="1" i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16386" name="Picture 2" descr="F:\фотодля през\SAM_446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28802"/>
            <a:ext cx="4316288" cy="474055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6387" name="Picture 3" descr="F:\фотодля през\SAM_445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928802"/>
            <a:ext cx="4321050" cy="474055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2063722"/>
          </a:xfrm>
        </p:spPr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rgbClr val="0070C0"/>
                </a:solidFill>
                <a:latin typeface="+mn-lt"/>
              </a:rPr>
              <a:t>Работа с родителями: </a:t>
            </a:r>
            <a:r>
              <a:rPr lang="ru-RU" sz="2800" b="1" i="1" dirty="0" smtClean="0">
                <a:solidFill>
                  <a:srgbClr val="00B050"/>
                </a:solidFill>
                <a:latin typeface="+mn-lt"/>
              </a:rPr>
              <a:t>Консультации, беседы, родительское  собрание, папки-передвижки, практические советы, анкетирование</a:t>
            </a:r>
            <a:endParaRPr lang="ru-RU" sz="2800" b="1" i="1" dirty="0">
              <a:latin typeface="+mn-lt"/>
            </a:endParaRPr>
          </a:p>
        </p:txBody>
      </p:sp>
      <p:pic>
        <p:nvPicPr>
          <p:cNvPr id="4098" name="Picture 2" descr="F:\фотодля през\SAM_446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420888"/>
            <a:ext cx="4316288" cy="417646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099" name="Picture 3" descr="F:\фотодля през\SAM_446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420888"/>
            <a:ext cx="4316288" cy="417646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rgbClr val="0070C0"/>
                </a:solidFill>
              </a:rPr>
              <a:t>Памятки и буклеты </a:t>
            </a:r>
            <a:endParaRPr lang="ru-RU" sz="3600" b="1" i="1" dirty="0">
              <a:solidFill>
                <a:srgbClr val="0070C0"/>
              </a:solidFill>
            </a:endParaRPr>
          </a:p>
        </p:txBody>
      </p:sp>
      <p:pic>
        <p:nvPicPr>
          <p:cNvPr id="5122" name="Picture 2" descr="F:\фотодля през\1600px-Наш_буклет_по_ЗОЖ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28802"/>
            <a:ext cx="4316288" cy="459654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123" name="Picture 3" descr="F:\фотодля през\143152244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928802"/>
            <a:ext cx="4316288" cy="4596542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rgbClr val="0070C0"/>
                </a:solidFill>
                <a:latin typeface="+mn-lt"/>
              </a:rPr>
              <a:t>Консультации и советы</a:t>
            </a:r>
            <a:endParaRPr lang="ru-RU" sz="3600" b="1" i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6146" name="Picture 2" descr="F:\фотодля през\buklety-vinetki-propagandy-zoj-dlya-detskogo-sada-6346-larg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071678"/>
            <a:ext cx="4464496" cy="438165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147" name="Picture 3" descr="F:\фотодля през\konsultatsiya-dlya-roditeley-zdorovyy-obraz-jizni-v-detskom-sadu-77911-larg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0120" y="2143117"/>
            <a:ext cx="3648344" cy="4310219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075240" cy="17281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i="1" dirty="0" smtClean="0">
                <a:solidFill>
                  <a:srgbClr val="3333CC"/>
                </a:solidFill>
                <a:latin typeface="Calibri" pitchFamily="34" charset="0"/>
              </a:rPr>
              <a:t/>
            </a:r>
            <a:br>
              <a:rPr lang="ru-RU" sz="2000" b="1" i="1" dirty="0" smtClean="0">
                <a:solidFill>
                  <a:srgbClr val="3333CC"/>
                </a:solidFill>
                <a:latin typeface="Calibri" pitchFamily="34" charset="0"/>
              </a:rPr>
            </a:br>
            <a:r>
              <a:rPr lang="ru-RU" sz="2000" b="1" i="1" dirty="0" smtClean="0">
                <a:solidFill>
                  <a:srgbClr val="3333CC"/>
                </a:solidFill>
                <a:latin typeface="Calibri" pitchFamily="34" charset="0"/>
              </a:rPr>
              <a:t/>
            </a:r>
            <a:br>
              <a:rPr lang="ru-RU" sz="2000" b="1" i="1" dirty="0" smtClean="0">
                <a:solidFill>
                  <a:srgbClr val="3333CC"/>
                </a:solidFill>
                <a:latin typeface="Calibri" pitchFamily="34" charset="0"/>
              </a:rPr>
            </a:br>
            <a:r>
              <a:rPr lang="ru-RU" sz="2800" b="1" i="1" dirty="0" smtClean="0">
                <a:solidFill>
                  <a:srgbClr val="3333CC"/>
                </a:solidFill>
                <a:latin typeface="Calibri" pitchFamily="34" charset="0"/>
              </a:rPr>
              <a:t/>
            </a:r>
            <a:br>
              <a:rPr lang="ru-RU" sz="2800" b="1" i="1" dirty="0" smtClean="0">
                <a:solidFill>
                  <a:srgbClr val="3333CC"/>
                </a:solidFill>
                <a:latin typeface="Calibri" pitchFamily="34" charset="0"/>
              </a:rPr>
            </a:br>
            <a:r>
              <a:rPr lang="ru-RU" sz="2800" b="1" i="1" dirty="0" smtClean="0">
                <a:solidFill>
                  <a:srgbClr val="3333CC"/>
                </a:solidFill>
                <a:latin typeface="Calibri" pitchFamily="34" charset="0"/>
              </a:rPr>
              <a:t/>
            </a:r>
            <a:br>
              <a:rPr lang="ru-RU" sz="2800" b="1" i="1" dirty="0" smtClean="0">
                <a:solidFill>
                  <a:srgbClr val="3333CC"/>
                </a:solidFill>
                <a:latin typeface="Calibri" pitchFamily="34" charset="0"/>
              </a:rPr>
            </a:br>
            <a:r>
              <a:rPr lang="ru-RU" sz="2800" b="1" i="1" dirty="0" smtClean="0">
                <a:solidFill>
                  <a:srgbClr val="3333CC"/>
                </a:solidFill>
                <a:latin typeface="Calibri" pitchFamily="34" charset="0"/>
              </a:rPr>
              <a:t/>
            </a:r>
            <a:br>
              <a:rPr lang="ru-RU" sz="2800" b="1" i="1" dirty="0" smtClean="0">
                <a:solidFill>
                  <a:srgbClr val="3333CC"/>
                </a:solidFill>
                <a:latin typeface="Calibri" pitchFamily="34" charset="0"/>
              </a:rPr>
            </a:br>
            <a:r>
              <a:rPr lang="ru-RU" sz="2800" b="1" i="1" dirty="0" smtClean="0">
                <a:solidFill>
                  <a:srgbClr val="3333CC"/>
                </a:solidFill>
                <a:latin typeface="Calibri" pitchFamily="34" charset="0"/>
              </a:rPr>
              <a:t/>
            </a:r>
            <a:br>
              <a:rPr lang="ru-RU" sz="2800" b="1" i="1" dirty="0" smtClean="0">
                <a:solidFill>
                  <a:srgbClr val="3333CC"/>
                </a:solidFill>
                <a:latin typeface="Calibri" pitchFamily="34" charset="0"/>
              </a:rPr>
            </a:br>
            <a:r>
              <a:rPr lang="ru-RU" sz="3200" b="1" i="1" dirty="0" smtClean="0">
                <a:solidFill>
                  <a:srgbClr val="3333CC"/>
                </a:solidFill>
                <a:latin typeface="Calibri" pitchFamily="34" charset="0"/>
              </a:rPr>
              <a:t> </a:t>
            </a:r>
            <a:br>
              <a:rPr lang="ru-RU" sz="3200" b="1" i="1" dirty="0" smtClean="0">
                <a:solidFill>
                  <a:srgbClr val="3333CC"/>
                </a:solidFill>
                <a:latin typeface="Calibri" pitchFamily="34" charset="0"/>
              </a:rPr>
            </a:br>
            <a:r>
              <a:rPr lang="ru-RU" sz="4000" b="1" i="1" dirty="0" smtClean="0">
                <a:solidFill>
                  <a:srgbClr val="0070C0"/>
                </a:solidFill>
                <a:latin typeface="+mn-lt"/>
              </a:rPr>
              <a:t>Фотовыставки и конкурсы рисунков  </a:t>
            </a:r>
            <a:r>
              <a:rPr lang="ru-RU" sz="3200" b="1" i="1" dirty="0" smtClean="0">
                <a:solidFill>
                  <a:srgbClr val="3333CC"/>
                </a:solidFill>
                <a:latin typeface="Calibri" pitchFamily="34" charset="0"/>
              </a:rPr>
              <a:t/>
            </a:r>
            <a:br>
              <a:rPr lang="ru-RU" sz="3200" b="1" i="1" dirty="0" smtClean="0">
                <a:solidFill>
                  <a:srgbClr val="3333CC"/>
                </a:solidFill>
                <a:latin typeface="Calibri" pitchFamily="34" charset="0"/>
              </a:rPr>
            </a:br>
            <a:endParaRPr lang="ru-RU" sz="3200" dirty="0"/>
          </a:p>
        </p:txBody>
      </p:sp>
      <p:pic>
        <p:nvPicPr>
          <p:cNvPr id="17410" name="Picture 2" descr="F:\фотодля през\02 - копия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57364"/>
            <a:ext cx="4287684" cy="4667980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26" name="Picture 2" descr="C:\Documents and Settings\Comp\Рабочий стол\чайка\SAM_072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857364"/>
            <a:ext cx="4249612" cy="4595972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92471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B0F0"/>
                </a:solidFill>
              </a:rPr>
              <a:t> </a:t>
            </a:r>
            <a:r>
              <a:rPr lang="ru-RU" sz="3600" b="1" i="1" dirty="0" smtClean="0">
                <a:solidFill>
                  <a:srgbClr val="0070C0"/>
                </a:solidFill>
              </a:rPr>
              <a:t>Конкурс стенгазет о ЗОЖ</a:t>
            </a:r>
            <a:endParaRPr lang="ru-RU" sz="3600" b="1" i="1" dirty="0">
              <a:solidFill>
                <a:srgbClr val="0070C0"/>
              </a:solidFill>
            </a:endParaRPr>
          </a:p>
        </p:txBody>
      </p:sp>
      <p:pic>
        <p:nvPicPr>
          <p:cNvPr id="2050" name="Picture 2" descr="F:\фотодля през\zdorovyy-obraz-zhizni-kartinki-dlya-detey-1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214554"/>
            <a:ext cx="4316288" cy="431079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051" name="Picture 3" descr="F:\фотодля през\4 - копия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214554"/>
            <a:ext cx="4316288" cy="431079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488798"/>
          </a:xfrm>
        </p:spPr>
        <p:txBody>
          <a:bodyPr>
            <a:noAutofit/>
          </a:bodyPr>
          <a:lstStyle/>
          <a:p>
            <a:pPr algn="ctr"/>
            <a:r>
              <a:rPr lang="ru-RU" sz="4000" b="1" i="1" dirty="0" smtClean="0">
                <a:solidFill>
                  <a:srgbClr val="0070C0"/>
                </a:solidFill>
                <a:latin typeface="+mn-lt"/>
              </a:rPr>
              <a:t>ЗАКЛЮЧЕНИЕ</a:t>
            </a:r>
            <a:br>
              <a:rPr lang="ru-RU" sz="4000" b="1" i="1" dirty="0" smtClean="0">
                <a:solidFill>
                  <a:srgbClr val="0070C0"/>
                </a:solidFill>
                <a:latin typeface="+mn-lt"/>
              </a:rPr>
            </a:br>
            <a:endParaRPr lang="ru-RU" sz="4000" b="1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767808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rgbClr val="00B050"/>
                </a:solidFill>
              </a:rPr>
              <a:t>Основными эффективными результатами проекта  по формированию здорового образа жизни у дошкольников</a:t>
            </a:r>
          </a:p>
          <a:p>
            <a:pPr>
              <a:buNone/>
            </a:pPr>
            <a:r>
              <a:rPr lang="ru-RU" sz="2800" b="1" i="1" dirty="0" smtClean="0">
                <a:solidFill>
                  <a:srgbClr val="00B050"/>
                </a:solidFill>
              </a:rPr>
              <a:t>     </a:t>
            </a:r>
            <a:r>
              <a:rPr lang="ru-RU" sz="2800" b="1" i="1" dirty="0" smtClean="0">
                <a:solidFill>
                  <a:srgbClr val="0070C0"/>
                </a:solidFill>
              </a:rPr>
              <a:t>« Здоровье сберегу – сам себе помогу» </a:t>
            </a:r>
            <a:r>
              <a:rPr lang="ru-RU" sz="2800" b="1" i="1" dirty="0" smtClean="0">
                <a:solidFill>
                  <a:srgbClr val="00B050"/>
                </a:solidFill>
              </a:rPr>
              <a:t>являются:</a:t>
            </a:r>
          </a:p>
          <a:p>
            <a:pPr>
              <a:buNone/>
            </a:pPr>
            <a:r>
              <a:rPr lang="ru-RU" sz="2800" b="1" i="1" dirty="0" smtClean="0">
                <a:solidFill>
                  <a:srgbClr val="00B050"/>
                </a:solidFill>
              </a:rPr>
              <a:t>* Сформированность ценностного отношения к своему здоровью, потребности заботится о нем и о здоровье окружающих;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692696"/>
            <a:ext cx="7416824" cy="6165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ru-RU" sz="2800" b="1" i="1" dirty="0" smtClean="0">
                <a:solidFill>
                  <a:srgbClr val="00B050"/>
                </a:solidFill>
              </a:rPr>
              <a:t> </a:t>
            </a:r>
            <a:r>
              <a:rPr lang="ru-RU" sz="2800" b="1" i="1" dirty="0" smtClean="0">
                <a:solidFill>
                  <a:srgbClr val="00B050"/>
                </a:solidFill>
                <a:latin typeface="+mn-lt"/>
              </a:rPr>
              <a:t>Умение  детей выделять компоненты здоровья </a:t>
            </a:r>
          </a:p>
          <a:p>
            <a:r>
              <a:rPr lang="ru-RU" sz="2800" b="1" i="1" dirty="0" smtClean="0">
                <a:solidFill>
                  <a:srgbClr val="00B050"/>
                </a:solidFill>
                <a:latin typeface="+mn-lt"/>
              </a:rPr>
              <a:t>( спорт, закаливание, сон, здоровое питание)</a:t>
            </a:r>
          </a:p>
          <a:p>
            <a:pPr>
              <a:buFont typeface="Arial" charset="0"/>
              <a:buChar char="•"/>
            </a:pPr>
            <a:r>
              <a:rPr lang="ru-RU" sz="2800" b="1" i="1" dirty="0" smtClean="0">
                <a:solidFill>
                  <a:srgbClr val="00B050"/>
                </a:solidFill>
                <a:latin typeface="+mn-lt"/>
              </a:rPr>
              <a:t>Эффективное взаимодействие с родителями, направленное  на повышение педагогической компетентности в вопросах формирования привычек культуры здоровья.</a:t>
            </a:r>
          </a:p>
          <a:p>
            <a:r>
              <a:rPr lang="ru-RU" sz="2800" b="1" i="1" dirty="0" smtClean="0">
                <a:solidFill>
                  <a:srgbClr val="0070C0"/>
                </a:solidFill>
                <a:latin typeface="+mn-lt"/>
              </a:rPr>
              <a:t>Таким образом</a:t>
            </a:r>
            <a:r>
              <a:rPr lang="ru-RU" sz="2800" b="1" i="1" dirty="0" smtClean="0">
                <a:solidFill>
                  <a:srgbClr val="00B050"/>
                </a:solidFill>
                <a:latin typeface="+mn-lt"/>
              </a:rPr>
              <a:t>, практика показывает, что если правильно организовать предметно-пространственную развивающую среду,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010376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rgbClr val="0070C0"/>
                </a:solidFill>
                <a:latin typeface="+mn-lt"/>
              </a:rPr>
              <a:t>АКТУАЛЬНОСТЬ  ПРОЕКТА</a:t>
            </a:r>
            <a:endParaRPr lang="ru-RU" sz="3200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517856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800" i="1" dirty="0" smtClean="0">
                <a:solidFill>
                  <a:srgbClr val="00B050"/>
                </a:solidFill>
              </a:rPr>
              <a:t>     </a:t>
            </a:r>
            <a:r>
              <a:rPr lang="ru-RU" sz="2800" b="1" i="1" dirty="0" smtClean="0">
                <a:solidFill>
                  <a:srgbClr val="00B050"/>
                </a:solidFill>
              </a:rPr>
              <a:t>В  современном мире такие понятия как  «формирование здорового и безопасного образа жизни» прочно входят в жизнь каждого человека, а также в воспитательно-образовательный процесс, начиная с ДОУ.</a:t>
            </a:r>
          </a:p>
          <a:p>
            <a:pPr>
              <a:buNone/>
            </a:pPr>
            <a:r>
              <a:rPr lang="ru-RU" sz="2800" b="1" i="1" dirty="0" smtClean="0">
                <a:solidFill>
                  <a:srgbClr val="00B050"/>
                </a:solidFill>
              </a:rPr>
              <a:t>    В последние годы создано немало здоровьесберегающих технологий которые направлены на укрепление и сохранение здоровья детей.</a:t>
            </a:r>
          </a:p>
          <a:p>
            <a:pPr>
              <a:buNone/>
            </a:pPr>
            <a:r>
              <a:rPr lang="ru-RU" sz="2800" i="1" dirty="0" smtClean="0">
                <a:solidFill>
                  <a:srgbClr val="00B050"/>
                </a:solidFill>
              </a:rPr>
              <a:t> </a:t>
            </a:r>
            <a:r>
              <a:rPr lang="ru-RU" sz="2800" dirty="0" smtClean="0">
                <a:solidFill>
                  <a:srgbClr val="00B050"/>
                </a:solidFill>
              </a:rPr>
              <a:t> </a:t>
            </a:r>
          </a:p>
          <a:p>
            <a:pPr>
              <a:buNone/>
            </a:pPr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pPr>
              <a:buNone/>
            </a:pPr>
            <a:endParaRPr lang="ru-RU" sz="2000" dirty="0" smtClean="0"/>
          </a:p>
          <a:p>
            <a:pPr algn="just">
              <a:buFont typeface="Arial" charset="0"/>
              <a:buNone/>
              <a:defRPr/>
            </a:pPr>
            <a:endParaRPr lang="ru-RU" sz="2000" i="1" dirty="0" smtClean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0100" y="857232"/>
            <a:ext cx="707236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B050"/>
                </a:solidFill>
                <a:latin typeface="+mn-lt"/>
              </a:rPr>
              <a:t>учитывая возрастные особенности детей, работать в тесном контакте с родителями, то систематическая работа по формированию здорового образа жизни детей способствует укреплению здоровья детей, формирует представление о здоровье как о ценности, воспитывает полезные привычки и навыки здорового образа жизни</a:t>
            </a:r>
            <a:r>
              <a:rPr lang="ru-RU" sz="2800" b="1" i="1" dirty="0" smtClean="0">
                <a:solidFill>
                  <a:srgbClr val="00B050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356"/>
            <a:ext cx="8229600" cy="1274484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 smtClean="0">
                <a:solidFill>
                  <a:srgbClr val="0070C0"/>
                </a:solidFill>
                <a:latin typeface="Arial Black" pitchFamily="34" charset="0"/>
              </a:rPr>
              <a:t>Мы за здоровый образ жизни!</a:t>
            </a:r>
            <a:r>
              <a:rPr lang="ru-RU" sz="4000" b="1" i="1" dirty="0" smtClean="0">
                <a:solidFill>
                  <a:srgbClr val="0070C0"/>
                </a:solidFill>
                <a:latin typeface="Arial Black" pitchFamily="34" charset="0"/>
              </a:rPr>
              <a:t/>
            </a:r>
            <a:br>
              <a:rPr lang="ru-RU" sz="4000" b="1" i="1" dirty="0" smtClean="0">
                <a:solidFill>
                  <a:srgbClr val="0070C0"/>
                </a:solidFill>
                <a:latin typeface="Arial Black" pitchFamily="34" charset="0"/>
              </a:rPr>
            </a:br>
            <a:endParaRPr lang="ru-RU" sz="4000" i="1" dirty="0">
              <a:solidFill>
                <a:srgbClr val="0070C0"/>
              </a:solidFill>
            </a:endParaRPr>
          </a:p>
        </p:txBody>
      </p:sp>
      <p:pic>
        <p:nvPicPr>
          <p:cNvPr id="1027" name="Picture 3" descr="C:\Documents and Settings\Comp\Рабочий стол\чайка\SAM_07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628800"/>
            <a:ext cx="8712968" cy="52292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клипарты\sun10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9001000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475656" y="3244334"/>
            <a:ext cx="61926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836712"/>
            <a:ext cx="7344816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2800" b="1" i="1" dirty="0" smtClean="0">
                <a:solidFill>
                  <a:srgbClr val="00B050"/>
                </a:solidFill>
                <a:latin typeface="+mn-lt"/>
              </a:rPr>
              <a:t>   С переходом на ФГОС ДО остаётся актуальной охрана и укрепление физического и психического здоровья детей, в том числе их эмоциональное благополучие. </a:t>
            </a:r>
          </a:p>
          <a:p>
            <a:pPr>
              <a:buNone/>
            </a:pPr>
            <a:r>
              <a:rPr lang="ru-RU" sz="2800" b="1" i="1" dirty="0" smtClean="0">
                <a:solidFill>
                  <a:srgbClr val="00B050"/>
                </a:solidFill>
                <a:latin typeface="+mn-lt"/>
              </a:rPr>
              <a:t>    В настоящее время идет постоянный поиск методов оздоровления детей в условиях детского сада.</a:t>
            </a:r>
          </a:p>
          <a:p>
            <a:pPr>
              <a:buNone/>
            </a:pPr>
            <a:endParaRPr lang="ru-RU" sz="2800" b="1" i="1" dirty="0" smtClean="0">
              <a:solidFill>
                <a:srgbClr val="00B050"/>
              </a:solidFill>
              <a:latin typeface="+mn-lt"/>
            </a:endParaRPr>
          </a:p>
          <a:p>
            <a:pPr algn="ctr">
              <a:buNone/>
            </a:pPr>
            <a:r>
              <a:rPr lang="ru-RU" sz="2800" b="1" i="1" dirty="0" smtClean="0">
                <a:solidFill>
                  <a:srgbClr val="FF0000"/>
                </a:solidFill>
                <a:latin typeface="+mn-lt"/>
              </a:rPr>
              <a:t>Основная цель – снижение заболеваемости детей.</a:t>
            </a:r>
          </a:p>
          <a:p>
            <a:pPr algn="ctr">
              <a:buNone/>
            </a:pPr>
            <a:r>
              <a:rPr lang="ru-RU" sz="2800" b="1" i="1" dirty="0" smtClean="0">
                <a:solidFill>
                  <a:srgbClr val="00B050"/>
                </a:solidFill>
                <a:latin typeface="+mn-lt"/>
              </a:rPr>
              <a:t> 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764704"/>
            <a:ext cx="77768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B050"/>
                </a:solidFill>
                <a:latin typeface="+mn-lt"/>
              </a:rPr>
              <a:t>От состояния здоровья в первую очередь зависит возможность овладения детьми всеми умениями и навыками, которые им прививаются в детском саду и которые им необходимы для эффективного обучения в дальнейшем. Для этого необходимо формировать у детей разносторонние знания и положительные черты характера, совершенствовать физическое развитие.</a:t>
            </a:r>
          </a:p>
          <a:p>
            <a:pPr>
              <a:buNone/>
            </a:pPr>
            <a:endParaRPr lang="ru-RU" sz="2800" b="1" i="1" dirty="0" smtClean="0">
              <a:solidFill>
                <a:srgbClr val="00B050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764704"/>
            <a:ext cx="814393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00B050"/>
                </a:solidFill>
                <a:latin typeface="+mn-lt"/>
              </a:rPr>
              <a:t>Педагогам необходимо правильно организовать </a:t>
            </a:r>
            <a:r>
              <a:rPr lang="ru-RU" sz="2800" b="1" i="1" dirty="0" err="1" smtClean="0">
                <a:solidFill>
                  <a:srgbClr val="00B050"/>
                </a:solidFill>
                <a:latin typeface="+mn-lt"/>
              </a:rPr>
              <a:t>воспитательно</a:t>
            </a:r>
            <a:r>
              <a:rPr lang="ru-RU" sz="2800" b="1" i="1" dirty="0" smtClean="0">
                <a:solidFill>
                  <a:srgbClr val="00B050"/>
                </a:solidFill>
                <a:latin typeface="+mn-lt"/>
              </a:rPr>
              <a:t> – </a:t>
            </a:r>
          </a:p>
          <a:p>
            <a:r>
              <a:rPr lang="ru-RU" sz="2800" b="1" i="1" dirty="0" smtClean="0">
                <a:solidFill>
                  <a:srgbClr val="00B050"/>
                </a:solidFill>
                <a:latin typeface="+mn-lt"/>
              </a:rPr>
              <a:t>образовательную работу с детьми дошкольного возраста. Надо учитывать возрастные, психологические особенности детей, создавать благоприятные гигиенические условия, оптимальное сочетание разнообразных видов деятельности.</a:t>
            </a:r>
            <a:endParaRPr lang="ru-RU" sz="2800" b="1" i="1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3074" name="Picture 2" descr="C:\Users\Администратор\Desktop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4437112"/>
            <a:ext cx="3888432" cy="21263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836712"/>
            <a:ext cx="7143800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dirty="0" smtClean="0"/>
          </a:p>
          <a:p>
            <a:endParaRPr lang="ru-RU" sz="2800" dirty="0" smtClean="0"/>
          </a:p>
          <a:p>
            <a:r>
              <a:rPr lang="ru-RU" sz="3200" b="1" i="1" u="sng" dirty="0" smtClean="0">
                <a:solidFill>
                  <a:srgbClr val="0070C0"/>
                </a:solidFill>
                <a:latin typeface="+mn-lt"/>
              </a:rPr>
              <a:t>ЦЕЛЬ ПРОЕКТА:</a:t>
            </a:r>
            <a:r>
              <a:rPr lang="ru-RU" sz="2800" b="1" i="1" u="sng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ru-RU" sz="2800" b="1" i="1" dirty="0" smtClean="0">
                <a:solidFill>
                  <a:srgbClr val="0070C0"/>
                </a:solidFill>
                <a:latin typeface="+mn-lt"/>
              </a:rPr>
              <a:t> </a:t>
            </a:r>
          </a:p>
          <a:p>
            <a:endParaRPr lang="ru-RU" sz="2800" b="1" i="1" dirty="0" smtClean="0">
              <a:solidFill>
                <a:srgbClr val="0070C0"/>
              </a:solidFill>
              <a:latin typeface="+mn-lt"/>
            </a:endParaRPr>
          </a:p>
          <a:p>
            <a:r>
              <a:rPr lang="ru-RU" sz="2800" b="1" i="1" dirty="0" smtClean="0">
                <a:solidFill>
                  <a:srgbClr val="00B050"/>
                </a:solidFill>
                <a:latin typeface="+mn-lt"/>
              </a:rPr>
              <a:t>Совершенствовать работу по укреплению и сохранению здоровья детей, через формирование мотивации к здоровому образу жизни. </a:t>
            </a:r>
          </a:p>
          <a:p>
            <a:endParaRPr lang="ru-RU" dirty="0" smtClean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500042"/>
            <a:ext cx="757242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u="sng" dirty="0" smtClean="0">
              <a:solidFill>
                <a:srgbClr val="00B050"/>
              </a:solidFill>
            </a:endParaRPr>
          </a:p>
          <a:p>
            <a:r>
              <a:rPr lang="ru-RU" sz="3200" b="1" i="1" u="sng" dirty="0" smtClean="0">
                <a:solidFill>
                  <a:srgbClr val="0070C0"/>
                </a:solidFill>
                <a:latin typeface="+mn-lt"/>
              </a:rPr>
              <a:t>Задачи проекта:</a:t>
            </a:r>
            <a:endParaRPr lang="ru-RU" sz="3200" b="1" i="1" dirty="0" smtClean="0">
              <a:solidFill>
                <a:srgbClr val="0070C0"/>
              </a:solidFill>
              <a:latin typeface="+mn-lt"/>
            </a:endParaRPr>
          </a:p>
          <a:p>
            <a:pPr lvl="0"/>
            <a:endParaRPr lang="ru-RU" sz="2800" b="1" i="1" u="sng" dirty="0" smtClean="0">
              <a:solidFill>
                <a:srgbClr val="00B050"/>
              </a:solidFill>
              <a:latin typeface="+mn-lt"/>
            </a:endParaRPr>
          </a:p>
          <a:p>
            <a:pPr lvl="0"/>
            <a:r>
              <a:rPr lang="ru-RU" sz="2800" b="1" i="1" dirty="0" smtClean="0">
                <a:solidFill>
                  <a:srgbClr val="00B050"/>
                </a:solidFill>
                <a:latin typeface="+mn-lt"/>
              </a:rPr>
              <a:t>* Развивать положительное отношение к здоровому образу жизни у детей, желание заботиться о своем здоровье.</a:t>
            </a:r>
          </a:p>
          <a:p>
            <a:pPr lvl="0"/>
            <a:r>
              <a:rPr lang="ru-RU" sz="2800" b="1" i="1" dirty="0" smtClean="0">
                <a:solidFill>
                  <a:srgbClr val="00B050"/>
                </a:solidFill>
                <a:latin typeface="+mn-lt"/>
              </a:rPr>
              <a:t>* Прививать любовь к физическим упражнениям.</a:t>
            </a:r>
          </a:p>
          <a:p>
            <a:pPr lvl="0"/>
            <a:r>
              <a:rPr lang="ru-RU" sz="2800" b="1" i="1" dirty="0" smtClean="0">
                <a:solidFill>
                  <a:srgbClr val="00B050"/>
                </a:solidFill>
                <a:latin typeface="+mn-lt"/>
              </a:rPr>
              <a:t> * Воспитывать у всех участников проекта потребности в здоровом образе жизни: желание быть здоровым самому и научить этому других.</a:t>
            </a:r>
            <a:endParaRPr lang="ru-RU" sz="2800" b="1" i="1" u="sng" dirty="0" smtClean="0">
              <a:solidFill>
                <a:srgbClr val="00B050"/>
              </a:solidFill>
              <a:latin typeface="+mn-lt"/>
            </a:endParaRPr>
          </a:p>
          <a:p>
            <a:r>
              <a:rPr lang="ru-RU" sz="2800" b="1" i="1" dirty="0" smtClean="0">
                <a:solidFill>
                  <a:srgbClr val="00B050"/>
                </a:solidFill>
              </a:rPr>
              <a:t> 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1509</TotalTime>
  <Words>830</Words>
  <Application>Microsoft Office PowerPoint</Application>
  <PresentationFormat>Экран (4:3)</PresentationFormat>
  <Paragraphs>121</Paragraphs>
  <Slides>42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Поток</vt:lpstr>
      <vt:lpstr>Формирование  здорового образа жизни дошкольников в ходе  реализации проекта «Здоровье сберегу - сам          себе помогу»</vt:lpstr>
      <vt:lpstr>Девиз проекта:  «Быть здоровым - это здорово»</vt:lpstr>
      <vt:lpstr>Слайд 3</vt:lpstr>
      <vt:lpstr>АКТУАЛЬНОСТЬ  ПРОЕКТА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         Здоровьесберегающие  технологии, используемые для реализации проекта:</vt:lpstr>
      <vt:lpstr>Основной этап проекта: Физкультурно-оздоровительные мероприятия: Утренняя гимнастика</vt:lpstr>
      <vt:lpstr>Физкультура и подвижные игры</vt:lpstr>
      <vt:lpstr>Прогулки на свежем воздухе</vt:lpstr>
      <vt:lpstr>Оздоровительно-профилактические мероприятия: Бодрящая гимнастика</vt:lpstr>
      <vt:lpstr>Закаливающие процедуры: ходьба  босиком по «дорожкам здоровья». </vt:lpstr>
      <vt:lpstr>Непосредственно-образовательная деятельность                                                      «Если хочешь быть здоров»          «Витаминное дерево»</vt:lpstr>
      <vt:lpstr>    Художественное творчество: Рисование  « Больной и здоровый ребенок»</vt:lpstr>
      <vt:lpstr>Лепка из пластилина                                                «Витаминная корзина» «Морковка для зайчат»</vt:lpstr>
      <vt:lpstr>Аппликация                                                      «Ваза с фруктами» «Что растёт на грядке»</vt:lpstr>
      <vt:lpstr>Дидактическая игра- как средство формирования представлений о ЗОЖ У дошкольников:</vt:lpstr>
      <vt:lpstr>Использование дидактических игр во время занятий и бесед</vt:lpstr>
      <vt:lpstr>Дидактические игры</vt:lpstr>
      <vt:lpstr>Дидактические игры                                   «Подбери одежду по погоде»     «Чтобы не болеть»</vt:lpstr>
      <vt:lpstr>Настольно-печатные игры</vt:lpstr>
      <vt:lpstr>Настольно –печатные игры</vt:lpstr>
      <vt:lpstr>Беседы: « Мой организм»;                               «Строение тела человека» «Какие мы»</vt:lpstr>
      <vt:lpstr>Беседы « Полезные продукты»;«Как правильно питаться»;«Витамины всем полезны»</vt:lpstr>
      <vt:lpstr>Художественная литература о ЗОЖ</vt:lpstr>
      <vt:lpstr>Работа с родителями: Консультации, беседы, родительское  собрание, папки-передвижки, практические советы, анкетирование</vt:lpstr>
      <vt:lpstr>Памятки и буклеты </vt:lpstr>
      <vt:lpstr>Консультации и советы</vt:lpstr>
      <vt:lpstr>        Фотовыставки и конкурсы рисунков   </vt:lpstr>
      <vt:lpstr> Конкурс стенгазет о ЗОЖ</vt:lpstr>
      <vt:lpstr>ЗАКЛЮЧЕНИЕ </vt:lpstr>
      <vt:lpstr>Слайд 39</vt:lpstr>
      <vt:lpstr>Слайд 40</vt:lpstr>
      <vt:lpstr>Мы за здоровый образ жизни! 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Весеннее настроение</dc:title>
  <dc:creator>admin</dc:creator>
  <cp:lastModifiedBy>Пользователь Windows</cp:lastModifiedBy>
  <cp:revision>300</cp:revision>
  <dcterms:created xsi:type="dcterms:W3CDTF">2015-03-01T03:11:54Z</dcterms:created>
  <dcterms:modified xsi:type="dcterms:W3CDTF">2017-04-25T07:42:01Z</dcterms:modified>
</cp:coreProperties>
</file>