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68" r:id="rId2"/>
    <p:sldId id="269" r:id="rId3"/>
    <p:sldId id="262" r:id="rId4"/>
    <p:sldId id="257" r:id="rId5"/>
    <p:sldId id="261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 showGuides="1">
      <p:cViewPr varScale="1">
        <p:scale>
          <a:sx n="67" d="100"/>
          <a:sy n="67" d="100"/>
        </p:scale>
        <p:origin x="1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8D1A0-5676-4337-8140-EFD14F0F5A3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67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5C5-0619-40A3-91EE-940DECEAC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163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5C5-0619-40A3-91EE-940DECEAC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497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5C5-0619-40A3-91EE-940DECEAC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5930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6CE4A-808C-437C-AEBA-650F8E50918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3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5C5-0619-40A3-91EE-940DECEAC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1459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5C5-0619-40A3-91EE-940DECEAC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69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126D-5D59-4496-AD34-25ECE9360FE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220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E1C5-78B0-4A08-903A-A0959F78ECA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34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5C5-0619-40A3-91EE-940DECEAC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891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575C5-0619-40A3-91EE-940DECEAC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980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9FD575C5-0619-40A3-91EE-940DECEACB6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93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FF99FF"/>
            </a:gs>
            <a:gs pos="16000">
              <a:srgbClr val="92D050"/>
            </a:gs>
            <a:gs pos="100000">
              <a:schemeClr val="bg2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6019800" cy="1600200"/>
          </a:xfrm>
        </p:spPr>
        <p:txBody>
          <a:bodyPr>
            <a:normAutofit/>
          </a:bodyPr>
          <a:lstStyle/>
          <a:p>
            <a:r>
              <a:rPr lang="ru-RU" altLang="ru-RU" sz="3600" dirty="0" smtClean="0"/>
              <a:t>Интерактивная игра </a:t>
            </a:r>
            <a:br>
              <a:rPr lang="ru-RU" altLang="ru-RU" sz="3600" dirty="0" smtClean="0"/>
            </a:br>
            <a:r>
              <a:rPr lang="ru-RU" altLang="ru-RU" sz="3600" dirty="0" smtClean="0"/>
              <a:t>«Прочитай  слово </a:t>
            </a:r>
            <a:br>
              <a:rPr lang="ru-RU" altLang="ru-RU" sz="3600" dirty="0" smtClean="0"/>
            </a:br>
            <a:r>
              <a:rPr lang="ru-RU" altLang="ru-RU" sz="3600" dirty="0" smtClean="0"/>
              <a:t>по первым звукам»</a:t>
            </a:r>
            <a:endParaRPr lang="ru-RU" altLang="ru-RU" sz="36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2148" y="4501459"/>
            <a:ext cx="6575895" cy="75634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altLang="ru-RU" sz="2100" i="1" dirty="0" smtClean="0">
                <a:solidFill>
                  <a:srgbClr val="244583"/>
                </a:solidFill>
              </a:rPr>
              <a:t>Разработала: учитель-логопед </a:t>
            </a:r>
          </a:p>
          <a:p>
            <a:pPr>
              <a:lnSpc>
                <a:spcPct val="90000"/>
              </a:lnSpc>
            </a:pPr>
            <a:r>
              <a:rPr lang="ru-RU" altLang="ru-RU" sz="2100" i="1" dirty="0" smtClean="0">
                <a:solidFill>
                  <a:srgbClr val="244583"/>
                </a:solidFill>
              </a:rPr>
              <a:t>Позднякова Оксана  Анатольевна</a:t>
            </a:r>
            <a:endParaRPr lang="ru-RU" altLang="ru-RU" sz="2100" i="1" dirty="0">
              <a:solidFill>
                <a:srgbClr val="24458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1" y="5334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№9»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12056">
            <a:off x="6770110" y="2679002"/>
            <a:ext cx="1896755" cy="14815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6567">
            <a:off x="248465" y="3987698"/>
            <a:ext cx="1938502" cy="163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06680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50" y="1447800"/>
            <a:ext cx="6381750" cy="533400"/>
          </a:xfrm>
        </p:spPr>
        <p:txBody>
          <a:bodyPr>
            <a:normAutofit fontScale="77500" lnSpcReduction="20000"/>
          </a:bodyPr>
          <a:lstStyle/>
          <a:p>
            <a:pPr marL="34290" indent="0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навык звукового анализа и синтеза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50" y="1905000"/>
            <a:ext cx="75247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родолжать учить выделять первые звуки в словах;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ренироваться  объединять звуки в слова;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внимание, логическое мышление</a:t>
            </a:r>
          </a:p>
          <a:p>
            <a:pPr marL="285750" indent="-285750">
              <a:buFontTx/>
              <a:buChar char="-"/>
            </a:pP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детям предлагается определить первый звук и попробовать догадаться какое слово зашифровано, объединив эти звуки по порядку в слова.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правильный ответ, нажав на соответствующую картинку. При правильном выборе прозвучат аплодисменты.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 smtClean="0">
              <a:solidFill>
                <a:srgbClr val="92D050"/>
              </a:solidFill>
            </a:endParaRPr>
          </a:p>
          <a:p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6000" y="3352800"/>
            <a:ext cx="609600" cy="6096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932" y="4984750"/>
            <a:ext cx="609600" cy="609600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0244" name="Picture 4" descr="OmIOCPtt2K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"/>
            <a:ext cx="8572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5552" t="8463" r="78447" b="61328"/>
          <a:stretch/>
        </p:blipFill>
        <p:spPr>
          <a:xfrm>
            <a:off x="4038600" y="4451350"/>
            <a:ext cx="1371601" cy="1676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18885" t="12239" r="58810" b="46224"/>
          <a:stretch/>
        </p:blipFill>
        <p:spPr>
          <a:xfrm>
            <a:off x="914400" y="4533035"/>
            <a:ext cx="1454727" cy="15407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45755"/>
          <a:stretch/>
        </p:blipFill>
        <p:spPr>
          <a:xfrm>
            <a:off x="6845878" y="4479060"/>
            <a:ext cx="1600200" cy="1662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9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9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62600" y="3429000"/>
            <a:ext cx="609600" cy="6096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932" y="4984750"/>
            <a:ext cx="609600" cy="609600"/>
          </a:xfrm>
          <a:prstGeom prst="rect">
            <a:avLst/>
          </a:prstGeom>
        </p:spPr>
      </p:pic>
      <p:pic>
        <p:nvPicPr>
          <p:cNvPr id="5124" name="Picture 4" descr="9QJxI8wbJo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"/>
            <a:ext cx="8572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495801"/>
            <a:ext cx="1676545" cy="1676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33109" t="7204" r="48222" b="42448"/>
          <a:stretch/>
        </p:blipFill>
        <p:spPr>
          <a:xfrm>
            <a:off x="4038600" y="4495801"/>
            <a:ext cx="1219200" cy="1676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55" y="4419601"/>
            <a:ext cx="1676545" cy="1828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0"/>
          <a:srcRect l="35827" t="14809" r="34785" b="44163"/>
          <a:stretch/>
        </p:blipFill>
        <p:spPr>
          <a:xfrm>
            <a:off x="2876550" y="2057400"/>
            <a:ext cx="1524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9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4691" y="4572000"/>
            <a:ext cx="609600" cy="609600"/>
          </a:xfrm>
          <a:prstGeom prst="rect">
            <a:avLst/>
          </a:prstGeom>
        </p:spPr>
      </p:pic>
      <p:pic>
        <p:nvPicPr>
          <p:cNvPr id="9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62355" y="3556254"/>
            <a:ext cx="609600" cy="609600"/>
          </a:xfrm>
          <a:prstGeom prst="rect">
            <a:avLst/>
          </a:prstGeom>
        </p:spPr>
      </p:pic>
      <p:pic>
        <p:nvPicPr>
          <p:cNvPr id="8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932" y="4984750"/>
            <a:ext cx="609600" cy="609600"/>
          </a:xfrm>
          <a:prstGeom prst="rect">
            <a:avLst/>
          </a:prstGeom>
        </p:spPr>
      </p:pic>
      <p:pic>
        <p:nvPicPr>
          <p:cNvPr id="9220" name="Picture 4" descr="kQV9IWAqH4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"/>
            <a:ext cx="8572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0"/>
            <a:ext cx="1447800" cy="15560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/>
          <a:srcRect l="57112" t="12239" r="23330" b="44965"/>
          <a:stretch/>
        </p:blipFill>
        <p:spPr>
          <a:xfrm>
            <a:off x="3962400" y="4495800"/>
            <a:ext cx="1524000" cy="16322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/>
          <a:srcRect l="6440" t="9721" r="69557" b="42448"/>
          <a:stretch/>
        </p:blipFill>
        <p:spPr>
          <a:xfrm>
            <a:off x="6858000" y="4495800"/>
            <a:ext cx="1600200" cy="1632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9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9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39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290" y="5015854"/>
            <a:ext cx="609600" cy="609600"/>
          </a:xfrm>
          <a:prstGeom prst="rect">
            <a:avLst/>
          </a:prstGeom>
        </p:spPr>
      </p:pic>
      <p:pic>
        <p:nvPicPr>
          <p:cNvPr id="11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4481" y="4700086"/>
            <a:ext cx="609600" cy="609600"/>
          </a:xfrm>
          <a:prstGeom prst="rect">
            <a:avLst/>
          </a:prstGeom>
        </p:spPr>
      </p:pic>
      <p:pic>
        <p:nvPicPr>
          <p:cNvPr id="10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932" y="4984750"/>
            <a:ext cx="609600" cy="609600"/>
          </a:xfrm>
          <a:prstGeom prst="rect">
            <a:avLst/>
          </a:prstGeom>
        </p:spPr>
      </p:pic>
      <p:pic>
        <p:nvPicPr>
          <p:cNvPr id="8196" name="Picture 4" descr="cJj7nY9n0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"/>
            <a:ext cx="8572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_zUagt2xYPQ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22" t="17639" r="4444" b="45883"/>
          <a:stretch/>
        </p:blipFill>
        <p:spPr bwMode="auto">
          <a:xfrm>
            <a:off x="762000" y="449580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8450" y="4454372"/>
            <a:ext cx="1603387" cy="16277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537" y="4495800"/>
            <a:ext cx="1524132" cy="16277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4454372"/>
            <a:ext cx="1485900" cy="1669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9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615" y="3779408"/>
            <a:ext cx="609600" cy="609600"/>
          </a:xfrm>
          <a:prstGeom prst="rect">
            <a:avLst/>
          </a:prstGeom>
        </p:spPr>
      </p:pic>
      <p:pic>
        <p:nvPicPr>
          <p:cNvPr id="1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78268" y="3683292"/>
            <a:ext cx="609600" cy="609600"/>
          </a:xfrm>
          <a:prstGeom prst="rect">
            <a:avLst/>
          </a:prstGeom>
        </p:spPr>
      </p:pic>
      <p:pic>
        <p:nvPicPr>
          <p:cNvPr id="1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99308" y="3582306"/>
            <a:ext cx="609600" cy="609600"/>
          </a:xfrm>
          <a:prstGeom prst="rect">
            <a:avLst/>
          </a:prstGeom>
        </p:spPr>
      </p:pic>
      <p:pic>
        <p:nvPicPr>
          <p:cNvPr id="11268" name="Picture 4" descr="Sg4YPJiuVl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"/>
            <a:ext cx="85725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/>
          <a:srcRect l="6672" t="12227" r="58332" b="43335"/>
          <a:stretch/>
        </p:blipFill>
        <p:spPr>
          <a:xfrm>
            <a:off x="2743200" y="4495800"/>
            <a:ext cx="1600200" cy="1524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9934" y="1905000"/>
            <a:ext cx="1524132" cy="1902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3423" y="953941"/>
            <a:ext cx="1524132" cy="1902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2053" y="2014720"/>
            <a:ext cx="1493453" cy="1902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1270" y="4495800"/>
            <a:ext cx="1603387" cy="1658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358" y="4597071"/>
            <a:ext cx="1501407" cy="14296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40002" t="12227" r="44662" b="41112"/>
          <a:stretch/>
        </p:blipFill>
        <p:spPr>
          <a:xfrm>
            <a:off x="5178269" y="4495800"/>
            <a:ext cx="841531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9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8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9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1619</TotalTime>
  <Words>87</Words>
  <Application>Microsoft Office PowerPoint</Application>
  <PresentationFormat>Экран (4:3)</PresentationFormat>
  <Paragraphs>15</Paragraphs>
  <Slides>7</Slides>
  <Notes>0</Notes>
  <HiddenSlides>0</HiddenSlides>
  <MMClips>13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Corbel</vt:lpstr>
      <vt:lpstr>Times New Roman</vt:lpstr>
      <vt:lpstr>Базис</vt:lpstr>
      <vt:lpstr>Интерактивная игра  «Прочитай  слово  по первым звукам»</vt:lpstr>
      <vt:lpstr>Цель: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Анатолий</dc:creator>
  <cp:lastModifiedBy>Оксана Позднякова</cp:lastModifiedBy>
  <cp:revision>23</cp:revision>
  <cp:lastPrinted>1601-01-01T00:00:00Z</cp:lastPrinted>
  <dcterms:created xsi:type="dcterms:W3CDTF">1601-01-01T00:00:00Z</dcterms:created>
  <dcterms:modified xsi:type="dcterms:W3CDTF">2020-09-14T19:36:29Z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