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60" r:id="rId2"/>
    <p:sldId id="281" r:id="rId3"/>
    <p:sldId id="314" r:id="rId4"/>
    <p:sldId id="282" r:id="rId5"/>
    <p:sldId id="345" r:id="rId6"/>
    <p:sldId id="344" r:id="rId7"/>
    <p:sldId id="313" r:id="rId8"/>
    <p:sldId id="285" r:id="rId9"/>
    <p:sldId id="257" r:id="rId10"/>
    <p:sldId id="262" r:id="rId11"/>
    <p:sldId id="264" r:id="rId12"/>
    <p:sldId id="323" r:id="rId13"/>
    <p:sldId id="331" r:id="rId14"/>
    <p:sldId id="263" r:id="rId15"/>
    <p:sldId id="265" r:id="rId16"/>
    <p:sldId id="266" r:id="rId17"/>
    <p:sldId id="347" r:id="rId18"/>
    <p:sldId id="287" r:id="rId19"/>
    <p:sldId id="286" r:id="rId20"/>
    <p:sldId id="346" r:id="rId21"/>
    <p:sldId id="289" r:id="rId22"/>
    <p:sldId id="324" r:id="rId23"/>
    <p:sldId id="325" r:id="rId24"/>
    <p:sldId id="292" r:id="rId25"/>
    <p:sldId id="293" r:id="rId26"/>
    <p:sldId id="268" r:id="rId27"/>
    <p:sldId id="270" r:id="rId28"/>
    <p:sldId id="307" r:id="rId29"/>
    <p:sldId id="319" r:id="rId30"/>
    <p:sldId id="318" r:id="rId31"/>
    <p:sldId id="302" r:id="rId32"/>
    <p:sldId id="358" r:id="rId33"/>
    <p:sldId id="303" r:id="rId34"/>
    <p:sldId id="359" r:id="rId35"/>
    <p:sldId id="304" r:id="rId36"/>
    <p:sldId id="355" r:id="rId37"/>
    <p:sldId id="305" r:id="rId38"/>
    <p:sldId id="356" r:id="rId39"/>
    <p:sldId id="306" r:id="rId40"/>
    <p:sldId id="357" r:id="rId41"/>
    <p:sldId id="311" r:id="rId42"/>
    <p:sldId id="310" r:id="rId43"/>
    <p:sldId id="327" r:id="rId44"/>
    <p:sldId id="336" r:id="rId45"/>
    <p:sldId id="337" r:id="rId46"/>
    <p:sldId id="339" r:id="rId47"/>
    <p:sldId id="338" r:id="rId48"/>
    <p:sldId id="340" r:id="rId49"/>
    <p:sldId id="25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3300"/>
    <a:srgbClr val="B52965"/>
    <a:srgbClr val="FF7C80"/>
    <a:srgbClr val="EDF2F9"/>
    <a:srgbClr val="666633"/>
    <a:srgbClr val="CC9900"/>
    <a:srgbClr val="663300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9CEEA-2E1F-4293-A058-8E31D8EA444F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B841A-105D-4C98-8F4D-C82D54D2F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59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D8021-4F8C-431B-856D-71CB26D1A60B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22885-284B-4502-9657-842CCCB26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1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22885-284B-4502-9657-842CCCB2679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22885-284B-4502-9657-842CCCB2679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B0EB-238D-4024-B8D7-7B7BA51DBAB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AEE-8EA6-4E10-B9AD-90BB4960E13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0AB8-32B8-42BE-98D6-F6CF47BD80F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F79D-7616-488B-804F-734BA3E2E663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7E7-046B-402D-90C4-00C0E42A8FF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0752-CCD7-4F7E-8EF0-7E00A08AE3D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DF98-3195-4075-93C4-FA01E3062326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124-A4CB-44A2-8BD1-5BE4D621C346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C3C5-DBEA-4604-A550-09938E78B9E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240B-28A9-4F0F-A67B-CCF2625602B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D8D0-2D9E-4826-9DFC-0759782A49C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2000" t="-10000" r="-1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90F1-84BA-4A91-85FC-EF09167FA6E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Нугаева Наталья Владимировна, МБОУ СОШ №1 г. Калининска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509B-7EB6-4854-9EF9-60150325B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4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11" Type="http://schemas.openxmlformats.org/officeDocument/2006/relationships/image" Target="../media/image35.pn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3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8.png"/><Relationship Id="rId3" Type="http://schemas.openxmlformats.org/officeDocument/2006/relationships/slide" Target="slide35.xml"/><Relationship Id="rId7" Type="http://schemas.openxmlformats.org/officeDocument/2006/relationships/slide" Target="slide37.xml"/><Relationship Id="rId12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jpeg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0" Type="http://schemas.openxmlformats.org/officeDocument/2006/relationships/image" Target="../media/image102.jpeg"/><Relationship Id="rId4" Type="http://schemas.openxmlformats.org/officeDocument/2006/relationships/image" Target="../media/image99.jpeg"/><Relationship Id="rId9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43.xml"/><Relationship Id="rId3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24.xml"/><Relationship Id="rId2" Type="http://schemas.openxmlformats.org/officeDocument/2006/relationships/image" Target="../media/image9.jpeg"/><Relationship Id="rId16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1.xml"/><Relationship Id="rId11" Type="http://schemas.openxmlformats.org/officeDocument/2006/relationships/slide" Target="slide16.xml"/><Relationship Id="rId5" Type="http://schemas.openxmlformats.org/officeDocument/2006/relationships/slide" Target="slide20.xml"/><Relationship Id="rId15" Type="http://schemas.openxmlformats.org/officeDocument/2006/relationships/slide" Target="slide44.xml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openxmlformats.org/officeDocument/2006/relationships/slide" Target="slide4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-7950" y="30560"/>
            <a:ext cx="9159899" cy="5486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</a:rPr>
              <a:t>Всероссийский конкурс «Лучшая мультимедийная презентация к уроку»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75"/>
            <a:ext cx="9141693" cy="5759450"/>
          </a:xfrm>
          <a:blipFill>
            <a:blip r:embed="rId2"/>
            <a:stretch>
              <a:fillRect/>
            </a:stretch>
          </a:blipFill>
        </p:spPr>
      </p:pic>
      <p:sp>
        <p:nvSpPr>
          <p:cNvPr id="7" name="Прямоугольник 6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Автор презентации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Нугаева Н.В.,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учитель русского языка и литературы МБОУ «СОШ №1 им. Героя Советского Союза П.И. Чиркина г. Калининска Саратовской области»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3" y="692696"/>
            <a:ext cx="6801940" cy="2585323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«Высокое призванье»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Н.В.  Гоголя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2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gol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1142984"/>
            <a:ext cx="2457807" cy="242889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Блок-схема: ручной ввод 9"/>
          <p:cNvSpPr/>
          <p:nvPr/>
        </p:nvSpPr>
        <p:spPr>
          <a:xfrm>
            <a:off x="4000496" y="3357562"/>
            <a:ext cx="4786346" cy="857256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Санкт-Петербург. Гороховая ул. Здесь жил Гоголь в первый год пребывания в Петербурге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Петербургские испытания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4214818"/>
            <a:ext cx="8286808" cy="2286016"/>
          </a:xfrm>
          <a:prstGeom prst="horizontalScroll">
            <a:avLst>
              <a:gd name="adj" fmla="val 13002"/>
            </a:avLst>
          </a:prstGeom>
          <a:blipFill dpi="0" rotWithShape="1">
            <a:blip r:embed="rId3" cstate="email">
              <a:alphaModFix amt="62000"/>
            </a:blip>
            <a:srcRect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Несмотря на рекомендательные письма провинциалов, Гоголю долго не удавалось определиться даже на скромную чиновничью должность. Вместо великих дел пришлось переписывать канцелярские бумаги. В 1829 году под псевдонимом В. Алов Гоголь издаёт "идиллию" в стихах "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Ганц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Кюхельгартен" , которая получает отрицательную оценку критики. Все нераспроданные экземпляры книги Гоголь сжигает.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57158" y="1357298"/>
            <a:ext cx="3571900" cy="2500330"/>
          </a:xfrm>
          <a:prstGeom prst="verticalScroll">
            <a:avLst>
              <a:gd name="adj" fmla="val 4491"/>
            </a:avLst>
          </a:prstGeom>
          <a:blipFill dpi="0" rotWithShape="1">
            <a:blip r:embed="rId3" cstate="email">
              <a:alphaModFix amt="62000"/>
            </a:blip>
            <a:srcRect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 гимназии Гоголь мечтает о деятельности, которая позволила бы ему совершить нечто великое “для общего блага, для России”. С этими смутными планами он приехал в Петербург и испытал тяжелое разочарование.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гороховая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2" y="1285860"/>
            <a:ext cx="2508716" cy="222408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Blank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1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Начало творческого пути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57158" y="1357298"/>
            <a:ext cx="4786346" cy="2714644"/>
          </a:xfrm>
          <a:prstGeom prst="verticalScroll">
            <a:avLst>
              <a:gd name="adj" fmla="val 6971"/>
            </a:avLst>
          </a:prstGeom>
          <a:blipFill dpi="0" rotWithShape="1">
            <a:blip r:embed="rId2" cstate="email">
              <a:alphaModFix amt="55000"/>
            </a:blip>
            <a:srcRect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Скучая по дому, в письмах к матери Гоголь просит сообщать как можно подробнее обычаи и нравы малороссиян. В свободное от служебных занятий время в «уединённой комнатке» Гоголь начинает свой труд над творческой обработкой присланных ему материалов. Творческое воображение уносит его на родину, в поэтический мир украинской природы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 descr="354660_8062nothumb5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1142984"/>
            <a:ext cx="3495103" cy="271213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Blank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00034" y="4286256"/>
            <a:ext cx="8286808" cy="2143140"/>
          </a:xfrm>
          <a:prstGeom prst="horizontalScroll">
            <a:avLst>
              <a:gd name="adj" fmla="val 11172"/>
            </a:avLst>
          </a:prstGeom>
          <a:blipFill dpi="0" rotWithShape="1">
            <a:blip r:embed="rId2" cstate="email">
              <a:alphaModFix amt="63000"/>
            </a:blip>
            <a:srcRect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 1830 году  Гоголь знакомится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 А.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Дельвигом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, В. Жуковским, П.Плетнёвым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а 20 мая 1831г. — с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А.С.Пушкиным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В печати начинают появляться сочинения Гоголя: повесть "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Басаврюк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или Вечер накануне Ивана Купала" (1831),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отрывок "Женщина" — первое произведение, подписанное именем </a:t>
            </a:r>
            <a:r>
              <a:rPr lang="ru-RU" b="1" dirty="0" smtClean="0">
                <a:solidFill>
                  <a:schemeClr val="tx1"/>
                </a:solidFill>
              </a:rPr>
              <a:t>Гоголя</a:t>
            </a:r>
            <a:r>
              <a:rPr lang="ru-RU" dirty="0" smtClean="0">
                <a:solidFill>
                  <a:schemeClr val="tx1"/>
                </a:solidFill>
              </a:rPr>
              <a:t> (1831). Изданные в </a:t>
            </a:r>
            <a:r>
              <a:rPr lang="ru-RU" b="1" dirty="0" smtClean="0">
                <a:solidFill>
                  <a:schemeClr val="tx1"/>
                </a:solidFill>
              </a:rPr>
              <a:t>1832</a:t>
            </a:r>
            <a:r>
              <a:rPr lang="ru-RU" dirty="0" smtClean="0">
                <a:solidFill>
                  <a:schemeClr val="tx1"/>
                </a:solidFill>
              </a:rPr>
              <a:t> году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"Вечера на хуторе близ Диканьки"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приносят Гоголю всеобщее признание.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3643314"/>
            <a:ext cx="3500462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Н.В. Гоголь. Худ. Ф.И. Соколов. Конец 20-го века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42862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Гоголь - преподаватель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978-5-389-00539-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50919">
            <a:off x="884730" y="1438033"/>
            <a:ext cx="1672584" cy="242017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eterburggogoly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1214422"/>
            <a:ext cx="3143272" cy="264034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398px-GogolArabes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8" y="3428997"/>
            <a:ext cx="5" cy="8"/>
          </a:xfrm>
          <a:prstGeom prst="rect">
            <a:avLst/>
          </a:prstGeom>
        </p:spPr>
      </p:pic>
      <p:pic>
        <p:nvPicPr>
          <p:cNvPr id="7" name="Рисунок 6" descr="398px-GogolArabes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8" y="3428997"/>
            <a:ext cx="5" cy="8"/>
          </a:xfrm>
          <a:prstGeom prst="rect">
            <a:avLst/>
          </a:prstGeom>
        </p:spPr>
      </p:pic>
      <p:pic>
        <p:nvPicPr>
          <p:cNvPr id="9" name="Рисунок 8" descr="398px-GogolArabes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8" y="3428997"/>
            <a:ext cx="5" cy="8"/>
          </a:xfrm>
          <a:prstGeom prst="rect">
            <a:avLst/>
          </a:prstGeom>
        </p:spPr>
      </p:pic>
      <p:pic>
        <p:nvPicPr>
          <p:cNvPr id="10" name="Рисунок 9" descr="398px-GogolArabes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8" y="3428997"/>
            <a:ext cx="5" cy="8"/>
          </a:xfrm>
          <a:prstGeom prst="rect">
            <a:avLst/>
          </a:prstGeom>
        </p:spPr>
      </p:pic>
      <p:pic>
        <p:nvPicPr>
          <p:cNvPr id="11" name="Рисунок 10" descr="31_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968731">
            <a:off x="6585489" y="1481600"/>
            <a:ext cx="1747960" cy="239823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28596" y="4286256"/>
            <a:ext cx="8429684" cy="2071702"/>
          </a:xfrm>
          <a:prstGeom prst="round2DiagRect">
            <a:avLst>
              <a:gd name="adj1" fmla="val 512"/>
              <a:gd name="adj2" fmla="val 0"/>
            </a:avLst>
          </a:prstGeom>
          <a:blipFill dpi="0" rotWithShape="1">
            <a:blip r:embed="rId6" cstate="email">
              <a:alphaModFix amt="63000"/>
            </a:blip>
            <a:srcRect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Несмотря на успех, Гоголь все еще отказывался считать литературный труд своей главной задачей. Он преподавал в женском Патриотическом институте (1831-1833), где часто рассказывал юным барышням занимательные и поучительные истории. Слава о талантливом “преподавателе-рассказчике” дошла до Санкт-Петербургского университета, куда его пригласили читать лекции (в1834) на кафедре всеобщей истории.  В 1835г. Гоголь оставляет университет. В это время выходят сборники "Миргород",  "Арабески".</a:t>
            </a:r>
            <a:r>
              <a:rPr lang="ru-RU" dirty="0" smtClean="0"/>
              <a:t> 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страиваемая 13">
            <a:hlinkClick r:id="" action="ppaction://hlinkshowjump?jump=nextslide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Blank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3643314"/>
            <a:ext cx="342902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Ромашина Н.А. Петербург Гоголя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571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Новый этап в творческом развитии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4714908" cy="2643206"/>
          </a:xfrm>
          <a:prstGeom prst="rect">
            <a:avLst/>
          </a:prstGeom>
          <a:blipFill dpi="0" rotWithShape="1">
            <a:blip r:embed="rId2" cstate="email">
              <a:alphaModFix amt="63000"/>
            </a:blip>
            <a:srcRect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«Миргород»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ru-RU" dirty="0" err="1" smtClean="0">
                <a:solidFill>
                  <a:schemeClr val="tx1"/>
                </a:solidFill>
              </a:rPr>
              <a:t>борник</a:t>
            </a:r>
            <a:r>
              <a:rPr lang="ru-RU" dirty="0" smtClean="0">
                <a:solidFill>
                  <a:schemeClr val="tx1"/>
                </a:solidFill>
              </a:rPr>
              <a:t> вышел в свет в самом начале 1835г. Первая часть: «Старосветские помещики» и «Тарас </a:t>
            </a:r>
            <a:r>
              <a:rPr lang="ru-RU" dirty="0" err="1" smtClean="0">
                <a:solidFill>
                  <a:schemeClr val="tx1"/>
                </a:solidFill>
              </a:rPr>
              <a:t>Бульба</a:t>
            </a:r>
            <a:r>
              <a:rPr lang="ru-RU" dirty="0" smtClean="0">
                <a:solidFill>
                  <a:schemeClr val="tx1"/>
                </a:solidFill>
              </a:rPr>
              <a:t>», вторая: «</a:t>
            </a:r>
            <a:r>
              <a:rPr lang="ru-RU" dirty="0" err="1" smtClean="0">
                <a:solidFill>
                  <a:schemeClr val="tx1"/>
                </a:solidFill>
              </a:rPr>
              <a:t>Вий</a:t>
            </a:r>
            <a:r>
              <a:rPr lang="ru-RU" dirty="0" smtClean="0">
                <a:solidFill>
                  <a:schemeClr val="tx1"/>
                </a:solidFill>
              </a:rPr>
              <a:t>» и «Повесть о том, как поссорился Иван Иванович с Иваном Никифоровичем». Эта книга явилась новым этапом в творческом развитии Гоголя: в повестях обостряется конфликт между героическим прошлым и пошлым настоящим.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3857628"/>
            <a:ext cx="4429156" cy="2428892"/>
          </a:xfrm>
          <a:prstGeom prst="rect">
            <a:avLst/>
          </a:prstGeom>
          <a:blipFill dpi="0" rotWithShape="1">
            <a:blip r:embed="rId2" cstate="email">
              <a:alphaModFix amt="63000"/>
            </a:blip>
            <a:srcRect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Петербургские повести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Сквозная тема петербургских повестей – обманчивость внешнего блеска столичной жизни, её мнимого великолепия, за которым скрывается низменная и пошлая проза. В состав сборника вошли: «Невский проспект», «Портрет», «Записки сумасшедшего», «Нос», «Шинель».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7369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988201"/>
            <a:ext cx="1946686" cy="2595581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l2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768" y="1000108"/>
            <a:ext cx="1704943" cy="257176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l230.jp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>
          <a:xfrm>
            <a:off x="571472" y="3786190"/>
            <a:ext cx="3647047" cy="239000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Blank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2143108" y="2357430"/>
            <a:ext cx="4714908" cy="2643206"/>
          </a:xfrm>
          <a:prstGeom prst="foldedCorner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… И веря и не веря вновь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Мечте 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высокого призванья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,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Он проповедует любовь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Враждебным словом отрицанья.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Н.А. Некрасов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547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Начало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духовного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кризиса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357693"/>
            <a:ext cx="8429684" cy="1928827"/>
          </a:xfrm>
          <a:prstGeom prst="rect">
            <a:avLst/>
          </a:prstGeom>
          <a:blipFill dpi="0" rotWithShape="1">
            <a:blip r:embed="rId2" cstate="email">
              <a:alphaModFix amt="63000"/>
            </a:blip>
            <a:srcRect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В 1835-36 г</a:t>
            </a:r>
            <a:r>
              <a:rPr lang="ru-RU" dirty="0" smtClean="0">
                <a:solidFill>
                  <a:schemeClr val="tx1"/>
                </a:solidFill>
              </a:rPr>
              <a:t>одах  Гоголь работает над комедией "Ревизор".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19 апреля 1836г</a:t>
            </a:r>
            <a:r>
              <a:rPr lang="ru-RU" dirty="0" smtClean="0">
                <a:solidFill>
                  <a:schemeClr val="tx1"/>
                </a:solidFill>
              </a:rPr>
              <a:t>. состоялась премьера "Ревизора" в Александрийском театре Петербурга. </a:t>
            </a:r>
            <a:r>
              <a:rPr lang="ru-RU" b="1" dirty="0" smtClean="0">
                <a:solidFill>
                  <a:schemeClr val="tx1"/>
                </a:solidFill>
              </a:rPr>
              <a:t>25 мая 1836г.  </a:t>
            </a:r>
            <a:r>
              <a:rPr lang="ru-RU" dirty="0" smtClean="0">
                <a:solidFill>
                  <a:schemeClr val="tx1"/>
                </a:solidFill>
              </a:rPr>
              <a:t>премьера "Ревизора"  в Москве на сцене Малого театра  с участием М.С.Щепкина. Сатирическая сила этого произведения такова, что автор навлек на себя ожесточённые нападки реакционных кругов. И всё это, и неудовлетворённость петербургской постановкой "Ревизора" вызывают у писателя глубокую депрессию. 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ba7fda0a51c86eba6fb4b3e408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71" y="1285861"/>
            <a:ext cx="1857292" cy="268408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gogol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1214770"/>
            <a:ext cx="3643339" cy="270810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42911" y="3714753"/>
            <a:ext cx="5000660" cy="285752"/>
          </a:xfrm>
          <a:prstGeom prst="round2DiagRect">
            <a:avLst>
              <a:gd name="adj1" fmla="val 51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Москва. 5ноября 1851г. Гоголь читает "Ревизора"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57158" y="1142984"/>
            <a:ext cx="8429684" cy="5143536"/>
            <a:chOff x="357158" y="1142984"/>
            <a:chExt cx="8429684" cy="5143536"/>
          </a:xfrm>
        </p:grpSpPr>
        <p:grpSp>
          <p:nvGrpSpPr>
            <p:cNvPr id="24" name="Группа 12"/>
            <p:cNvGrpSpPr/>
            <p:nvPr/>
          </p:nvGrpSpPr>
          <p:grpSpPr>
            <a:xfrm>
              <a:off x="428596" y="1142984"/>
              <a:ext cx="8286809" cy="3429025"/>
              <a:chOff x="428595" y="1142984"/>
              <a:chExt cx="8286809" cy="3429026"/>
            </a:xfrm>
          </p:grpSpPr>
          <p:pic>
            <p:nvPicPr>
              <p:cNvPr id="26" name="Рисунок 25" descr="1845__~1.JPG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>
              <a:xfrm>
                <a:off x="428595" y="1142984"/>
                <a:ext cx="3929090" cy="2857521"/>
              </a:xfrm>
              <a:prstGeom prst="rect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</p:pic>
          <p:pic>
            <p:nvPicPr>
              <p:cNvPr id="27" name="Рисунок 26" descr="В.А. Жуковский. Портрет работы К. Брюллова.jpg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>
              <a:xfrm>
                <a:off x="4571999" y="1142984"/>
                <a:ext cx="1857388" cy="2428892"/>
              </a:xfrm>
              <a:prstGeom prst="ellipse">
                <a:avLst/>
              </a:prstGeom>
              <a:ln w="28575" cap="rnd">
                <a:solidFill>
                  <a:schemeClr val="accent6">
                    <a:lumMod val="75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8" name="Рисунок 27" descr="Волконская З.А. Портрет Кипренского.jp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6500825" y="1142984"/>
                <a:ext cx="2000263" cy="2571768"/>
              </a:xfrm>
              <a:prstGeom prst="ellipse">
                <a:avLst/>
              </a:prstGeom>
              <a:ln w="28575" cap="rnd">
                <a:solidFill>
                  <a:schemeClr val="accent6">
                    <a:lumMod val="75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29" name="Блок-схема: ручной ввод 28"/>
              <p:cNvSpPr/>
              <p:nvPr/>
            </p:nvSpPr>
            <p:spPr>
              <a:xfrm>
                <a:off x="4571999" y="3929067"/>
                <a:ext cx="4143405" cy="642943"/>
              </a:xfrm>
              <a:prstGeom prst="flowChartManualInpu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В.А. Жуковский. З.А. Волконская. </a:t>
                </a:r>
                <a:r>
                  <a:rPr lang="ru-RU" dirty="0" smtClean="0">
                    <a:solidFill>
                      <a:schemeClr val="bg2">
                        <a:lumMod val="10000"/>
                      </a:schemeClr>
                    </a:solidFill>
                  </a:rPr>
                  <a:t>Портреты работы Кипренского О. А</a:t>
                </a:r>
                <a:r>
                  <a:rPr lang="ru-RU" sz="2000" dirty="0" smtClean="0">
                    <a:solidFill>
                      <a:schemeClr val="bg2">
                        <a:lumMod val="10000"/>
                      </a:schemeClr>
                    </a:solidFill>
                  </a:rPr>
                  <a:t>. </a:t>
                </a:r>
                <a:endParaRPr lang="ru-RU" sz="20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0" name="Блок-схема: ручной ввод 29"/>
              <p:cNvSpPr/>
              <p:nvPr/>
            </p:nvSpPr>
            <p:spPr>
              <a:xfrm flipH="1">
                <a:off x="428595" y="3929067"/>
                <a:ext cx="4000528" cy="642942"/>
              </a:xfrm>
              <a:prstGeom prst="flowChartManualInpu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Гоголь</a:t>
                </a:r>
                <a:r>
                  <a:rPr lang="ru-RU" dirty="0" smtClean="0">
                    <a:solidFill>
                      <a:schemeClr val="bg2">
                        <a:lumMod val="10000"/>
                      </a:schemeClr>
                    </a:solidFill>
                  </a:rPr>
                  <a:t> среди русских художников в Риме. С дагерротипа Перро</a:t>
                </a:r>
                <a:endParaRPr lang="ru-RU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357158" y="4857760"/>
              <a:ext cx="8429684" cy="1428760"/>
            </a:xfrm>
            <a:prstGeom prst="rect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28575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Гоголь общается с русскими художниками, с поэтом В.А. Жуковским, княгиней З.А. Волконской, графом И. М. </a:t>
              </a:r>
              <a:r>
                <a:rPr lang="ru-RU" dirty="0" err="1" smtClean="0">
                  <a:solidFill>
                    <a:schemeClr val="tx1"/>
                  </a:solidFill>
                </a:rPr>
                <a:t>Виельгорским</a:t>
              </a:r>
              <a:r>
                <a:rPr lang="ru-RU" dirty="0" smtClean="0">
                  <a:solidFill>
                    <a:schemeClr val="tx1"/>
                  </a:solidFill>
                </a:rPr>
                <a:t>. Он жил главным образом в Риме, где завязалась его дружба с художником А.А. Ивановым, которому он позировал для его картины «Явление Христа народу». В Италии Гоголь работал над главным своим созданием - поэмой «Мёртвые души».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35719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«Пророку нет славы в отчизне…»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7159" y="1142984"/>
            <a:ext cx="8286808" cy="5000661"/>
            <a:chOff x="500034" y="1071545"/>
            <a:chExt cx="8286808" cy="5000661"/>
          </a:xfrm>
        </p:grpSpPr>
        <p:pic>
          <p:nvPicPr>
            <p:cNvPr id="16" name="Рисунок 15" descr="il41.jpg"/>
            <p:cNvPicPr>
              <a:picLocks noChangeAspect="1"/>
            </p:cNvPicPr>
            <p:nvPr/>
          </p:nvPicPr>
          <p:blipFill>
            <a:blip r:embed="rId6" cstate="print"/>
            <a:srcRect t="11263"/>
            <a:stretch>
              <a:fillRect/>
            </a:stretch>
          </p:blipFill>
          <p:spPr>
            <a:xfrm>
              <a:off x="1214413" y="1071545"/>
              <a:ext cx="2816875" cy="3104933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17" name="Рисунок 16" descr="Гоголь в Риме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786446" y="1071545"/>
              <a:ext cx="2428892" cy="3460283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8" name="Блок-схема: ручной ввод 17"/>
            <p:cNvSpPr/>
            <p:nvPr/>
          </p:nvSpPr>
          <p:spPr>
            <a:xfrm flipH="1">
              <a:off x="857223" y="4071941"/>
              <a:ext cx="3429024" cy="595908"/>
            </a:xfrm>
            <a:prstGeom prst="flowChartManualInpu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chemeClr val="tx1"/>
                  </a:solidFill>
                </a:rPr>
                <a:t>Прибыловский</a:t>
              </a:r>
              <a:r>
                <a:rPr lang="ru-RU" dirty="0" smtClean="0">
                  <a:solidFill>
                    <a:schemeClr val="tx1"/>
                  </a:solidFill>
                </a:rPr>
                <a:t> В.А.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Н.В. Гоголь у А. Иванова в Риме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Блок-схема: ручной ввод 18"/>
            <p:cNvSpPr/>
            <p:nvPr/>
          </p:nvSpPr>
          <p:spPr>
            <a:xfrm>
              <a:off x="5286380" y="4143380"/>
              <a:ext cx="3357586" cy="500066"/>
            </a:xfrm>
            <a:prstGeom prst="flowChartManualInpu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cs typeface="Arial" pitchFamily="34" charset="0"/>
                </a:rPr>
                <a:t>Памятник Н.В. Гоголю в Риме</a:t>
              </a:r>
              <a:endParaRPr lang="ru-RU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034" y="4857760"/>
              <a:ext cx="8286808" cy="1214446"/>
            </a:xfrm>
            <a:prstGeom prst="rect">
              <a:avLst/>
            </a:prstGeom>
            <a:blipFill dpi="0" rotWithShape="1">
              <a:blip r:embed="rId8" cstate="email"/>
              <a:srcRect/>
              <a:stretch>
                <a:fillRect/>
              </a:stretch>
            </a:blipFill>
            <a:ln w="28575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В июне 1836 г. Гоголь уезжает за границу. Там он проводит около 12 лет, хотя не раз возвращается в Россию. Великий русский писатель живёт в Италии, путешествует по Швейцарии, Германии, Франции. В начале 1848 года Гоголь побывал на Святой Земле в Иерусалиме.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Стрелка влево 13"/>
          <p:cNvSpPr/>
          <p:nvPr/>
        </p:nvSpPr>
        <p:spPr>
          <a:xfrm flipH="1">
            <a:off x="8643966" y="1500174"/>
            <a:ext cx="285720" cy="1643074"/>
          </a:xfrm>
          <a:prstGeom prst="leftArrow">
            <a:avLst>
              <a:gd name="adj1" fmla="val 40288"/>
              <a:gd name="adj2" fmla="val 68641"/>
            </a:avLst>
          </a:prstGeom>
          <a:solidFill>
            <a:srgbClr val="FF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9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428628"/>
          </a:xfrm>
          <a:noFill/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"Обличитель толпы"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00504"/>
            <a:ext cx="8501122" cy="2571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1841г</a:t>
            </a:r>
            <a:r>
              <a:rPr lang="ru-RU" dirty="0" smtClean="0">
                <a:solidFill>
                  <a:schemeClr val="tx1"/>
                </a:solidFill>
              </a:rPr>
              <a:t>.  Закончен 1 том "Мёртвых душ". Гоголь возвращается в Россию. Цензура запрещает печатать поэму.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Апрель 1842г.  </a:t>
            </a:r>
            <a:r>
              <a:rPr lang="ru-RU" dirty="0" smtClean="0">
                <a:solidFill>
                  <a:schemeClr val="tx1"/>
                </a:solidFill>
              </a:rPr>
              <a:t>Публикация "Мёртвых душ".  Премьера комедии "Женитьба"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1843г </a:t>
            </a:r>
            <a:r>
              <a:rPr lang="ru-RU" dirty="0" smtClean="0">
                <a:solidFill>
                  <a:schemeClr val="tx1"/>
                </a:solidFill>
              </a:rPr>
              <a:t>. Выход из печати "Сочинений" Гоголя в четырёх томах; завершение работы над первым вариантом продолжения "Мёртвых душ".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1845</a:t>
            </a:r>
            <a:r>
              <a:rPr lang="ru-RU" dirty="0" smtClean="0">
                <a:solidFill>
                  <a:schemeClr val="tx1"/>
                </a:solidFill>
              </a:rPr>
              <a:t>г. Сожжение нового варианта второго тома "Мёртвых душ". </a:t>
            </a:r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1847г.</a:t>
            </a:r>
            <a:r>
              <a:rPr lang="ru-RU" dirty="0" smtClean="0">
                <a:solidFill>
                  <a:schemeClr val="tx1"/>
                </a:solidFill>
              </a:rPr>
              <a:t>  Публикация "Выбранных мест из переписки с друзьями".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1849г. </a:t>
            </a:r>
            <a:r>
              <a:rPr lang="ru-RU" dirty="0" smtClean="0">
                <a:solidFill>
                  <a:schemeClr val="tx1"/>
                </a:solidFill>
              </a:rPr>
              <a:t>Поездка по России, работа над вторым томом "Мёртвых душ". </a:t>
            </a:r>
          </a:p>
        </p:txBody>
      </p:sp>
      <p:pic>
        <p:nvPicPr>
          <p:cNvPr id="6" name="Рисунок 5" descr="gogol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9" y="1065487"/>
            <a:ext cx="4286280" cy="273633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Рисунок 6" descr="28dvkpefarq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72198" y="1019342"/>
            <a:ext cx="2214578" cy="281081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Blank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3786190"/>
            <a:ext cx="5357850" cy="2643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книге Гоголь объясняет многие свои идеи и задумки. Он подчеркивает, что необходимо внутреннее, душевное христианское самовоспитание и перевоспитание всех и каждого, без чего невозможны никакие общественные и социальные изменения к лучшему. Литературный критик И. </a:t>
            </a:r>
            <a:r>
              <a:rPr lang="ru-RU" dirty="0" err="1" smtClean="0">
                <a:solidFill>
                  <a:schemeClr val="tx1"/>
                </a:solidFill>
              </a:rPr>
              <a:t>Золотусский</a:t>
            </a:r>
            <a:r>
              <a:rPr lang="ru-RU" dirty="0" smtClean="0">
                <a:solidFill>
                  <a:schemeClr val="tx1"/>
                </a:solidFill>
              </a:rPr>
              <a:t> считает, что книгу «до сих пор не прочли»: «Порой они (письма) назидательны, нравоучительны. А в целом — это </a:t>
            </a:r>
            <a:r>
              <a:rPr lang="ru-RU" b="1" dirty="0" smtClean="0">
                <a:solidFill>
                  <a:schemeClr val="tx1"/>
                </a:solidFill>
              </a:rPr>
              <a:t>книга сердца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pPr>
              <a:buNone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428628"/>
          </a:xfrm>
          <a:noFill/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«Книга сердца»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000108"/>
            <a:ext cx="6000792" cy="2428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 1847 г. в Петербурге были опубликованы "Выбранные места из переписки с друзьями". В основе книги лежат письма Гоголя реальным лицам, своим друзьям (31 письмо). Все адресаты обозначены в тексте инициалами, большинство которых легко расшифровывается: «А. О. </a:t>
            </a:r>
            <a:r>
              <a:rPr lang="ru-RU" dirty="0" err="1" smtClean="0">
                <a:solidFill>
                  <a:schemeClr val="tx1"/>
                </a:solidFill>
              </a:rPr>
              <a:t>С-ой</a:t>
            </a:r>
            <a:r>
              <a:rPr lang="ru-RU" dirty="0" smtClean="0">
                <a:solidFill>
                  <a:schemeClr val="tx1"/>
                </a:solidFill>
              </a:rPr>
              <a:t>» — </a:t>
            </a:r>
            <a:r>
              <a:rPr lang="ru-RU" dirty="0" err="1" smtClean="0">
                <a:solidFill>
                  <a:schemeClr val="tx1"/>
                </a:solidFill>
              </a:rPr>
              <a:t>Смирновой-Россет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tx1"/>
                </a:solidFill>
              </a:rPr>
              <a:t>По словам С. Аксакова, «Гоголь выражается совершенно в своих письмах; в этом отношении они гораздо важнее его печатных сочинений».  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gogol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1731854" cy="273633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Рисунок 6" descr="28dvkpefarq1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23134"/>
          <a:stretch>
            <a:fillRect/>
          </a:stretch>
        </p:blipFill>
        <p:spPr>
          <a:xfrm>
            <a:off x="5786446" y="3714752"/>
            <a:ext cx="3116169" cy="228601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Blank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5929330"/>
            <a:ext cx="321471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 Савенков В. Н.В. Гоголь. 1902.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5" y="428605"/>
            <a:ext cx="8229600" cy="50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«Но нет пощады у судьбы…»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00504"/>
            <a:ext cx="8572560" cy="2428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1850г.  </a:t>
            </a:r>
            <a:r>
              <a:rPr lang="ru-RU" dirty="0" smtClean="0">
                <a:solidFill>
                  <a:schemeClr val="tx1"/>
                </a:solidFill>
              </a:rPr>
              <a:t>Июнь: отъезд в Васильевку, по пути посещение </a:t>
            </a:r>
            <a:r>
              <a:rPr lang="ru-RU" dirty="0" err="1" smtClean="0">
                <a:solidFill>
                  <a:schemeClr val="tx1"/>
                </a:solidFill>
              </a:rPr>
              <a:t>Оптиной</a:t>
            </a:r>
            <a:r>
              <a:rPr lang="ru-RU" dirty="0" smtClean="0">
                <a:solidFill>
                  <a:schemeClr val="tx1"/>
                </a:solidFill>
              </a:rPr>
              <a:t> Пустыни; октябрь: посещение Одессы.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1851г. </a:t>
            </a:r>
            <a:r>
              <a:rPr lang="ru-RU" dirty="0" smtClean="0">
                <a:solidFill>
                  <a:schemeClr val="tx1"/>
                </a:solidFill>
              </a:rPr>
              <a:t> Зима: пребывание в Одессе; март: возвращение в Васильевку; май: отъезд в Москву, по пути посещение </a:t>
            </a:r>
            <a:r>
              <a:rPr lang="ru-RU" dirty="0" err="1" smtClean="0">
                <a:solidFill>
                  <a:schemeClr val="tx1"/>
                </a:solidFill>
              </a:rPr>
              <a:t>Оптиной</a:t>
            </a:r>
            <a:r>
              <a:rPr lang="ru-RU" dirty="0" smtClean="0">
                <a:solidFill>
                  <a:schemeClr val="tx1"/>
                </a:solidFill>
              </a:rPr>
              <a:t> Пустыни; 24 сентября: </a:t>
            </a:r>
            <a:r>
              <a:rPr lang="ru-RU" dirty="0" err="1" smtClean="0">
                <a:solidFill>
                  <a:schemeClr val="tx1"/>
                </a:solidFill>
              </a:rPr>
              <a:t>Оптина</a:t>
            </a:r>
            <a:r>
              <a:rPr lang="ru-RU" dirty="0" smtClean="0">
                <a:solidFill>
                  <a:schemeClr val="tx1"/>
                </a:solidFill>
              </a:rPr>
              <a:t> Пустынь; 10 октября: получение разрешения цензуры на переиздание "Сочинений" Гоголя.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1852г. </a:t>
            </a:r>
            <a:r>
              <a:rPr lang="ru-RU" dirty="0" smtClean="0">
                <a:solidFill>
                  <a:schemeClr val="tx1"/>
                </a:solidFill>
              </a:rPr>
              <a:t> 4 февраля: последний визит отца Матвея – духовника; 11 февраля: сожжение третьего варианта второго тома "Мёртвых душ"; 21 февраля: смерть Н.В. Гоголя; 24 февраля: похороны Н.В. Гоголя в Москве на кладбище Свято-Данилова  монастыря.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598PX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1" y="1000633"/>
            <a:ext cx="2714643" cy="2722722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0" name="Рисунок 9" descr="bimg0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5538" y="1000936"/>
            <a:ext cx="3431831" cy="2785254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3500438"/>
            <a:ext cx="35719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Н. В. Гоголь.  Художник  Ф. </a:t>
            </a:r>
            <a:r>
              <a:rPr lang="ru-RU" dirty="0" err="1" smtClean="0"/>
              <a:t>Моллер</a:t>
            </a:r>
            <a:endParaRPr lang="ru-RU" dirty="0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500438"/>
            <a:ext cx="371477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Москва. Свято-Данилов монастырь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643041" y="1000108"/>
            <a:ext cx="5643603" cy="3429024"/>
            <a:chOff x="1428728" y="1357298"/>
            <a:chExt cx="5643602" cy="3429024"/>
          </a:xfrm>
        </p:grpSpPr>
        <p:pic>
          <p:nvPicPr>
            <p:cNvPr id="16" name="Рисунок 15" descr="303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592004" y="1357298"/>
              <a:ext cx="2457466" cy="2857520"/>
            </a:xfrm>
            <a:prstGeom prst="rect">
              <a:avLst/>
            </a:prstGeom>
            <a:ln w="38100" cap="sq">
              <a:solidFill>
                <a:srgbClr val="CDCD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Рисунок 16" descr="89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500166" y="1357298"/>
              <a:ext cx="2457466" cy="2857520"/>
            </a:xfrm>
            <a:prstGeom prst="rect">
              <a:avLst/>
            </a:prstGeom>
            <a:ln w="38100" cap="sq">
              <a:solidFill>
                <a:srgbClr val="CDCD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Прямоугольник с двумя скругленными противолежащими углами 17"/>
            <p:cNvSpPr/>
            <p:nvPr/>
          </p:nvSpPr>
          <p:spPr>
            <a:xfrm>
              <a:off x="1428728" y="4143380"/>
              <a:ext cx="2571768" cy="642942"/>
            </a:xfrm>
            <a:prstGeom prst="round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solidFill>
                <a:srgbClr val="CDCD2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А.С. Пушкин.</a:t>
              </a:r>
              <a:r>
                <a:rPr lang="ru-RU" dirty="0" smtClean="0"/>
                <a:t>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Рисунок Н.В. Гоголя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с двумя скругленными противолежащими углами 18"/>
            <p:cNvSpPr/>
            <p:nvPr/>
          </p:nvSpPr>
          <p:spPr>
            <a:xfrm>
              <a:off x="4572000" y="4143380"/>
              <a:ext cx="2500330" cy="642942"/>
            </a:xfrm>
            <a:prstGeom prst="round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solidFill>
                <a:srgbClr val="CDCD2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Н.В. Гоголь. 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Рисунок А.С. Пушкина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00034" y="1071547"/>
            <a:ext cx="8072495" cy="3286148"/>
            <a:chOff x="642910" y="1357298"/>
            <a:chExt cx="8072494" cy="3286148"/>
          </a:xfrm>
        </p:grpSpPr>
        <p:pic>
          <p:nvPicPr>
            <p:cNvPr id="11" name="Рисунок 10" descr="3031.jpg"/>
            <p:cNvPicPr>
              <a:picLocks noChangeAspect="1"/>
            </p:cNvPicPr>
            <p:nvPr/>
          </p:nvPicPr>
          <p:blipFill>
            <a:blip r:embed="rId4" cstate="email">
              <a:lum bright="10000" contrast="10000"/>
            </a:blip>
            <a:stretch>
              <a:fillRect/>
            </a:stretch>
          </p:blipFill>
          <p:spPr>
            <a:xfrm>
              <a:off x="5143504" y="1358297"/>
              <a:ext cx="3382733" cy="27126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CDCD21"/>
              </a:solidFill>
            </a:ln>
          </p:spPr>
        </p:pic>
        <p:pic>
          <p:nvPicPr>
            <p:cNvPr id="12" name="Рисунок 11" descr="89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17215" y="1357298"/>
              <a:ext cx="4108649" cy="2714644"/>
            </a:xfrm>
            <a:prstGeom prst="rect">
              <a:avLst/>
            </a:prstGeom>
            <a:ln w="38100">
              <a:solidFill>
                <a:srgbClr val="CDCD21"/>
              </a:solidFill>
            </a:ln>
          </p:spPr>
        </p:pic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642910" y="4071942"/>
              <a:ext cx="4214842" cy="571504"/>
            </a:xfrm>
            <a:prstGeom prst="round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solidFill>
                <a:srgbClr val="CDCD2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Гоголь и Пушкин. Памятник тысячелетию Руси в Новгороде</a:t>
              </a:r>
              <a:r>
                <a:rPr lang="ru-RU" dirty="0" smtClean="0"/>
                <a:t>. </a:t>
              </a:r>
              <a:endParaRPr lang="ru-RU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Прямоугольник с двумя скругленными противолежащими углами 13"/>
            <p:cNvSpPr/>
            <p:nvPr/>
          </p:nvSpPr>
          <p:spPr>
            <a:xfrm>
              <a:off x="5000628" y="4071942"/>
              <a:ext cx="3714776" cy="571504"/>
            </a:xfrm>
            <a:prstGeom prst="round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solidFill>
                <a:srgbClr val="CDCD2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Гоголь и Жуковский у Пушкина в Царском Селе. Художник П. Геллер.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7157" y="928670"/>
            <a:ext cx="8215371" cy="3500463"/>
            <a:chOff x="357158" y="1071545"/>
            <a:chExt cx="8215370" cy="3500463"/>
          </a:xfrm>
        </p:grpSpPr>
        <p:pic>
          <p:nvPicPr>
            <p:cNvPr id="3" name="Рисунок 2" descr="354660_8062nothumb500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785786" y="1071546"/>
              <a:ext cx="2286016" cy="3143272"/>
            </a:xfrm>
            <a:prstGeom prst="rect">
              <a:avLst/>
            </a:prstGeom>
            <a:ln w="38100">
              <a:solidFill>
                <a:srgbClr val="CDCD21"/>
              </a:solidFill>
            </a:ln>
          </p:spPr>
        </p:pic>
        <p:pic>
          <p:nvPicPr>
            <p:cNvPr id="4" name="Рисунок 3" descr="gogol40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929059" y="1071545"/>
              <a:ext cx="4240304" cy="3000395"/>
            </a:xfrm>
            <a:prstGeom prst="rect">
              <a:avLst/>
            </a:prstGeom>
            <a:ln w="38100">
              <a:solidFill>
                <a:srgbClr val="CDCD21"/>
              </a:solidFill>
            </a:ln>
          </p:spPr>
        </p:pic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357158" y="4000504"/>
              <a:ext cx="3286148" cy="571504"/>
            </a:xfrm>
            <a:prstGeom prst="round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solidFill>
                <a:srgbClr val="CDCD2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</a:rPr>
                <a:t>Гоголь и Пушкин. Неизвестный художник 1-ой пол. </a:t>
              </a:r>
              <a:r>
                <a:rPr lang="en-US" dirty="0" smtClean="0">
                  <a:solidFill>
                    <a:schemeClr val="bg2">
                      <a:lumMod val="10000"/>
                    </a:schemeClr>
                  </a:solidFill>
                </a:rPr>
                <a:t>XIX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</a:rPr>
                <a:t> в.</a:t>
              </a:r>
              <a:endParaRPr lang="ru-RU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3714744" y="4000504"/>
              <a:ext cx="4857784" cy="571504"/>
            </a:xfrm>
            <a:prstGeom prst="round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solidFill>
                <a:srgbClr val="CDCD2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Пушкин у Гоголя. Картина академика М.П. </a:t>
              </a:r>
              <a:r>
                <a:rPr lang="ru-RU" dirty="0" err="1" smtClean="0">
                  <a:solidFill>
                    <a:schemeClr val="tx1"/>
                  </a:solidFill>
                </a:rPr>
                <a:t>Клодта</a:t>
              </a:r>
              <a:r>
                <a:rPr lang="ru-RU" dirty="0" smtClean="0">
                  <a:solidFill>
                    <a:schemeClr val="tx1"/>
                  </a:solidFill>
                </a:rPr>
                <a:t>, </a:t>
              </a:r>
              <a:r>
                <a:rPr lang="ru-RU" dirty="0" err="1" smtClean="0">
                  <a:solidFill>
                    <a:schemeClr val="tx1"/>
                  </a:solidFill>
                </a:rPr>
                <a:t>грав</a:t>
              </a:r>
              <a:r>
                <a:rPr lang="ru-RU" dirty="0" smtClean="0">
                  <a:solidFill>
                    <a:schemeClr val="tx1"/>
                  </a:solidFill>
                </a:rPr>
                <a:t>. Ю. Барановский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79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Гоголь и Пушкин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72008"/>
            <a:ext cx="8643998" cy="1928826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CDCD2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Встреча в 1831 году с Пушкиным имела для Гоголя судьбоносное значение. Александр Сергеевич не только поддерживал начинающего писателя в литературной среде Петербурга, но и подарил ему сюжеты “Ревизора” и “Мертвых душ”. Дружеское общение Пушкина с Гоголем стимулировало творческую деятельность последнего. «Когда я творил, я видел перед собою только Пушкина», - написал Гоголь после смерти гения.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8643967" y="1714488"/>
            <a:ext cx="285752" cy="1643074"/>
          </a:xfrm>
          <a:prstGeom prst="rightArrow">
            <a:avLst>
              <a:gd name="adj1" fmla="val 37279"/>
              <a:gd name="adj2" fmla="val 62719"/>
            </a:avLst>
          </a:prstGeom>
          <a:solidFill>
            <a:srgbClr val="FF0000"/>
          </a:solidFill>
          <a:ln>
            <a:solidFill>
              <a:srgbClr val="CDC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9" action="ppaction://hlinksldjump" highlightClick="1"/>
          </p:cNvPr>
          <p:cNvSpPr/>
          <p:nvPr/>
        </p:nvSpPr>
        <p:spPr>
          <a:xfrm>
            <a:off x="8643966" y="6500834"/>
            <a:ext cx="500034" cy="357166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143372" y="1071546"/>
            <a:ext cx="4572032" cy="4929222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l="-5000" t="-4000" r="-5000" b="-4000"/>
            </a:stretch>
          </a:blipFill>
          <a:ln>
            <a:solidFill>
              <a:srgbClr val="00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08000" rtlCol="0" anchor="ctr">
            <a:normAutofit/>
            <a:sp3d extrusionH="57150">
              <a:bevelT w="82550" h="38100" prst="coolSlant"/>
            </a:sp3d>
          </a:bodyPr>
          <a:lstStyle/>
          <a:p>
            <a:r>
              <a:rPr lang="ru-RU" sz="2000" dirty="0" smtClean="0"/>
              <a:t>       </a:t>
            </a:r>
            <a:r>
              <a:rPr lang="ru-RU" dirty="0" smtClean="0">
                <a:solidFill>
                  <a:schemeClr val="tx1"/>
                </a:solidFill>
              </a:rPr>
              <a:t>И стоит в стольном граде Москве немного таинственный памятник.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        С годами обрел он не свойственную монументам застенчивость:  укрылся во дворике дома №7 по Суворовскому бульвару, и вокруг него не снует толпа, не слышно людского гомона.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Памятник поставлен Гоголю.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         Величие Гоголя, запечатленное здесь, - не величие победителя. Нет, это величие много думавшего и страдавшего человека, который любил людей и в любви был естественен: любил, но при этом и восхищался, и гордился, и учил, и сердился на тех, кого любит, и даже неистовствовал, не встречая ответа на любовь.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В.Н. Турбин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Величие Гоголя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$--007-Nezhin07-Gogo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1214422"/>
            <a:ext cx="3051054" cy="4572000"/>
          </a:xfrm>
          <a:prstGeom prst="rect">
            <a:avLst/>
          </a:prstGeom>
          <a:solidFill>
            <a:srgbClr val="FF0000"/>
          </a:solidFill>
          <a:ln w="57150">
            <a:solidFill>
              <a:srgbClr val="0099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64" y="357166"/>
            <a:ext cx="8715436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«Вечера на хуторе близ Диканьки»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639596" y="1081260"/>
            <a:ext cx="7941172" cy="4782767"/>
            <a:chOff x="621427" y="1009210"/>
            <a:chExt cx="7941172" cy="4782767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 cstate="email">
              <a:lum bright="10000"/>
            </a:blip>
            <a:srcRect l="-923" t="-2819" r="-2005" b="-181"/>
            <a:stretch>
              <a:fillRect/>
            </a:stretch>
          </p:blipFill>
          <p:spPr bwMode="auto">
            <a:xfrm rot="21406168">
              <a:off x="621427" y="1009210"/>
              <a:ext cx="7941172" cy="47827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 rot="21407509">
              <a:off x="4671771" y="1509926"/>
              <a:ext cx="3003689" cy="36496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 smtClean="0">
                  <a:solidFill>
                    <a:schemeClr val="tx1"/>
                  </a:solidFill>
                </a:rPr>
                <a:t>     В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2012 году </a:t>
              </a:r>
              <a:r>
                <a:rPr lang="ru-RU" sz="2000" dirty="0" smtClean="0">
                  <a:solidFill>
                    <a:schemeClr val="tx1"/>
                  </a:solidFill>
                </a:rPr>
                <a:t>отмечается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юбилей книги Н.В. Гоголя «Вечера на хуторе близ Диканьки» </a:t>
              </a:r>
              <a:r>
                <a:rPr lang="ru-RU" sz="2000" dirty="0" smtClean="0">
                  <a:solidFill>
                    <a:schemeClr val="tx1"/>
                  </a:solidFill>
                </a:rPr>
                <a:t>- сборник вышел в свет в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1832 году</a:t>
              </a:r>
              <a:r>
                <a:rPr lang="ru-RU" sz="2000" dirty="0" smtClean="0">
                  <a:solidFill>
                    <a:schemeClr val="tx1"/>
                  </a:solidFill>
                </a:rPr>
                <a:t>.</a:t>
              </a:r>
            </a:p>
            <a:p>
              <a:r>
                <a:rPr lang="ru-RU" sz="2000" dirty="0" smtClean="0">
                  <a:solidFill>
                    <a:schemeClr val="tx1"/>
                  </a:solidFill>
                </a:rPr>
                <a:t>    Повести, вошедшие в сборник,  вызвали всеобщее восхищение. </a:t>
              </a:r>
            </a:p>
            <a:p>
              <a:r>
                <a:rPr lang="ru-RU" sz="2000" dirty="0" smtClean="0">
                  <a:solidFill>
                    <a:schemeClr val="tx1"/>
                  </a:solidFill>
                </a:rPr>
                <a:t>     Гоголь  становится знаменитым писателем. 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36"/>
            <p:cNvGrpSpPr/>
            <p:nvPr/>
          </p:nvGrpSpPr>
          <p:grpSpPr>
            <a:xfrm>
              <a:off x="1500166" y="1857364"/>
              <a:ext cx="3003428" cy="3373376"/>
              <a:chOff x="5169764" y="234072"/>
              <a:chExt cx="3003428" cy="3373376"/>
            </a:xfrm>
          </p:grpSpPr>
          <p:sp>
            <p:nvSpPr>
              <p:cNvPr id="39" name="Прямоугольник 38"/>
              <p:cNvSpPr/>
              <p:nvPr/>
            </p:nvSpPr>
            <p:spPr>
              <a:xfrm rot="21382590">
                <a:off x="5169764" y="234072"/>
                <a:ext cx="3003428" cy="7143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b="1" dirty="0" smtClean="0">
                    <a:solidFill>
                      <a:schemeClr val="tx1"/>
                    </a:solidFill>
                    <a:latin typeface="Monotype Corsiva" pitchFamily="66" charset="0"/>
                  </a:rPr>
                  <a:t>Н.В. Гоголь </a:t>
                </a:r>
                <a:endParaRPr lang="ru-RU" sz="4400" b="1" dirty="0">
                  <a:solidFill>
                    <a:schemeClr val="tx1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40" name="Рисунок 39" descr="598PX-1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 rot="21418158">
                <a:off x="5290082" y="1148812"/>
                <a:ext cx="2451340" cy="2458636"/>
              </a:xfrm>
              <a:prstGeom prst="ellipse">
                <a:avLst/>
              </a:prstGeom>
              <a:ln w="63500" cap="rnd">
                <a:solidFill>
                  <a:schemeClr val="bg1">
                    <a:lumMod val="75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46" name="Скругленный прямоугольник 45"/>
          <p:cNvSpPr/>
          <p:nvPr/>
        </p:nvSpPr>
        <p:spPr>
          <a:xfrm rot="21385384">
            <a:off x="4513344" y="5952624"/>
            <a:ext cx="760255" cy="433488"/>
          </a:xfrm>
          <a:prstGeom prst="roundRect">
            <a:avLst>
              <a:gd name="adj" fmla="val 50000"/>
            </a:avLst>
          </a:prstGeom>
          <a:blipFill>
            <a:blip r:embed="rId4" cstate="email"/>
            <a:stretch>
              <a:fillRect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grpSp>
        <p:nvGrpSpPr>
          <p:cNvPr id="4" name="Группа 33"/>
          <p:cNvGrpSpPr/>
          <p:nvPr/>
        </p:nvGrpSpPr>
        <p:grpSpPr>
          <a:xfrm>
            <a:off x="4572000" y="1357298"/>
            <a:ext cx="3352251" cy="4148898"/>
            <a:chOff x="4572000" y="1214422"/>
            <a:chExt cx="3352250" cy="4148898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5" cstate="email">
              <a:lum bright="10000"/>
            </a:blip>
            <a:srcRect/>
            <a:stretch>
              <a:fillRect/>
            </a:stretch>
          </p:blipFill>
          <p:spPr bwMode="auto">
            <a:xfrm rot="21406168">
              <a:off x="4572000" y="1214422"/>
              <a:ext cx="3352250" cy="41488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Прямоугольник 35"/>
            <p:cNvSpPr/>
            <p:nvPr/>
          </p:nvSpPr>
          <p:spPr>
            <a:xfrm rot="21433870">
              <a:off x="4784740" y="1704521"/>
              <a:ext cx="2932439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i="1" dirty="0" smtClean="0"/>
                <a:t>     Познакомьтесь с иллюстрациями к книге Гоголя  современного российского художника В.А. Королькова. </a:t>
              </a:r>
            </a:p>
            <a:p>
              <a:r>
                <a:rPr lang="ru-RU" sz="2000" i="1" dirty="0" smtClean="0"/>
                <a:t>     Рассмотрите эти иллюстрации. Какими увидел художник начала </a:t>
              </a:r>
              <a:r>
                <a:rPr lang="en-US" sz="2000" i="1" dirty="0" smtClean="0"/>
                <a:t>XXI</a:t>
              </a:r>
              <a:r>
                <a:rPr lang="ru-RU" sz="2000" i="1" dirty="0" smtClean="0"/>
                <a:t> века героев повестей Гоголя?</a:t>
              </a:r>
              <a:endParaRPr lang="ru-RU" sz="2000" i="1" dirty="0"/>
            </a:p>
          </p:txBody>
        </p:sp>
      </p:grpSp>
      <p:sp>
        <p:nvSpPr>
          <p:cNvPr id="64" name="Прямоугольник 63"/>
          <p:cNvSpPr/>
          <p:nvPr/>
        </p:nvSpPr>
        <p:spPr>
          <a:xfrm rot="21419766">
            <a:off x="4463891" y="1369367"/>
            <a:ext cx="3295595" cy="4139663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1283467" y="1485262"/>
            <a:ext cx="3225705" cy="4283494"/>
            <a:chOff x="1283467" y="1485262"/>
            <a:chExt cx="3225705" cy="4283494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7" cstate="email">
              <a:lum bright="10000"/>
            </a:blip>
            <a:srcRect/>
            <a:stretch>
              <a:fillRect/>
            </a:stretch>
          </p:blipFill>
          <p:spPr bwMode="auto">
            <a:xfrm rot="21406168">
              <a:off x="1283467" y="1485262"/>
              <a:ext cx="3225705" cy="42834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1" name="Прямоугольник 40"/>
            <p:cNvSpPr/>
            <p:nvPr/>
          </p:nvSpPr>
          <p:spPr>
            <a:xfrm rot="21396979">
              <a:off x="1325821" y="2519686"/>
              <a:ext cx="3120132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i="1" dirty="0" smtClean="0">
                  <a:solidFill>
                    <a:srgbClr val="FF0000"/>
                  </a:solidFill>
                  <a:latin typeface="Monotype Corsiva" pitchFamily="66" charset="0"/>
                </a:rPr>
                <a:t>«Сорочинская </a:t>
              </a:r>
            </a:p>
            <a:p>
              <a:pPr algn="ctr"/>
              <a:r>
                <a:rPr lang="ru-RU" sz="4400" b="1" i="1" dirty="0" smtClean="0">
                  <a:solidFill>
                    <a:srgbClr val="FF0000"/>
                  </a:solidFill>
                  <a:latin typeface="Monotype Corsiva" pitchFamily="66" charset="0"/>
                </a:rPr>
                <a:t>ярмарка»</a:t>
              </a:r>
              <a:endParaRPr lang="ru-RU" sz="4400" b="1" i="1" dirty="0">
                <a:solidFill>
                  <a:srgbClr val="FF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 rot="21377563">
            <a:off x="4700980" y="1379483"/>
            <a:ext cx="3028189" cy="4087537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1283467" y="1485262"/>
            <a:ext cx="3265827" cy="4283494"/>
            <a:chOff x="1283467" y="1485262"/>
            <a:chExt cx="3265827" cy="4283494"/>
          </a:xfrm>
        </p:grpSpPr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7" cstate="email">
              <a:lum bright="10000"/>
            </a:blip>
            <a:srcRect/>
            <a:stretch>
              <a:fillRect/>
            </a:stretch>
          </p:blipFill>
          <p:spPr bwMode="auto">
            <a:xfrm rot="21406168">
              <a:off x="1283467" y="1485262"/>
              <a:ext cx="3225705" cy="42834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0" name="Прямоугольник 49"/>
            <p:cNvSpPr/>
            <p:nvPr/>
          </p:nvSpPr>
          <p:spPr>
            <a:xfrm rot="21431910">
              <a:off x="1402795" y="2504603"/>
              <a:ext cx="31464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i="1" dirty="0" smtClean="0">
                  <a:solidFill>
                    <a:srgbClr val="0070C0"/>
                  </a:solidFill>
                  <a:latin typeface="Monotype Corsiva" pitchFamily="66" charset="0"/>
                </a:rPr>
                <a:t>«Майская ночь, или Утопленница»</a:t>
              </a:r>
              <a:endParaRPr lang="ru-RU" sz="4000" b="1" i="1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 rot="21375859">
            <a:off x="4703177" y="1378950"/>
            <a:ext cx="2992019" cy="4124257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1285852" y="1500174"/>
            <a:ext cx="3225705" cy="4283494"/>
            <a:chOff x="1283467" y="1485262"/>
            <a:chExt cx="3225705" cy="4283494"/>
          </a:xfrm>
        </p:grpSpPr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7" cstate="email">
              <a:lum bright="10000"/>
            </a:blip>
            <a:srcRect/>
            <a:stretch>
              <a:fillRect/>
            </a:stretch>
          </p:blipFill>
          <p:spPr bwMode="auto">
            <a:xfrm rot="21406168">
              <a:off x="1283467" y="1485262"/>
              <a:ext cx="3225705" cy="42834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4" name="Прямоугольник 53"/>
            <p:cNvSpPr/>
            <p:nvPr/>
          </p:nvSpPr>
          <p:spPr>
            <a:xfrm rot="21431910">
              <a:off x="1316313" y="2790723"/>
              <a:ext cx="314649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i="1" dirty="0" smtClean="0">
                  <a:solidFill>
                    <a:srgbClr val="0070C0"/>
                  </a:solidFill>
                  <a:latin typeface="Monotype Corsiva" pitchFamily="66" charset="0"/>
                </a:rPr>
                <a:t>«Ночь перед Рождеством»</a:t>
              </a:r>
              <a:endParaRPr lang="ru-RU" sz="4000" b="1" i="1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 rot="21396742">
            <a:off x="4408011" y="1319617"/>
            <a:ext cx="3685565" cy="4230193"/>
          </a:xfrm>
          <a:prstGeom prst="rect">
            <a:avLst/>
          </a:prstGeom>
          <a:blipFill dpi="0" rotWithShape="1">
            <a:blip r:embed="rId10" cstate="email"/>
            <a:srcRect/>
            <a:stretch>
              <a:fillRect l="5000"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1285852" y="1500174"/>
            <a:ext cx="3231518" cy="4283494"/>
            <a:chOff x="1183857" y="1516224"/>
            <a:chExt cx="3231518" cy="4283494"/>
          </a:xfrm>
        </p:grpSpPr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7" cstate="email">
              <a:lum bright="10000"/>
            </a:blip>
            <a:srcRect/>
            <a:stretch>
              <a:fillRect/>
            </a:stretch>
          </p:blipFill>
          <p:spPr bwMode="auto">
            <a:xfrm rot="21406168">
              <a:off x="1189670" y="1516224"/>
              <a:ext cx="3225705" cy="42834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8" name="Прямоугольник 57"/>
            <p:cNvSpPr/>
            <p:nvPr/>
          </p:nvSpPr>
          <p:spPr>
            <a:xfrm rot="21368502">
              <a:off x="1183857" y="2749918"/>
              <a:ext cx="321703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i="1" dirty="0" smtClean="0">
                  <a:solidFill>
                    <a:srgbClr val="FF0000"/>
                  </a:solidFill>
                  <a:latin typeface="Monotype Corsiva" pitchFamily="66" charset="0"/>
                </a:rPr>
                <a:t>«Заколдованное место»</a:t>
              </a:r>
              <a:endParaRPr lang="ru-RU" sz="4000" b="1" i="1" dirty="0">
                <a:solidFill>
                  <a:srgbClr val="FF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Blank">
            <a:avLst/>
          </a:prstGeom>
          <a:blipFill>
            <a:blip r:embed="rId1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64" grpId="0" animBg="1"/>
      <p:bldP spid="45" grpId="0" animBg="1"/>
      <p:bldP spid="51" grpId="0" animBg="1"/>
      <p:bldP spid="55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«Вечера на хуторе близ Диканьки»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4040188" cy="714380"/>
          </a:xfrm>
          <a:blipFill>
            <a:blip r:embed="rId2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2000" dirty="0" smtClean="0"/>
              <a:t>Из письма Гоголя Пушкину </a:t>
            </a:r>
          </a:p>
          <a:p>
            <a:r>
              <a:rPr lang="ru-RU" sz="2000" dirty="0" smtClean="0"/>
              <a:t>21 августа 1831года:</a:t>
            </a:r>
            <a:endParaRPr lang="ru-RU" sz="2000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4643438" y="1071546"/>
            <a:ext cx="4113213" cy="571504"/>
          </a:xfrm>
          <a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ru-RU" sz="2000" dirty="0" smtClean="0"/>
              <a:t>Из письма Пушкина А.Ф. </a:t>
            </a:r>
            <a:r>
              <a:rPr lang="ru-RU" sz="2000" dirty="0" err="1" smtClean="0"/>
              <a:t>Воейкову</a:t>
            </a:r>
            <a:r>
              <a:rPr lang="ru-RU" sz="2000" dirty="0" smtClean="0"/>
              <a:t>, известному журналисту:</a:t>
            </a:r>
            <a:endParaRPr lang="ru-RU" sz="2000" dirty="0"/>
          </a:p>
        </p:txBody>
      </p:sp>
      <p:sp>
        <p:nvSpPr>
          <p:cNvPr id="23" name="Вертикальный свиток 22"/>
          <p:cNvSpPr/>
          <p:nvPr/>
        </p:nvSpPr>
        <p:spPr>
          <a:xfrm>
            <a:off x="285720" y="1785926"/>
            <a:ext cx="4286279" cy="4429156"/>
          </a:xfrm>
          <a:prstGeom prst="verticalScroll">
            <a:avLst>
              <a:gd name="adj" fmla="val 5833"/>
            </a:avLst>
          </a:prstGeom>
          <a:blipFill dpi="0" rotWithShape="1">
            <a:blip r:embed="rId4" cstate="email">
              <a:alphaModFix amt="99000"/>
            </a:blip>
            <a:srcRect/>
            <a:stretch>
              <a:fillRect l="-18000" t="-11000" r="-16000" b="-2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«Любопытнее всего было мое свидание с типографией. Только что я просунулся в двери, наборщики, </a:t>
            </a:r>
            <a:r>
              <a:rPr lang="ru-RU" i="1" dirty="0" err="1" smtClean="0">
                <a:solidFill>
                  <a:schemeClr val="tx1"/>
                </a:solidFill>
              </a:rPr>
              <a:t>завидя</a:t>
            </a:r>
            <a:r>
              <a:rPr lang="ru-RU" i="1" dirty="0" smtClean="0">
                <a:solidFill>
                  <a:schemeClr val="tx1"/>
                </a:solidFill>
              </a:rPr>
              <a:t> меня, давай каждый фыркать и прыскать себе в руку… Это меня несколько удивило; я к фактору, и он, после некоторых ловких уклонений, наконец, сказал, что штучки, которые изволили прислать из Павловска для печатания, </a:t>
            </a:r>
            <a:r>
              <a:rPr lang="ru-RU" i="1" dirty="0" err="1" smtClean="0">
                <a:solidFill>
                  <a:schemeClr val="tx1"/>
                </a:solidFill>
              </a:rPr>
              <a:t>оченно</a:t>
            </a:r>
            <a:r>
              <a:rPr lang="ru-RU" i="1" dirty="0" smtClean="0">
                <a:solidFill>
                  <a:schemeClr val="tx1"/>
                </a:solidFill>
              </a:rPr>
              <a:t>… забавны и наборщикам принесли большую забаву...»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Вертикальный свиток 23"/>
          <p:cNvSpPr/>
          <p:nvPr/>
        </p:nvSpPr>
        <p:spPr>
          <a:xfrm>
            <a:off x="4500562" y="1714488"/>
            <a:ext cx="4357718" cy="4500594"/>
          </a:xfrm>
          <a:prstGeom prst="verticalScroll">
            <a:avLst>
              <a:gd name="adj" fmla="val 5015"/>
            </a:avLst>
          </a:prstGeom>
          <a:blipFill dpi="0" rotWithShape="1">
            <a:blip r:embed="rId5" cstate="email">
              <a:alphaModFix amt="41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2000" b="-2000"/>
            </a:stretch>
          </a:blip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>
            <a:sp3d extrusionH="57150">
              <a:bevelT h="25400" prst="softRound"/>
            </a:sp3d>
          </a:bodyPr>
          <a:lstStyle/>
          <a:p>
            <a:r>
              <a:rPr lang="ru-RU" i="1" dirty="0" smtClean="0">
                <a:solidFill>
                  <a:schemeClr val="tx1"/>
                </a:solidFill>
                <a:cs typeface="Times New Roman" pitchFamily="18" charset="0"/>
              </a:rPr>
              <a:t>«Сейчас прочел "Вечера близ Диканьки". Они изумили меня. Вот настоящая веселость, искренняя, непринужденная, без жеманства, без чопорности. А местами какая поэзия! Какая чувствительность! Все это так необыкновенно в нашей нынешней литературе, что я доселе не образумился… Мольер и Филдинг, вероятно, были бы рады рассмешить своих наборщиков… Поздравляю публику с истинно веселою книгою, автору сердечно желаю дальнейших успехов».</a:t>
            </a:r>
            <a:endParaRPr lang="ru-RU" sz="1600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785786" cy="714356"/>
          </a:xfrm>
          <a:prstGeom prst="actionButtonBlank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«Вечера на хуторе близ Диканьки»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071942"/>
            <a:ext cx="5000660" cy="2286016"/>
          </a:xfrm>
          <a:prstGeom prst="roundRect">
            <a:avLst>
              <a:gd name="adj" fmla="val 5579"/>
            </a:avLst>
          </a:prstGeom>
          <a:blipFill dpi="0" rotWithShape="1">
            <a:blip r:embed="rId2" cstate="email">
              <a:alphaModFix amt="45000"/>
            </a:blip>
            <a:srcRect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Освещая украинскую тему, Гоголь совершает переворот российского масштаба и литературной значимости. Живым ядром повестей, центром их оказался  народный мир - духовная общность, которая сформировалась под влиянием поэтической природы, православно -христианской веры, подсвеченной языческими поверьями.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9190" y="1071546"/>
            <a:ext cx="3929090" cy="1571636"/>
          </a:xfrm>
          <a:prstGeom prst="roundRect">
            <a:avLst>
              <a:gd name="adj" fmla="val 5579"/>
            </a:avLst>
          </a:prstGeom>
          <a:blipFill dpi="0" rotWithShape="1">
            <a:blip r:embed="rId3" cstate="email">
              <a:alphaModFix amt="40000"/>
            </a:blip>
            <a:srcRect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Гоголь сумел проникнуться духом вольного народа, опираясь на фольклор, используя его по-своему: писатель творит собственный мир в духе фольклора.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06b5148ba37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2772451"/>
            <a:ext cx="2857520" cy="338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63736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121560">
            <a:off x="817085" y="1198036"/>
            <a:ext cx="2008394" cy="265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978-5-389-00539-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116630">
            <a:off x="2707335" y="1367962"/>
            <a:ext cx="1818054" cy="249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Blank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«Вечера на хуторе близ Диканьки»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4876" y="1071546"/>
            <a:ext cx="3929090" cy="2286016"/>
          </a:xfrm>
          <a:prstGeom prst="roundRect">
            <a:avLst>
              <a:gd name="adj" fmla="val 6541"/>
            </a:avLst>
          </a:prstGeom>
          <a:blipFill dpi="0" rotWithShape="1">
            <a:blip r:embed="rId2" cstate="email">
              <a:alphaModFix amt="39000"/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 повестях Гоголь изображает не серые будни, а праздники, когда над человеком не довлеет злоба дня. В мире «Вечеров…», по словам Г.А. </a:t>
            </a:r>
            <a:r>
              <a:rPr lang="ru-RU" dirty="0" err="1" smtClean="0">
                <a:solidFill>
                  <a:schemeClr val="tx1"/>
                </a:solidFill>
              </a:rPr>
              <a:t>Гуковского</a:t>
            </a:r>
            <a:r>
              <a:rPr lang="ru-RU" dirty="0" smtClean="0">
                <a:solidFill>
                  <a:schemeClr val="tx1"/>
                </a:solidFill>
              </a:rPr>
              <a:t>, всё – здоровое, яркое, где торжествует красота, молодость, нравственное начало.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3929066"/>
            <a:ext cx="3857652" cy="2357454"/>
          </a:xfrm>
          <a:prstGeom prst="roundRect">
            <a:avLst>
              <a:gd name="adj" fmla="val 6541"/>
            </a:avLst>
          </a:prstGeom>
          <a:blipFill dpi="0" rotWithShape="1">
            <a:blip r:embed="rId3" cstate="email">
              <a:alphaModFix amt="58000"/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Повествование в «Вечерах…» идёт от многих рассказчиков: в лирических описаниях мы слышим голос автора, далее звучит голос Рудого </a:t>
            </a:r>
            <a:r>
              <a:rPr lang="ru-RU" dirty="0" err="1" smtClean="0">
                <a:solidFill>
                  <a:schemeClr val="tx1"/>
                </a:solidFill>
              </a:rPr>
              <a:t>Панько</a:t>
            </a:r>
            <a:r>
              <a:rPr lang="ru-RU" dirty="0" smtClean="0">
                <a:solidFill>
                  <a:schemeClr val="tx1"/>
                </a:solidFill>
              </a:rPr>
              <a:t> или тех простодушных украинцев, которых иной раз пересказывает этот пасечник.</a:t>
            </a:r>
          </a:p>
        </p:txBody>
      </p:sp>
      <p:pic>
        <p:nvPicPr>
          <p:cNvPr id="6" name="Рисунок 5" descr="9be47265d8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3486407"/>
            <a:ext cx="2457455" cy="285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8b91918d57b7a049d46b51998824f371_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1214422"/>
            <a:ext cx="403106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4294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Любимые женщины Гоголя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0034" y="4000504"/>
            <a:ext cx="8286808" cy="2214578"/>
          </a:xfrm>
          <a:prstGeom prst="round2DiagRect">
            <a:avLst>
              <a:gd name="adj1" fmla="val 21667"/>
              <a:gd name="adj2" fmla="val 0"/>
            </a:avLst>
          </a:prstGeom>
          <a:blipFill dpi="0" rotWithShape="1">
            <a:blip r:embed="rId2" cstate="email">
              <a:alphaModFix amt="83000"/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Александра </a:t>
            </a:r>
            <a:r>
              <a:rPr lang="ru-RU" dirty="0" err="1" smtClean="0">
                <a:solidFill>
                  <a:schemeClr val="tx1"/>
                </a:solidFill>
              </a:rPr>
              <a:t>Россет</a:t>
            </a:r>
            <a:r>
              <a:rPr lang="ru-RU" dirty="0" smtClean="0">
                <a:solidFill>
                  <a:schemeClr val="tx1"/>
                </a:solidFill>
              </a:rPr>
              <a:t> происходила из весьма знатного рода. Именно «милой Александре» Гоголь посвятил много страниц своих бессмертных  </a:t>
            </a:r>
            <a:r>
              <a:rPr lang="ru-RU" dirty="0" err="1" smtClean="0">
                <a:solidFill>
                  <a:schemeClr val="tx1"/>
                </a:solidFill>
              </a:rPr>
              <a:t>пр-ий</a:t>
            </a:r>
            <a:r>
              <a:rPr lang="ru-RU" dirty="0" smtClean="0">
                <a:solidFill>
                  <a:schemeClr val="tx1"/>
                </a:solidFill>
              </a:rPr>
              <a:t>. В одном из писем Гоголь сообщит ей: «Любовь, связавшая нас с вами, — высока и свята».  В 1845 году </a:t>
            </a:r>
            <a:r>
              <a:rPr lang="ru-RU" dirty="0" err="1" smtClean="0">
                <a:solidFill>
                  <a:schemeClr val="tx1"/>
                </a:solidFill>
              </a:rPr>
              <a:t>А.Смирнова-Россет</a:t>
            </a:r>
            <a:r>
              <a:rPr lang="ru-RU" dirty="0" smtClean="0">
                <a:solidFill>
                  <a:schemeClr val="tx1"/>
                </a:solidFill>
              </a:rPr>
              <a:t> сумеет убедить императора в назначении Н.Гоголю годовой пенсии в размере тысячи рублей на протяжении трех лет.  Связать браком себя с Н.Гоголем было невозможно, встречаться часто — тоже. Выручала их переписка — разговор двух обнаженных сердец.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gogol_sister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42910" y="1000108"/>
            <a:ext cx="2198304" cy="2728252"/>
          </a:xfrm>
          <a:prstGeom prst="rect">
            <a:avLst/>
          </a:prstGeom>
          <a:solidFill>
            <a:srgbClr val="FF0000"/>
          </a:solidFill>
          <a:ln w="5715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571868" y="1142984"/>
            <a:ext cx="5143536" cy="2428892"/>
          </a:xfrm>
          <a:prstGeom prst="round2DiagRect">
            <a:avLst>
              <a:gd name="adj1" fmla="val 19853"/>
              <a:gd name="adj2" fmla="val 0"/>
            </a:avLst>
          </a:prstGeom>
          <a:blipFill dpi="0" rotWithShape="1">
            <a:blip r:embed="rId2" cstate="email">
              <a:alphaModFix amt="50000"/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Существует предположение, что Гоголь никогда не имел намерения жениться. Но была женщина, которая по-настоящему восхищала Н.Гоголя - </a:t>
            </a:r>
            <a:r>
              <a:rPr lang="ru-RU" b="1" dirty="0" smtClean="0">
                <a:solidFill>
                  <a:schemeClr val="tx1"/>
                </a:solidFill>
              </a:rPr>
              <a:t>Александра Осиповна </a:t>
            </a:r>
            <a:r>
              <a:rPr lang="ru-RU" b="1" dirty="0" err="1" smtClean="0">
                <a:solidFill>
                  <a:schemeClr val="tx1"/>
                </a:solidFill>
              </a:rPr>
              <a:t>Смирнова-Россет</a:t>
            </a:r>
            <a:r>
              <a:rPr lang="ru-RU" dirty="0" smtClean="0">
                <a:solidFill>
                  <a:schemeClr val="tx1"/>
                </a:solidFill>
              </a:rPr>
              <a:t>. С юной фрейлиной императрицы Марии Федоровны дружили Пушкин, Жуковский, Лермонтов. Но только автору «Мертвых душ» откроет она свое сердце.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Blank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42862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Любимые женщины Гоголя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7158" y="4000504"/>
            <a:ext cx="8501122" cy="2357454"/>
          </a:xfrm>
          <a:prstGeom prst="round2DiagRect">
            <a:avLst>
              <a:gd name="adj1" fmla="val 2372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По семейному преданию </a:t>
            </a:r>
            <a:r>
              <a:rPr lang="ru-RU" dirty="0" err="1" smtClean="0">
                <a:solidFill>
                  <a:schemeClr val="tx1"/>
                </a:solidFill>
              </a:rPr>
              <a:t>Виельгорских</a:t>
            </a:r>
            <a:r>
              <a:rPr lang="ru-RU" dirty="0" smtClean="0">
                <a:solidFill>
                  <a:schemeClr val="tx1"/>
                </a:solidFill>
              </a:rPr>
              <a:t>, Гоголь решился сделать предложение Анне Михайловне в конце 1840-х годов. “Однако предварительные переговоры с родственниками сразу же убедили его, что неравенство их общественного положения исключает возможность такого брака”, – сообщается в новейшем издании переписки Гоголя с </a:t>
            </a:r>
            <a:r>
              <a:rPr lang="ru-RU" dirty="0" err="1" smtClean="0">
                <a:solidFill>
                  <a:schemeClr val="tx1"/>
                </a:solidFill>
              </a:rPr>
              <a:t>Виельгорскими</a:t>
            </a:r>
            <a:r>
              <a:rPr lang="ru-RU" dirty="0" smtClean="0">
                <a:solidFill>
                  <a:schemeClr val="tx1"/>
                </a:solidFill>
              </a:rPr>
              <a:t>. После неудачной попытки устроить свою семейную жизнь Гоголь писал В. А.Жуковскому в 1848 году, что не должен связывать себя никакими узами на земле, в том числе и жизнью семейной.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gogol_sister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071546"/>
            <a:ext cx="2096436" cy="27227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500430" y="1142984"/>
            <a:ext cx="4929221" cy="2357454"/>
          </a:xfrm>
          <a:prstGeom prst="round2DiagRect">
            <a:avLst>
              <a:gd name="adj1" fmla="val 16668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Позже Гоголь увлёкся графиней Анной Михайловной </a:t>
            </a:r>
            <a:r>
              <a:rPr lang="ru-RU" dirty="0" err="1" smtClean="0">
                <a:solidFill>
                  <a:schemeClr val="tx1"/>
                </a:solidFill>
              </a:rPr>
              <a:t>Виельгорской</a:t>
            </a:r>
            <a:r>
              <a:rPr lang="ru-RU" dirty="0" smtClean="0">
                <a:solidFill>
                  <a:schemeClr val="tx1"/>
                </a:solidFill>
              </a:rPr>
              <a:t>, с которой познакомился в Петербурге. Добрые и образованные люди сердечно приняли Гоголя и оценили его талант. В отношении младшей дочери Николай Васильевич мнил себя духовным наставником и учителем.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50006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«Вершинное творение» Н.В. Гоголя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0_4fc88_2795c922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071546"/>
            <a:ext cx="5087900" cy="2821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ush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1071546"/>
            <a:ext cx="1785951" cy="270519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8596" y="4572008"/>
            <a:ext cx="8143932" cy="171451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/>
              <a:t> 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2012 г. </a:t>
            </a:r>
            <a:r>
              <a:rPr lang="ru-RU" b="1" dirty="0" smtClean="0">
                <a:solidFill>
                  <a:schemeClr val="tx1"/>
                </a:solidFill>
              </a:rPr>
              <a:t>юбилейный </a:t>
            </a:r>
            <a:r>
              <a:rPr lang="ru-RU" dirty="0" smtClean="0">
                <a:solidFill>
                  <a:schemeClr val="tx1"/>
                </a:solidFill>
              </a:rPr>
              <a:t>для книги  </a:t>
            </a:r>
            <a:r>
              <a:rPr lang="ru-RU" b="1" dirty="0" smtClean="0">
                <a:solidFill>
                  <a:schemeClr val="tx1"/>
                </a:solidFill>
              </a:rPr>
              <a:t>«Мёртвые души» - </a:t>
            </a:r>
            <a:r>
              <a:rPr lang="ru-RU" dirty="0" smtClean="0">
                <a:solidFill>
                  <a:schemeClr val="tx1"/>
                </a:solidFill>
              </a:rPr>
              <a:t>величайшего произведения Н.В. Гоголя. На небольшом пространстве поэмы уместилась вся Русь. Всех званий и всех сословий коснулся в ней Гоголь, никого не обошел.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Писатель опирался в своём замысле на эпические поэмы Гомера и на поэму итальянского поэта Данте Алигьери «Божественная комедия».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71472" y="3643314"/>
            <a:ext cx="5143536" cy="57150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Иллюстрация к поэме «Мёртвые души».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Художник С.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Чайкун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857884" y="3500438"/>
            <a:ext cx="2847996" cy="85725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Титульный лист 1-го издания «Мёртвых душ». Рисунок Н.В. Гоголя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8286776" y="6143644"/>
            <a:ext cx="857224" cy="714356"/>
          </a:xfrm>
          <a:prstGeom prst="actionButtonBlank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7"/>
            <a:ext cx="8229600" cy="57150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замысла и жанра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49383837_1254457802_2353284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6" y="1142984"/>
            <a:ext cx="3500463" cy="217997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 descr="49383863_1254457154_9754866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643314"/>
            <a:ext cx="3771999" cy="221457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143372" y="1000108"/>
            <a:ext cx="4572032" cy="2428892"/>
          </a:xfrm>
          <a:prstGeom prst="round2DiagRect">
            <a:avLst>
              <a:gd name="adj1" fmla="val 12847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    </a:t>
            </a:r>
            <a:r>
              <a:rPr lang="ru-RU" b="1" dirty="0" smtClean="0">
                <a:solidFill>
                  <a:schemeClr val="tx1"/>
                </a:solidFill>
              </a:rPr>
              <a:t>«Мёртвые души»</a:t>
            </a:r>
            <a:r>
              <a:rPr lang="ru-RU" dirty="0" smtClean="0">
                <a:solidFill>
                  <a:schemeClr val="tx1"/>
                </a:solidFill>
              </a:rPr>
              <a:t> задуманы как трёхтомное произведение. Гоголь мечтал написать поэму о любви к Родине. Первый том был издан в  1842 года. Второй том уничтожен писателем, сохранились только отдельные главы в черновиках. Третий том был задуман и не начат, о нём остались только отдельные сведения.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8596" y="3929066"/>
            <a:ext cx="4429156" cy="2357454"/>
          </a:xfrm>
          <a:prstGeom prst="round2DiagRect">
            <a:avLst>
              <a:gd name="adj1" fmla="val 20149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Эпическое начало в произведении связано с сюжетом - с похождениями Чичикова. Лирическое начало выражено в лирических авторских отступлениях. "Мертвые души" – это поэма, посвященная пути автора в этом мире, процессу познавания им человеческой души и действительности.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00034" y="3286124"/>
            <a:ext cx="3286148" cy="357190"/>
          </a:xfrm>
          <a:prstGeom prst="round2DiagRect">
            <a:avLst>
              <a:gd name="adj1" fmla="val 49709"/>
              <a:gd name="adj2" fmla="val 3417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Художник С.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Чайкун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357818" y="5857892"/>
            <a:ext cx="3286148" cy="357190"/>
          </a:xfrm>
          <a:prstGeom prst="round2DiagRect">
            <a:avLst>
              <a:gd name="adj1" fmla="val 49709"/>
              <a:gd name="adj2" fmla="val 3417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Художник С.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Чайкун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8143900" y="6000768"/>
            <a:ext cx="1000100" cy="857232"/>
          </a:xfrm>
          <a:prstGeom prst="actionButtonBlank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Герои поэмы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Чичиков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214422"/>
            <a:ext cx="2000263" cy="301039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4" name="Рисунок 13" descr="Boklevkij_nozdrev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429520" y="928670"/>
            <a:ext cx="1279390" cy="140732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Boklevkij_nozdrev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14942" y="1000109"/>
            <a:ext cx="1269604" cy="135732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Boklevkij_nozdrev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786578" y="3214686"/>
            <a:ext cx="1027604" cy="135732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Boklevkij_nozdrev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lum contrast="10000"/>
          </a:blip>
          <a:srcRect/>
          <a:stretch>
            <a:fillRect/>
          </a:stretch>
        </p:blipFill>
        <p:spPr>
          <a:xfrm>
            <a:off x="2714612" y="1142984"/>
            <a:ext cx="1285884" cy="138411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 descr="Boklevkij_nozdrev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500562" y="3214686"/>
            <a:ext cx="1021385" cy="135732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57158" y="4643446"/>
            <a:ext cx="8358246" cy="1785950"/>
          </a:xfrm>
          <a:prstGeom prst="round2DiagRect">
            <a:avLst>
              <a:gd name="adj1" fmla="val 2146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   Перед вами герои поэмы «Мёртвые души» - российские помещики. Представьте, что Чичиков получает от этих помещиков визитки. Познакомьтесь с визитными карточками. Согласны вы с таким представлением героев? Докажите или опровергните примерами из текста.  Не пропускайте детали! Гоголь – родоначальник детализации, как важного аспекта реалистического письма.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Жмите</a:t>
            </a:r>
            <a:r>
              <a:rPr lang="ru-RU" b="1" dirty="0" smtClean="0">
                <a:solidFill>
                  <a:schemeClr val="tx1"/>
                </a:solidFill>
              </a:rPr>
              <a:t> на портрет и </a:t>
            </a:r>
            <a:r>
              <a:rPr lang="ru-RU" b="1" dirty="0" smtClean="0">
                <a:solidFill>
                  <a:srgbClr val="C00000"/>
                </a:solidFill>
              </a:rPr>
              <a:t>выбирайте</a:t>
            </a:r>
            <a:r>
              <a:rPr lang="ru-RU" b="1" dirty="0" smtClean="0">
                <a:solidFill>
                  <a:schemeClr val="tx1"/>
                </a:solidFill>
              </a:rPr>
              <a:t> визитку!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Управляющая кнопка: настраиваемая 20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785786" cy="714356"/>
          </a:xfrm>
          <a:prstGeom prst="actionButtonBlank">
            <a:avLst/>
          </a:prstGeom>
          <a:blipFill>
            <a:blip r:embed="rId1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786182" y="2428868"/>
            <a:ext cx="4143404" cy="71438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3d/>
          </a:bodyPr>
          <a:lstStyle/>
          <a:p>
            <a:pPr>
              <a:defRPr/>
            </a:pPr>
            <a:r>
              <a:rPr lang="ru-RU" b="1" dirty="0" smtClean="0"/>
              <a:t>Один </a:t>
            </a:r>
            <a:r>
              <a:rPr lang="ru-RU" b="1" dirty="0"/>
              <a:t>за другим следуют у меня герои </a:t>
            </a:r>
            <a:r>
              <a:rPr lang="ru-RU" b="1" dirty="0" smtClean="0"/>
              <a:t>один пошлее другого. (Н.В. Гоголь)</a:t>
            </a:r>
            <a:endParaRPr lang="ru-RU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4071934" y="1428736"/>
            <a:ext cx="1071570" cy="214314"/>
          </a:xfrm>
          <a:prstGeom prst="straightConnector1">
            <a:avLst/>
          </a:prstGeom>
          <a:ln w="57150" cmpd="sng">
            <a:solidFill>
              <a:srgbClr val="CC330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5643570" y="3786190"/>
            <a:ext cx="1000132" cy="1588"/>
          </a:xfrm>
          <a:prstGeom prst="straightConnector1">
            <a:avLst/>
          </a:prstGeom>
          <a:ln w="57150" cmpd="sng">
            <a:solidFill>
              <a:srgbClr val="CC330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7536677" y="2678901"/>
            <a:ext cx="1143008" cy="500066"/>
          </a:xfrm>
          <a:prstGeom prst="straightConnector1">
            <a:avLst/>
          </a:prstGeom>
          <a:ln w="57150" cmpd="sng">
            <a:solidFill>
              <a:srgbClr val="CC330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572264" y="1428736"/>
            <a:ext cx="785818" cy="71438"/>
          </a:xfrm>
          <a:prstGeom prst="straightConnector1">
            <a:avLst/>
          </a:prstGeom>
          <a:ln w="57150" cmpd="sng">
            <a:solidFill>
              <a:srgbClr val="CC330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же такой Чичиков? Загадка…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Чичиков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142984"/>
            <a:ext cx="2643206" cy="323058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57158" y="4643446"/>
            <a:ext cx="8429684" cy="171451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Визитную карточку Чичикова Павла Ивановича попробуйте придумать сами. Кто же он? Чичиков – живое воплощение движения русской жизни </a:t>
            </a:r>
            <a:r>
              <a:rPr lang="en-US" dirty="0" smtClean="0">
                <a:solidFill>
                  <a:schemeClr val="tx1"/>
                </a:solidFill>
              </a:rPr>
              <a:t>XIX</a:t>
            </a:r>
            <a:r>
              <a:rPr lang="ru-RU" dirty="0" smtClean="0">
                <a:solidFill>
                  <a:schemeClr val="tx1"/>
                </a:solidFill>
              </a:rPr>
              <a:t> столетия. Он являет собой неуёмную энергию и деятельность. Но в порыве своём он почти не движется вперёд, а всё время «кружит» и «колесит», всякий раз возвращаясь в исходное положение. </a:t>
            </a:r>
            <a:r>
              <a:rPr lang="ru-RU" dirty="0" err="1" smtClean="0">
                <a:solidFill>
                  <a:schemeClr val="tx1"/>
                </a:solidFill>
              </a:rPr>
              <a:t>Чичиковский</a:t>
            </a:r>
            <a:r>
              <a:rPr lang="ru-RU" dirty="0" smtClean="0">
                <a:solidFill>
                  <a:schemeClr val="tx1"/>
                </a:solidFill>
              </a:rPr>
              <a:t> винт постоянно срывается с резьбы в русской жизни, отторгающей его. Почему его деятельность не была созидательной?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Управляющая кнопка: настраиваемая 20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Blank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Чичиков на балу.bmp"/>
          <p:cNvPicPr>
            <a:picLocks noChangeAspect="1"/>
          </p:cNvPicPr>
          <p:nvPr/>
        </p:nvPicPr>
        <p:blipFill>
          <a:blip r:embed="rId4" cstate="email">
            <a:lum bright="-10000" contrast="10000"/>
          </a:blip>
          <a:stretch>
            <a:fillRect/>
          </a:stretch>
        </p:blipFill>
        <p:spPr>
          <a:xfrm>
            <a:off x="6072198" y="1142984"/>
            <a:ext cx="2457753" cy="3352695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8.png"/>
          <p:cNvPicPr>
            <a:picLocks noChangeAspect="1"/>
          </p:cNvPicPr>
          <p:nvPr/>
        </p:nvPicPr>
        <p:blipFill>
          <a:blip r:embed="rId5" cstate="email">
            <a:lum bright="-10000" contrast="10000"/>
          </a:blip>
          <a:stretch>
            <a:fillRect/>
          </a:stretch>
        </p:blipFill>
        <p:spPr>
          <a:xfrm>
            <a:off x="3571868" y="1428736"/>
            <a:ext cx="2183159" cy="2928958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64294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Величие Гоголя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876"/>
            <a:ext cx="8643998" cy="2857520"/>
          </a:xfrm>
          <a:prstGeom prst="rect">
            <a:avLst/>
          </a:prstGeom>
          <a:blipFill>
            <a:blip r:embed="rId3" cstate="email">
              <a:alphaModFix amt="30000"/>
            </a:blip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 anchorCtr="0"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Гоголь велик в каждом своём произведении. В определённом смысле Гоголь близок другому русскому гению – Менделееву, потому что создаёт таблицу человеческих образов и характеров. Он рассматривает то или иное свойство человека – жадность, грубость, хвастовство или отвагу - персонифицирует эту черту и получает Плюшкина, Собакевича, Хлестакова или Тараса Бульбу. (С. Залыгин)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Продолжая дело, начатое Пушкиным, Гоголь обогатил литературный язык, максимально приблизив его к разговорному.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Писатель хотел прийти к преобразованию общества путём возрождения каждой отдельной личности. Задача Гоголя состояла в том, чтобы указать обществу «пути к прекрасному». По словам Чернышевского, «он пробудил в нас сознание о нас самих».</a:t>
            </a:r>
          </a:p>
        </p:txBody>
      </p:sp>
      <p:pic>
        <p:nvPicPr>
          <p:cNvPr id="4" name="Содержимое 7" descr="gogol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1000108"/>
            <a:ext cx="2421685" cy="2428892"/>
          </a:xfrm>
          <a:prstGeom prst="ellipse">
            <a:avLst/>
          </a:prstGeom>
          <a:ln w="38100" cap="rnd">
            <a:solidFill>
              <a:srgbClr val="0099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3143240" y="1214422"/>
            <a:ext cx="5543560" cy="2143140"/>
          </a:xfrm>
          <a:prstGeom prst="rect">
            <a:avLst/>
          </a:prstGeom>
          <a:blipFill dpi="0" rotWithShape="1">
            <a:blip r:embed="rId5" cstate="email">
              <a:alphaModFix amt="52000"/>
            </a:blip>
            <a:srcRect/>
            <a:stretch>
              <a:fillRect r="-1000"/>
            </a:stretch>
          </a:blipFill>
          <a:ln w="12700">
            <a:solidFill>
              <a:srgbClr val="009900"/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И долго еще определено мне чудной властью идти об руку с моими странными героями, озирать всю громадно несущуюся жизнь, озирать ее сквозь видный миру смех и незримые, неведомые ему слезы!..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Н.В. Гоголь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071670" y="357166"/>
            <a:ext cx="5285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</a:t>
            </a: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Мёртвые</a:t>
            </a: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души» в музыке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8596" y="2428868"/>
            <a:ext cx="5429288" cy="392909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r>
              <a:rPr lang="ru-RU" dirty="0" smtClean="0">
                <a:solidFill>
                  <a:schemeClr val="tx1"/>
                </a:solidFill>
              </a:rPr>
              <a:t>К «Мёртвым душам» обращались художники, режиссёры театра, кино. Но вместить богатое идейно-образное содержание великой поэмы  Гоголя в оперу — задача очень сложная.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  Идейным центром оперы Р.Щедрина стал образ дороги, образ России. Он сообщает произведению подлинно лирический характер, контрастный всему, что связано с похождениями Чичикова. В опере, как и у Гоголя, два плана — поэтический и сатирический. Композитору в равной мере удалось передать и поэзию русской природы, и низменный, лишенный поэзии мир «мертвых душ».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rm_30_224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5074" y="3071810"/>
            <a:ext cx="2064032" cy="32559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357422" y="1000108"/>
            <a:ext cx="4286280" cy="1214446"/>
          </a:xfrm>
          <a:prstGeom prst="round2DiagRect">
            <a:avLst>
              <a:gd name="adj1" fmla="val 38788"/>
              <a:gd name="adj2" fmla="val 0"/>
            </a:avLst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Послушайте народную песню из оперы Родиона Щедрина «Мёртвые души» (1977г.).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Каким чувством проникнута музыка?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15074" y="2214554"/>
            <a:ext cx="1000132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thumbnail300_schedri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58082" y="571480"/>
            <a:ext cx="1428759" cy="19572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gogol2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5720" y="428603"/>
            <a:ext cx="1785950" cy="17912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Управляющая кнопка: домой 14">
            <a:hlinkClick r:id="rId8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одион_Щедрин_-_Народная_из_опер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10340" y="2266944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«Рыцарь пустоты» Манилов</a:t>
            </a:r>
            <a:endParaRPr lang="ru-RU" b="1" dirty="0">
              <a:ln w="11430"/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Blank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«Рыцарь пустоты» Манилов</a:t>
            </a:r>
            <a:endParaRPr lang="ru-RU" b="1" dirty="0">
              <a:ln w="11430"/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5429288" cy="1938992"/>
          </a:xfrm>
          <a:prstGeom prst="rect">
            <a:avLst/>
          </a:prstGeom>
          <a:noFill/>
          <a:ln cap="sq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Бесплодный мечтатель и фантазёр приглашает Вас на сладенькую болтовню в «Храм уединённого размышления» на берегу озера в поместье помещика Манилова</a:t>
            </a:r>
            <a:endParaRPr lang="ru-RU" sz="2400" b="1" i="1" dirty="0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Return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«Скопидомка» Коробочка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Blank">
            <a:avLst/>
          </a:prstGeom>
          <a:blipFill>
            <a:blip r:embed="rId3" cstate="email">
              <a:lum bright="-10000" contras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«Скопидомка» Коробочка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928670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cs typeface="Times New Roman" pitchFamily="18" charset="0"/>
              </a:rPr>
              <a:t>Коллежская секретарша, «</a:t>
            </a:r>
            <a:r>
              <a:rPr lang="ru-RU" sz="2400" b="1" i="1" dirty="0" err="1" smtClean="0">
                <a:cs typeface="Times New Roman" pitchFamily="18" charset="0"/>
              </a:rPr>
              <a:t>дубиноголовая</a:t>
            </a:r>
            <a:r>
              <a:rPr lang="ru-RU" sz="2400" b="1" i="1" dirty="0" smtClean="0">
                <a:cs typeface="Times New Roman" pitchFamily="18" charset="0"/>
              </a:rPr>
              <a:t>», суеверная и ограниченная помещица Настасья Петровна Коробочка всегда ждёт Вас в своей деревеньке и готова продать Вам даже свою душу по выгодной цене</a:t>
            </a:r>
            <a:endParaRPr lang="ru-RU" sz="2400" b="1" i="1" dirty="0"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Return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«Рыцарь кутежа» Ноздрёв</a:t>
            </a:r>
            <a:endParaRPr lang="ru-RU" b="1" dirty="0">
              <a:ln w="11430"/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Blank">
            <a:avLst/>
          </a:prstGeom>
          <a:blipFill>
            <a:blip r:embed="rId3" cstate="email">
              <a:lum bright="-10000" contras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«Рыцарь кутежа» Ноздрёв</a:t>
            </a:r>
            <a:endParaRPr lang="ru-RU" b="1" dirty="0">
              <a:ln w="11430"/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0"/>
            <a:ext cx="8429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Кутила, картёжник, болтун, помещик Ноздрёв с большим удовольствием проиграет Вам всё своё состояние в карты, потом выпьет и закусит за Ваш счёт </a:t>
            </a:r>
          </a:p>
          <a:p>
            <a:pPr algn="ctr"/>
            <a:r>
              <a:rPr lang="ru-RU" sz="2400" b="1" i="1" dirty="0" smtClean="0"/>
              <a:t>в любом трактире</a:t>
            </a:r>
            <a:endParaRPr lang="ru-RU" sz="2400" b="1" i="1" dirty="0"/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Return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«Чёртов кулак» Собакевич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Blank">
            <a:avLst/>
          </a:prstGeom>
          <a:blipFill>
            <a:blip r:embed="rId4" cstate="email">
              <a:lum bright="-10000" contras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«Чёртов кулак» Собакевич</a:t>
            </a:r>
            <a:endParaRPr lang="ru-RU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Ненавистник просвещения, крепкий хозяин, неуступчивый в торгах, помещик Михайло Семёнович Собакевич будет рад «облить грязью» всех знакомых за обильным ужином в своём доме</a:t>
            </a:r>
            <a:endParaRPr lang="ru-RU" sz="2400" b="1" i="1" dirty="0"/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Return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Плюшкин – «прореха на человечестве»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Blank">
            <a:avLst/>
          </a:prstGeom>
          <a:blipFill>
            <a:blip r:embed="rId3" cstate="email">
              <a:lum bright="-10000" contrast="1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57166"/>
            <a:ext cx="4929222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«Тернистый путь» Гоголя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>
            <a:hlinkClick r:id="rId3" action="ppaction://hlinksldjump"/>
          </p:cNvPr>
          <p:cNvSpPr/>
          <p:nvPr/>
        </p:nvSpPr>
        <p:spPr>
          <a:xfrm>
            <a:off x="6286512" y="1571612"/>
            <a:ext cx="1571636" cy="1000132"/>
          </a:xfrm>
          <a:prstGeom prst="round2DiagRect">
            <a:avLst>
              <a:gd name="adj1" fmla="val 32645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Поэма «Мёртвые души»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4" action="ppaction://hlinksldjump"/>
          </p:cNvPr>
          <p:cNvSpPr/>
          <p:nvPr/>
        </p:nvSpPr>
        <p:spPr>
          <a:xfrm>
            <a:off x="285720" y="5786454"/>
            <a:ext cx="1285884" cy="785818"/>
          </a:xfrm>
          <a:prstGeom prst="round2DiagRect">
            <a:avLst>
              <a:gd name="adj1" fmla="val 35508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Родовое гнездо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>
            <a:hlinkClick r:id="rId5" action="ppaction://hlinksldjump"/>
          </p:cNvPr>
          <p:cNvSpPr/>
          <p:nvPr/>
        </p:nvSpPr>
        <p:spPr>
          <a:xfrm>
            <a:off x="4572000" y="2143116"/>
            <a:ext cx="1500198" cy="928694"/>
          </a:xfrm>
          <a:prstGeom prst="round2DiagRect">
            <a:avLst>
              <a:gd name="adj1" fmla="val 21105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«Вечера на хуторе близ Диканьки»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>
            <a:hlinkClick r:id="rId6" action="ppaction://hlinksldjump"/>
          </p:cNvPr>
          <p:cNvSpPr/>
          <p:nvPr/>
        </p:nvSpPr>
        <p:spPr>
          <a:xfrm>
            <a:off x="7358082" y="428604"/>
            <a:ext cx="1500198" cy="714380"/>
          </a:xfrm>
          <a:prstGeom prst="round2DiagRect">
            <a:avLst>
              <a:gd name="adj1" fmla="val 25987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Афоризмы Гоголя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>
            <a:hlinkClick r:id="rId7" action="ppaction://hlinksldjump"/>
          </p:cNvPr>
          <p:cNvSpPr/>
          <p:nvPr/>
        </p:nvSpPr>
        <p:spPr>
          <a:xfrm>
            <a:off x="714348" y="4714884"/>
            <a:ext cx="1500198" cy="785818"/>
          </a:xfrm>
          <a:prstGeom prst="round2DiagRect">
            <a:avLst>
              <a:gd name="adj1" fmla="val 36625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Жизнь в Петербурге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>
            <a:hlinkClick r:id="rId8" action="ppaction://hlinksldjump"/>
          </p:cNvPr>
          <p:cNvSpPr/>
          <p:nvPr/>
        </p:nvSpPr>
        <p:spPr>
          <a:xfrm>
            <a:off x="3428992" y="3286124"/>
            <a:ext cx="1428760" cy="857256"/>
          </a:xfrm>
          <a:prstGeom prst="round2DiagRect">
            <a:avLst>
              <a:gd name="adj1" fmla="val 27023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Гоголь и Пушкин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>
            <a:hlinkClick r:id="rId9" action="ppaction://hlinksldjump"/>
          </p:cNvPr>
          <p:cNvSpPr/>
          <p:nvPr/>
        </p:nvSpPr>
        <p:spPr>
          <a:xfrm>
            <a:off x="1857356" y="5643578"/>
            <a:ext cx="1428760" cy="714380"/>
          </a:xfrm>
          <a:prstGeom prst="round2DiagRect">
            <a:avLst>
              <a:gd name="adj1" fmla="val 34568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Учёба в Нежине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>
            <a:hlinkClick r:id="rId10" action="ppaction://hlinksldjump"/>
          </p:cNvPr>
          <p:cNvSpPr/>
          <p:nvPr/>
        </p:nvSpPr>
        <p:spPr>
          <a:xfrm>
            <a:off x="2714612" y="4429132"/>
            <a:ext cx="1428760" cy="857256"/>
          </a:xfrm>
          <a:prstGeom prst="round2DiagRect">
            <a:avLst>
              <a:gd name="adj1" fmla="val 27023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Жизнь вне России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>
            <a:hlinkClick r:id="rId11" action="ppaction://hlinksldjump"/>
          </p:cNvPr>
          <p:cNvSpPr/>
          <p:nvPr/>
        </p:nvSpPr>
        <p:spPr>
          <a:xfrm>
            <a:off x="1285852" y="3500438"/>
            <a:ext cx="1500198" cy="857256"/>
          </a:xfrm>
          <a:prstGeom prst="round2DiagRect">
            <a:avLst>
              <a:gd name="adj1" fmla="val 27023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Последние годы жизни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>
            <a:hlinkClick r:id="rId12" action="ppaction://hlinksldjump"/>
          </p:cNvPr>
          <p:cNvSpPr/>
          <p:nvPr/>
        </p:nvSpPr>
        <p:spPr>
          <a:xfrm>
            <a:off x="2214546" y="2500306"/>
            <a:ext cx="1428760" cy="714380"/>
          </a:xfrm>
          <a:prstGeom prst="round2DiagRect">
            <a:avLst>
              <a:gd name="adj1" fmla="val 37393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Любимые женщины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>
            <a:hlinkClick r:id="rId13" action="ppaction://hlinksldjump"/>
          </p:cNvPr>
          <p:cNvSpPr/>
          <p:nvPr/>
        </p:nvSpPr>
        <p:spPr>
          <a:xfrm>
            <a:off x="5072066" y="642918"/>
            <a:ext cx="2071702" cy="785818"/>
          </a:xfrm>
          <a:prstGeom prst="round2DiagRect">
            <a:avLst>
              <a:gd name="adj1" fmla="val 32152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Художественный мир Гоголя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hlinkClick r:id="rId14" action="ppaction://hlinksldjump"/>
          </p:cNvPr>
          <p:cNvSpPr/>
          <p:nvPr/>
        </p:nvSpPr>
        <p:spPr>
          <a:xfrm>
            <a:off x="4900625" y="6357958"/>
            <a:ext cx="1500198" cy="50006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Источники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Овал 20">
            <a:hlinkClick r:id="" action="ppaction://hlinkshowjump?jump=endshow"/>
          </p:cNvPr>
          <p:cNvSpPr/>
          <p:nvPr/>
        </p:nvSpPr>
        <p:spPr>
          <a:xfrm>
            <a:off x="3357554" y="6357934"/>
            <a:ext cx="1285884" cy="5000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>
            <a:hlinkClick r:id="rId15" action="ppaction://hlinksldjump"/>
          </p:cNvPr>
          <p:cNvSpPr/>
          <p:nvPr/>
        </p:nvSpPr>
        <p:spPr>
          <a:xfrm>
            <a:off x="3286116" y="1357298"/>
            <a:ext cx="1357322" cy="714380"/>
          </a:xfrm>
          <a:prstGeom prst="round2DiagRect">
            <a:avLst>
              <a:gd name="adj1" fmla="val 23911"/>
              <a:gd name="adj2" fmla="val 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Повесть «Шинель»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Скругленный прямоугольник 21">
            <a:hlinkClick r:id="rId16" action="ppaction://hlinksldjump"/>
          </p:cNvPr>
          <p:cNvSpPr/>
          <p:nvPr/>
        </p:nvSpPr>
        <p:spPr>
          <a:xfrm>
            <a:off x="7072330" y="5500702"/>
            <a:ext cx="1864543" cy="99063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Подсказки для работы с презентацией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Плюшкин – «прореха на человечестве»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14356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Жестокий крепостник, подозрительный, скупой, недоверчивый ко всем помещик, Степан Плюшкин не желает видеть Вас в своём имении и не собирается угощать Вас даже прошлогодним куличом</a:t>
            </a:r>
            <a:endParaRPr lang="ru-RU" sz="2400" b="1" i="1" dirty="0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Return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686568" cy="785810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Афоризмы Гоголя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2910" y="1643050"/>
            <a:ext cx="8143932" cy="48577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Уча других, также учишься.</a:t>
            </a:r>
          </a:p>
          <a:p>
            <a:pPr lvl="0"/>
            <a:r>
              <a:rPr lang="ru-RU" sz="2000" dirty="0" smtClean="0"/>
              <a:t>Родник поэзии есть красота.</a:t>
            </a:r>
          </a:p>
          <a:p>
            <a:pPr lvl="0"/>
            <a:r>
              <a:rPr lang="ru-RU" sz="2000" dirty="0" smtClean="0"/>
              <a:t>Нет уз святее товарищества.</a:t>
            </a:r>
          </a:p>
          <a:p>
            <a:pPr lvl="0"/>
            <a:r>
              <a:rPr lang="ru-RU" sz="2000" dirty="0" smtClean="0"/>
              <a:t>Терпи, </a:t>
            </a:r>
            <a:r>
              <a:rPr lang="ru-RU" sz="2000" dirty="0" err="1" smtClean="0"/>
              <a:t>козак</a:t>
            </a:r>
            <a:r>
              <a:rPr lang="ru-RU" sz="2000" dirty="0" smtClean="0"/>
              <a:t>, — атаман будешь.</a:t>
            </a:r>
          </a:p>
          <a:p>
            <a:pPr lvl="0"/>
            <a:r>
              <a:rPr lang="ru-RU" sz="2000" dirty="0" smtClean="0"/>
              <a:t>Есть ещё порох в пороховницах?</a:t>
            </a:r>
          </a:p>
          <a:p>
            <a:pPr lvl="0"/>
            <a:r>
              <a:rPr lang="ru-RU" sz="2000" dirty="0" smtClean="0"/>
              <a:t>Городничий глуп, как сивый мерин.</a:t>
            </a:r>
          </a:p>
          <a:p>
            <a:pPr lvl="0"/>
            <a:r>
              <a:rPr lang="ru-RU" sz="2000" dirty="0" smtClean="0"/>
              <a:t>Обращаться со словами нужно честно.</a:t>
            </a:r>
          </a:p>
          <a:p>
            <a:pPr lvl="0"/>
            <a:r>
              <a:rPr lang="ru-RU" sz="2000" dirty="0" smtClean="0"/>
              <a:t>Никогда не стоит хвастаться будущим.</a:t>
            </a:r>
          </a:p>
          <a:p>
            <a:pPr lvl="0"/>
            <a:r>
              <a:rPr lang="ru-RU" sz="2000" dirty="0" smtClean="0"/>
              <a:t>И какой же русский не любит быстрой езды?</a:t>
            </a:r>
          </a:p>
          <a:p>
            <a:pPr lvl="0"/>
            <a:r>
              <a:rPr lang="ru-RU" sz="2000" dirty="0" smtClean="0"/>
              <a:t>Кто уже кулак, тому не разогнуться в ладонь</a:t>
            </a:r>
          </a:p>
          <a:p>
            <a:pPr lvl="0"/>
            <a:r>
              <a:rPr lang="ru-RU" sz="2000" dirty="0" smtClean="0"/>
              <a:t>Молодость счастлива тем, что у нее есть будущее.</a:t>
            </a:r>
          </a:p>
          <a:p>
            <a:pPr lvl="0"/>
            <a:r>
              <a:rPr lang="ru-RU" sz="2000" dirty="0" smtClean="0"/>
              <a:t>Насмешки боится даже тот, кто уже ничего не боится.</a:t>
            </a:r>
          </a:p>
          <a:p>
            <a:pPr lvl="0"/>
            <a:r>
              <a:rPr lang="ru-RU" sz="2000" dirty="0" smtClean="0"/>
              <a:t>У писателя только и есть один учитель: сами читатели.</a:t>
            </a:r>
          </a:p>
        </p:txBody>
      </p:sp>
      <p:pic>
        <p:nvPicPr>
          <p:cNvPr id="5" name="Рисунок 4" descr="98386_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57884" y="1071546"/>
            <a:ext cx="2878686" cy="34290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978-5-389-00539-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23682">
            <a:off x="7156898" y="4322946"/>
            <a:ext cx="1591328" cy="217760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Blank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686568" cy="785810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Афоризмы Гоголя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600201"/>
            <a:ext cx="8715436" cy="511494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Полюби нас чёрненькими, а беленькими нас всякий полюбит.</a:t>
            </a:r>
          </a:p>
          <a:p>
            <a:pPr lvl="0"/>
            <a:r>
              <a:rPr lang="ru-RU" dirty="0" smtClean="0"/>
              <a:t>Мои мысли, моё имя, мои труды будут принадлежать России.</a:t>
            </a:r>
          </a:p>
          <a:p>
            <a:pPr lvl="0"/>
            <a:r>
              <a:rPr lang="ru-RU" dirty="0" smtClean="0"/>
              <a:t>Едва ли есть высшее из наслаждений, как наслаждение творить.</a:t>
            </a:r>
          </a:p>
          <a:p>
            <a:pPr lvl="0"/>
            <a:r>
              <a:rPr lang="ru-RU" dirty="0" smtClean="0"/>
              <a:t>Нет ничего приятнее, как быть обязанным во всем самому себе.</a:t>
            </a:r>
          </a:p>
          <a:p>
            <a:pPr lvl="0"/>
            <a:r>
              <a:rPr lang="ru-RU" dirty="0" smtClean="0"/>
              <a:t>Театр — это такая кафедра, с которой можно много сказать миру.</a:t>
            </a:r>
          </a:p>
          <a:p>
            <a:pPr lvl="0"/>
            <a:r>
              <a:rPr lang="ru-RU" dirty="0" smtClean="0"/>
              <a:t>Без хороших отцов нет хорошего воспитания, несмотря на все школы.</a:t>
            </a:r>
          </a:p>
          <a:p>
            <a:pPr lvl="0"/>
            <a:r>
              <a:rPr lang="ru-RU" dirty="0" smtClean="0"/>
              <a:t>Отсюда хоть три года скачи, ни до какого государства не доскачешь.</a:t>
            </a:r>
          </a:p>
          <a:p>
            <a:pPr lvl="0"/>
            <a:r>
              <a:rPr lang="ru-RU" dirty="0" smtClean="0"/>
              <a:t>Если русских останется только один хутор, то и тогда Россия возродится.</a:t>
            </a:r>
          </a:p>
          <a:p>
            <a:pPr lvl="0"/>
            <a:r>
              <a:rPr lang="ru-RU" dirty="0" smtClean="0"/>
              <a:t>Для человека нет большей муки, как хотеть отомстить и не мочь отомстить.</a:t>
            </a:r>
          </a:p>
          <a:p>
            <a:pPr lvl="0"/>
            <a:r>
              <a:rPr lang="ru-RU" dirty="0" smtClean="0"/>
              <a:t>Произнесенное метко, все равно что написанное, не </a:t>
            </a:r>
            <a:r>
              <a:rPr lang="ru-RU" dirty="0" err="1" smtClean="0"/>
              <a:t>вырубливается</a:t>
            </a:r>
            <a:r>
              <a:rPr lang="ru-RU" dirty="0" smtClean="0"/>
              <a:t> топором. </a:t>
            </a:r>
          </a:p>
          <a:p>
            <a:pPr lvl="0"/>
            <a:r>
              <a:rPr lang="ru-RU" dirty="0" smtClean="0"/>
              <a:t>Быть в мире и ничем не обозначить своего существования — это кажется мне ужасным.</a:t>
            </a:r>
          </a:p>
          <a:p>
            <a:pPr lvl="0"/>
            <a:r>
              <a:rPr lang="ru-RU" dirty="0" smtClean="0"/>
              <a:t>Да на Руси есть такие прозвища, что только плюнешь да перекрестишься, коли услышишь.</a:t>
            </a:r>
          </a:p>
          <a:p>
            <a:pPr lvl="0"/>
            <a:r>
              <a:rPr lang="ru-RU" dirty="0" smtClean="0"/>
              <a:t>Стоит только попристальнее вглядеться в настоящее, будущее вдруг выступит само собой.</a:t>
            </a:r>
          </a:p>
          <a:p>
            <a:endParaRPr lang="ru-RU" dirty="0"/>
          </a:p>
        </p:txBody>
      </p:sp>
      <p:pic>
        <p:nvPicPr>
          <p:cNvPr id="10" name="Рисунок 9" descr="58485162_1272702424_M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5272" y="857232"/>
            <a:ext cx="1139211" cy="17145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Повесть «Шинель»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214422"/>
            <a:ext cx="4357718" cy="2286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середине 30-х годов Гоголь услышал анекдот о чиновнике, потерявшем ружьё. «Все смеялись анекдоту… исключая Гоголя, который выслушал его задумчиво и опустил голову. Анекдот был первой мыслию чудной повести его "Шинель"», - вспоминал позже П. Анненков.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929066"/>
            <a:ext cx="4357718" cy="2286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Тема «маленького человека» в русской литературе: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А.С. Пушкин «Станционный смотритель»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А.С. Пушкин «Медный всадник»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Н.В. Гоголь «Шинель»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Ф.М. Достоевский «Бедные люди»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Повесть «Шинель» окончена в 1841 году, вышла в свет в </a:t>
            </a:r>
            <a:r>
              <a:rPr lang="ru-RU" b="1" i="1" dirty="0" smtClean="0">
                <a:solidFill>
                  <a:schemeClr val="tx1"/>
                </a:solidFill>
              </a:rPr>
              <a:t>1842 году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il2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4143380"/>
            <a:ext cx="3857652" cy="193743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Шинель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642910" y="1142984"/>
            <a:ext cx="3676496" cy="239382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3429000"/>
            <a:ext cx="185738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Худ. </a:t>
            </a:r>
            <a:r>
              <a:rPr lang="ru-RU" dirty="0" err="1" smtClean="0"/>
              <a:t>Кукрыниксы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81590" y="6010292"/>
            <a:ext cx="21431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Худ. С. Бродский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Blank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571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Повесть «Шинель»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142984"/>
            <a:ext cx="4071966" cy="22145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«Вечный титулярный советник», чем-то напоминающий кроткого ребёнка, произносит знаменательные слова, обращаясь к молодым чиновникам: «Оставьте меня, зачем вы меня обижаете?..» В этих словах звенели другие: «Я брат твой».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929066"/>
            <a:ext cx="4286280" cy="23574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«Много раз содрогался он потом на веку своём, видя, как много  в человеке бесчеловечья, даже в том человеке, которого свет признаёт благородным и честным», - пишет Гоголь о молодом человеке, который услышал в словах </a:t>
            </a:r>
            <a:r>
              <a:rPr lang="ru-RU" dirty="0" err="1" smtClean="0">
                <a:solidFill>
                  <a:schemeClr val="tx1"/>
                </a:solidFill>
              </a:rPr>
              <a:t>Башмачкина</a:t>
            </a:r>
            <a:r>
              <a:rPr lang="ru-RU" dirty="0" smtClean="0">
                <a:solidFill>
                  <a:schemeClr val="tx1"/>
                </a:solidFill>
              </a:rPr>
              <a:t> заповедное слово о любви к ближнему.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4" descr="Шинель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929190" y="3643314"/>
            <a:ext cx="3582573" cy="2537657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02____~1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 t="16722" b="9330"/>
          <a:stretch>
            <a:fillRect/>
          </a:stretch>
        </p:blipFill>
        <p:spPr>
          <a:xfrm>
            <a:off x="1142974" y="1160654"/>
            <a:ext cx="2286017" cy="2411864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4929190" y="5857892"/>
            <a:ext cx="21431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Худ. </a:t>
            </a:r>
            <a:r>
              <a:rPr lang="ru-RU" dirty="0" err="1" smtClean="0"/>
              <a:t>Н.Тулегенова</a:t>
            </a:r>
            <a:endParaRPr lang="ru-RU" dirty="0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Blank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286124"/>
            <a:ext cx="185738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Худ. </a:t>
            </a:r>
            <a:r>
              <a:rPr lang="ru-RU" dirty="0" err="1" smtClean="0"/>
              <a:t>Кукрыниксы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29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tretch>
            <a:fillRect/>
          </a:stretch>
        </p:blipFill>
        <p:spPr bwMode="auto">
          <a:xfrm>
            <a:off x="6286512" y="3825530"/>
            <a:ext cx="1785949" cy="258843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Повесть «Шинель»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1142984"/>
            <a:ext cx="4857784" cy="2500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Собирание средств на новую шинель можно сравнить с аскетическим подвигом. Проходя строгую аскезу, </a:t>
            </a:r>
            <a:r>
              <a:rPr lang="ru-RU" dirty="0" err="1" smtClean="0">
                <a:solidFill>
                  <a:schemeClr val="tx1"/>
                </a:solidFill>
              </a:rPr>
              <a:t>Башмачкин</a:t>
            </a:r>
            <a:r>
              <a:rPr lang="ru-RU" dirty="0" smtClean="0">
                <a:solidFill>
                  <a:schemeClr val="tx1"/>
                </a:solidFill>
              </a:rPr>
              <a:t> становится твёрже духом, крепче характером. Огонь показывается в его глазах. В эти трудные минуты он находит себе достойного друга – портного Петровича. Петрович – «духовный брат» Акакия Акакиевича. К своему делу он относится с любовью, как </a:t>
            </a:r>
            <a:r>
              <a:rPr lang="ru-RU" dirty="0" err="1" smtClean="0">
                <a:solidFill>
                  <a:schemeClr val="tx1"/>
                </a:solidFill>
              </a:rPr>
              <a:t>Башмачкин</a:t>
            </a:r>
            <a:r>
              <a:rPr lang="ru-RU" dirty="0" smtClean="0">
                <a:solidFill>
                  <a:schemeClr val="tx1"/>
                </a:solidFill>
              </a:rPr>
              <a:t> к переписыванию.</a:t>
            </a:r>
          </a:p>
        </p:txBody>
      </p:sp>
      <p:pic>
        <p:nvPicPr>
          <p:cNvPr id="7" name="Picture 4" descr="2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57224" y="1071546"/>
            <a:ext cx="2357454" cy="2766347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785786" y="3643314"/>
            <a:ext cx="214314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Худ. Л. </a:t>
            </a:r>
            <a:r>
              <a:rPr lang="ru-RU" dirty="0" err="1" smtClean="0"/>
              <a:t>Подлясская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Blank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071942"/>
            <a:ext cx="5286412" cy="2286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День с новой шинелью стал для </a:t>
            </a:r>
            <a:r>
              <a:rPr lang="ru-RU" dirty="0" err="1" smtClean="0">
                <a:solidFill>
                  <a:schemeClr val="tx1"/>
                </a:solidFill>
              </a:rPr>
              <a:t>Башмачкина</a:t>
            </a:r>
            <a:r>
              <a:rPr lang="ru-RU" dirty="0" smtClean="0">
                <a:solidFill>
                  <a:schemeClr val="tx1"/>
                </a:solidFill>
              </a:rPr>
              <a:t> большим и торжественным. Но в этот день великой радости он забылся и загордился. Счастье выбило его из колеи: был нарушен привычный ход его жизни. Он забыл, что за великое счастье смертному приходится платить равновеликим несчастьем. «Светлый гость в виде шинели» оживил на миг его бедную жизнь – и оставил его навсегда.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6072206"/>
            <a:ext cx="185738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Худ. Б.Кустодиев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укрыниксы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1071546"/>
            <a:ext cx="1928826" cy="2571969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2" name="Picture 4" descr="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3673370"/>
            <a:ext cx="1928826" cy="274033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571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Повесть «Шинель»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071546"/>
            <a:ext cx="5500726" cy="2428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Уходя из жизни, </a:t>
            </a:r>
            <a:r>
              <a:rPr lang="ru-RU" dirty="0" err="1" smtClean="0">
                <a:solidFill>
                  <a:schemeClr val="tx1"/>
                </a:solidFill>
              </a:rPr>
              <a:t>Башмачкин</a:t>
            </a:r>
            <a:r>
              <a:rPr lang="ru-RU" dirty="0" smtClean="0">
                <a:solidFill>
                  <a:schemeClr val="tx1"/>
                </a:solidFill>
              </a:rPr>
              <a:t> взбунтовался. С его смертью сюжет повести не обрывается. Он переходит в фантастический план. Начинается возмездие, бушуют вышедшие на поверхность жизни стихии, с которыми, как у Пушкина, «царям не совладать!» Завершается «Шинель» символичным образом будочника – блюстителя власти на самом низшем, но и самом беспокойном её уровне.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143380"/>
            <a:ext cx="5000660" cy="20717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Коренной порок российской государственности Гоголь видел не в системе мест, её организующих, а в людях, занявших эти места. И порок этот касался не только «маленьких людей», но и «значительных лиц». Стихия мести приводит к тому, что хаос сдирает шинели «со всех плеч, не разбирая чина и звания».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6072206"/>
            <a:ext cx="185738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Худ. </a:t>
            </a:r>
            <a:r>
              <a:rPr lang="ru-RU" dirty="0" err="1" smtClean="0"/>
              <a:t>Кукрыниксы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Blank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3500438"/>
            <a:ext cx="185738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Худ. </a:t>
            </a:r>
            <a:r>
              <a:rPr lang="ru-RU" dirty="0" err="1" smtClean="0"/>
              <a:t>Кукрыниксы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571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Повесть «Шинель»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142984"/>
            <a:ext cx="3643338" cy="1643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«Наконец я тебя того, поймал за воротник! Твоей-то шинели мне и нужно! Не похлопотал об моей, а ещё и распёк – отдавай же теперь свою».  (Из повести «Шинель»)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929066"/>
            <a:ext cx="5286412" cy="24288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Видя в возмущении стихий Божье попущение, объяснимый акт возмездия, Гоголь считал эти стихии закономерными, но опасными, разделяя мысли Пушкина о русском бунте, «бессмысленном и беспощадном». Спасение от социальных и государственных болезней, охвативших русское общество, Гоголь искал на путях религиозно-нравственного самовоспитания.</a:t>
            </a:r>
          </a:p>
        </p:txBody>
      </p:sp>
      <p:pic>
        <p:nvPicPr>
          <p:cNvPr id="9" name="Рисунок 8" descr="il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3786214" cy="2459349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29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929322" y="3286124"/>
            <a:ext cx="2704232" cy="2916781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857884" y="6000768"/>
            <a:ext cx="185738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Худ. Ю. Игнатьев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286124"/>
            <a:ext cx="192882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Худ. Б. Кустодиев</a:t>
            </a:r>
            <a:endParaRPr lang="ru-RU" dirty="0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35" y="476672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 текстовой информации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06792" cy="523150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Газета «Литература в школе» №16, 1996г., с. 10-11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Н.В. Гоголь. - Литература. 9кл. Учебник-хрестоматия для </a:t>
            </a:r>
            <a:r>
              <a:rPr lang="ru-RU" sz="1800" dirty="0" err="1" smtClean="0"/>
              <a:t>общеобразоват</a:t>
            </a:r>
            <a:r>
              <a:rPr lang="ru-RU" sz="1800" dirty="0" smtClean="0"/>
              <a:t>. Учреждений. В 2-х ч. Ч. 1 /Авт.-сост. В.Я. Коровина и др. – М.: Просвещение, 2011., с. 319-325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Данильцева З.М. Повесть Гоголя «Шинель». - Литература в школе. /Научно-методический журнал// М.: ЗАО «</a:t>
            </a:r>
            <a:r>
              <a:rPr lang="ru-RU" sz="1800" dirty="0" err="1" smtClean="0"/>
              <a:t>Алма-пресс</a:t>
            </a:r>
            <a:r>
              <a:rPr lang="ru-RU" sz="1800" dirty="0" smtClean="0"/>
              <a:t>», 2004. – с.36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Н.В. Гоголь. - Литература. 10кл. Учеб. для </a:t>
            </a:r>
            <a:r>
              <a:rPr lang="ru-RU" sz="1800" dirty="0" err="1" smtClean="0"/>
              <a:t>общеобразоват</a:t>
            </a:r>
            <a:r>
              <a:rPr lang="ru-RU" sz="1800" dirty="0" smtClean="0"/>
              <a:t>. учреждений. Базовый и профильный уровни. В 2ч. Ч.1/ Ю.В. Лебедев. – М.: Просвещение, 2007., с. 212-281</a:t>
            </a:r>
          </a:p>
          <a:p>
            <a:pPr>
              <a:buFont typeface="+mj-lt"/>
              <a:buAutoNum type="arabicPeriod"/>
            </a:pPr>
            <a:endParaRPr lang="ru-RU" sz="1800" dirty="0" smtClean="0"/>
          </a:p>
          <a:p>
            <a:pPr>
              <a:buFont typeface="+mj-lt"/>
              <a:buAutoNum type="arabicPeriod"/>
            </a:pPr>
            <a:endParaRPr lang="ru-RU" sz="1800" dirty="0" smtClean="0"/>
          </a:p>
          <a:p>
            <a:pPr>
              <a:buFont typeface="+mj-lt"/>
              <a:buAutoNum type="arabicPeriod"/>
            </a:pPr>
            <a:endParaRPr lang="ru-RU" sz="1800" dirty="0" smtClean="0"/>
          </a:p>
          <a:p>
            <a:pPr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hlinkshowjump?jump=endshow"/>
          </p:cNvPr>
          <p:cNvSpPr/>
          <p:nvPr/>
        </p:nvSpPr>
        <p:spPr>
          <a:xfrm>
            <a:off x="500034" y="6357958"/>
            <a:ext cx="1285884" cy="5000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81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Подсказки для работы с презентацией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36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14414" y="1714488"/>
          <a:ext cx="6786610" cy="341949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54374"/>
                <a:gridCol w="5832236"/>
              </a:tblGrid>
              <a:tr h="7182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Кнопка в виде открытой книги для перехода</a:t>
                      </a:r>
                      <a:r>
                        <a:rPr lang="ru-RU" baseline="0" dirty="0" smtClean="0"/>
                        <a:t> от слайда к слайду</a:t>
                      </a:r>
                      <a:endParaRPr lang="ru-RU" dirty="0"/>
                    </a:p>
                  </a:txBody>
                  <a:tcPr/>
                </a:tc>
              </a:tr>
              <a:tr h="6679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Кнопка возвращения на слайд «"Тернистый</a:t>
                      </a:r>
                      <a:r>
                        <a:rPr lang="ru-RU" b="1" baseline="0" dirty="0" smtClean="0"/>
                        <a:t> путь" Гоголя</a:t>
                      </a:r>
                      <a:r>
                        <a:rPr lang="ru-RU" b="1" dirty="0" smtClean="0"/>
                        <a:t>»</a:t>
                      </a:r>
                      <a:endParaRPr lang="ru-RU" b="1" dirty="0"/>
                    </a:p>
                  </a:txBody>
                  <a:tcPr/>
                </a:tc>
              </a:tr>
              <a:tr h="6777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Кнопка управления триггерами</a:t>
                      </a:r>
                      <a:endParaRPr lang="ru-RU" b="1" dirty="0"/>
                    </a:p>
                  </a:txBody>
                  <a:tcPr/>
                </a:tc>
              </a:tr>
              <a:tr h="6777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Кнопка возврата на исходную страницу</a:t>
                      </a:r>
                      <a:endParaRPr lang="ru-RU" b="1" dirty="0"/>
                    </a:p>
                  </a:txBody>
                  <a:tcPr/>
                </a:tc>
              </a:tr>
              <a:tr h="677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Кнопка-стрелка для управления интерактивной лентой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357290" y="1785926"/>
            <a:ext cx="571504" cy="571504"/>
          </a:xfrm>
          <a:prstGeom prst="actionButtonBlank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-        - 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500166" y="2500306"/>
            <a:ext cx="428628" cy="510736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21385384">
            <a:off x="1366831" y="3305554"/>
            <a:ext cx="633035" cy="325620"/>
          </a:xfrm>
          <a:prstGeom prst="roundRect">
            <a:avLst>
              <a:gd name="adj" fmla="val 50000"/>
            </a:avLst>
          </a:prstGeom>
          <a:blipFill>
            <a:blip r:embed="rId4" cstate="email"/>
            <a:stretch>
              <a:fillRect/>
            </a:stretch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1428728" y="3857628"/>
            <a:ext cx="428628" cy="437773"/>
          </a:xfrm>
          <a:prstGeom prst="actionButtonReturn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flipH="1">
            <a:off x="1571604" y="4429132"/>
            <a:ext cx="214314" cy="642942"/>
          </a:xfrm>
          <a:prstGeom prst="leftArrow">
            <a:avLst>
              <a:gd name="adj1" fmla="val 40288"/>
              <a:gd name="adj2" fmla="val 68641"/>
            </a:avLst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rId3" action="ppaction://hlinksldjump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Return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6"/>
          <p:cNvGrpSpPr/>
          <p:nvPr/>
        </p:nvGrpSpPr>
        <p:grpSpPr>
          <a:xfrm>
            <a:off x="428596" y="1071546"/>
            <a:ext cx="8135355" cy="4572032"/>
            <a:chOff x="428596" y="1571612"/>
            <a:chExt cx="8135354" cy="4572032"/>
          </a:xfrm>
        </p:grpSpPr>
        <p:sp>
          <p:nvSpPr>
            <p:cNvPr id="23" name="Горизонтальный свиток 22"/>
            <p:cNvSpPr/>
            <p:nvPr/>
          </p:nvSpPr>
          <p:spPr>
            <a:xfrm>
              <a:off x="642910" y="4786322"/>
              <a:ext cx="7786741" cy="1357322"/>
            </a:xfrm>
            <a:prstGeom prst="horizontalScroll">
              <a:avLst>
                <a:gd name="adj" fmla="val 13065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dirty="0" smtClean="0">
                  <a:solidFill>
                    <a:schemeClr val="tx1"/>
                  </a:solidFill>
                </a:rPr>
                <a:t>Н.В. Гоголь родился в местечке Великие Сорочинцы Миргородского уезда Полтавской губернии (Украина).  В </a:t>
              </a:r>
              <a:r>
                <a:rPr lang="ru-RU" dirty="0" err="1" smtClean="0">
                  <a:solidFill>
                    <a:schemeClr val="tx1"/>
                  </a:solidFill>
                </a:rPr>
                <a:t>Спасо-Преображенской</a:t>
              </a:r>
              <a:r>
                <a:rPr lang="ru-RU" dirty="0" smtClean="0">
                  <a:solidFill>
                    <a:schemeClr val="tx1"/>
                  </a:solidFill>
                </a:rPr>
                <a:t> церкви была сделана запись о рождении Гоголя. Здесь же его и крестили.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 descr="gallery_promo2479005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428596" y="1643050"/>
              <a:ext cx="2428892" cy="2878687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Рисунок 24" descr="герб Сорочинцев.gif"/>
            <p:cNvPicPr>
              <a:picLocks noChangeAspect="1"/>
            </p:cNvPicPr>
            <p:nvPr/>
          </p:nvPicPr>
          <p:blipFill>
            <a:blip r:embed="rId3" cstate="email"/>
            <a:srcRect l="-4644" r="-4490"/>
            <a:stretch>
              <a:fillRect/>
            </a:stretch>
          </p:blipFill>
          <p:spPr>
            <a:xfrm>
              <a:off x="3094326" y="1857364"/>
              <a:ext cx="2912851" cy="2214578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Рисунок 25" descr="009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6215074" y="1571612"/>
              <a:ext cx="2348876" cy="2966528"/>
            </a:xfrm>
            <a:prstGeom prst="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" name="Группа 16"/>
          <p:cNvGrpSpPr/>
          <p:nvPr/>
        </p:nvGrpSpPr>
        <p:grpSpPr>
          <a:xfrm>
            <a:off x="357158" y="1214422"/>
            <a:ext cx="8429684" cy="5000659"/>
            <a:chOff x="357158" y="1214421"/>
            <a:chExt cx="8429684" cy="5000659"/>
          </a:xfrm>
        </p:grpSpPr>
        <p:pic>
          <p:nvPicPr>
            <p:cNvPr id="21" name="Рисунок 20" descr="Васильевка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357158" y="1214421"/>
              <a:ext cx="2857520" cy="2506662"/>
            </a:xfrm>
            <a:prstGeom prst="rect">
              <a:avLst/>
            </a:prstGeom>
            <a:ln w="38100" cap="sq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Рисунок 17" descr="163358828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5429257" y="1285860"/>
              <a:ext cx="3071834" cy="2470106"/>
            </a:xfrm>
            <a:prstGeom prst="rect">
              <a:avLst/>
            </a:prstGeom>
            <a:ln w="38100" cap="sq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Рисунок 18" descr="Дом-музей  Гоголя.jpg"/>
            <p:cNvPicPr>
              <a:picLocks noChangeAspect="1"/>
            </p:cNvPicPr>
            <p:nvPr/>
          </p:nvPicPr>
          <p:blipFill>
            <a:blip r:embed="rId7" cstate="email">
              <a:lum bright="-10000" contrast="10000"/>
            </a:blip>
            <a:srcRect/>
            <a:stretch>
              <a:fillRect/>
            </a:stretch>
          </p:blipFill>
          <p:spPr>
            <a:xfrm>
              <a:off x="3428993" y="1428736"/>
              <a:ext cx="1803005" cy="2071702"/>
            </a:xfrm>
            <a:prstGeom prst="rect">
              <a:avLst/>
            </a:prstGeom>
            <a:ln w="38100" cap="sq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Горизонтальный свиток 19"/>
            <p:cNvSpPr/>
            <p:nvPr/>
          </p:nvSpPr>
          <p:spPr>
            <a:xfrm>
              <a:off x="357158" y="4000503"/>
              <a:ext cx="8429684" cy="2214577"/>
            </a:xfrm>
            <a:prstGeom prst="horizontalScroll">
              <a:avLst>
                <a:gd name="adj" fmla="val 10148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2000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ru-RU" sz="2000" dirty="0" smtClean="0">
                  <a:solidFill>
                    <a:schemeClr val="tx1"/>
                  </a:solidFill>
                </a:rPr>
                <a:t>Детские годы Гоголь провел в имении родителей Васильевке (другое название - </a:t>
              </a:r>
              <a:r>
                <a:rPr lang="ru-RU" sz="2000" dirty="0" err="1" smtClean="0">
                  <a:solidFill>
                    <a:schemeClr val="tx1"/>
                  </a:solidFill>
                </a:rPr>
                <a:t>Яновщина</a:t>
              </a:r>
              <a:r>
                <a:rPr lang="ru-RU" sz="2000" dirty="0" smtClean="0">
                  <a:solidFill>
                    <a:schemeClr val="tx1"/>
                  </a:solidFill>
                </a:rPr>
                <a:t>) Миргородского уезда, недалеко от Диканьки. Это были места, вошедшие в летописи. Здесь Кочубей враждовал с Мазепой. Недалеко от Васильевки было Полтавское поле – место знаменитой битвы. От бабушки Гоголь услышал исторические легенды и предания о запорожской казачьей вольнице.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ик с двумя скругленными противолежащими углами 21"/>
            <p:cNvSpPr/>
            <p:nvPr/>
          </p:nvSpPr>
          <p:spPr>
            <a:xfrm>
              <a:off x="3286116" y="3357562"/>
              <a:ext cx="2071702" cy="428628"/>
            </a:xfrm>
            <a:prstGeom prst="round2DiagRect">
              <a:avLst>
                <a:gd name="adj1" fmla="val 2997"/>
                <a:gd name="adj2" fmla="val 1775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</a:rPr>
                <a:t>Герб рода Гоголей</a:t>
              </a:r>
            </a:p>
            <a:p>
              <a:endParaRPr lang="ru-RU" sz="2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Родовое гнездо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трелка влево 8"/>
          <p:cNvSpPr/>
          <p:nvPr/>
        </p:nvSpPr>
        <p:spPr>
          <a:xfrm flipH="1">
            <a:off x="8643966" y="2071678"/>
            <a:ext cx="285752" cy="1643074"/>
          </a:xfrm>
          <a:prstGeom prst="leftArrow">
            <a:avLst>
              <a:gd name="adj1" fmla="val 40288"/>
              <a:gd name="adj2" fmla="val 68641"/>
            </a:avLst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785786" cy="714356"/>
          </a:xfrm>
          <a:prstGeom prst="actionButtonBlank">
            <a:avLst/>
          </a:prstGeom>
          <a:blipFill>
            <a:blip r:embed="rId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79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Родители Н. В. Гоголя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" name="Содержимое 8" descr="gogol_otec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285860"/>
            <a:ext cx="2214577" cy="2865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gogol_ma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1285860"/>
            <a:ext cx="2286014" cy="2958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28596" y="4643446"/>
            <a:ext cx="4071966" cy="1714512"/>
          </a:xfrm>
          <a:prstGeom prst="round2DiagRect">
            <a:avLst>
              <a:gd name="adj1" fmla="val 1166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Василий Афанасьевич Гоголь-Яновский (1780 — 1825).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Отец Гоголя выделялся среди соседей-помещиков образованностью. Талантливый писатель и рассказчик. Автор стихов и комедий на украинском языке.</a:t>
            </a:r>
          </a:p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714876" y="4643446"/>
            <a:ext cx="4000528" cy="171451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Мария Ивановна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Косяровская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(1791-1868). Мать Гоголя </a:t>
            </a:r>
            <a:r>
              <a:rPr lang="ru-RU" dirty="0" smtClean="0">
                <a:solidFill>
                  <a:schemeClr val="tx1"/>
                </a:solidFill>
              </a:rPr>
              <a:t>была женщиной религиозной, воспитывала детей в духе патриархальных традиций. Вечерами читала детям Библию, жития святых.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429652" y="6357958"/>
            <a:ext cx="714348" cy="500042"/>
          </a:xfrm>
          <a:prstGeom prst="actionButtonBlank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142976" y="3929066"/>
            <a:ext cx="2786082" cy="642942"/>
          </a:xfrm>
          <a:prstGeom prst="round2DiagRect">
            <a:avLst>
              <a:gd name="adj1" fmla="val 2997"/>
              <a:gd name="adj2" fmla="val 177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Портрет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неизв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художника 1-й  четверти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века</a:t>
            </a:r>
          </a:p>
          <a:p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429256" y="3929066"/>
            <a:ext cx="2786082" cy="642942"/>
          </a:xfrm>
          <a:prstGeom prst="round2DiagRect">
            <a:avLst>
              <a:gd name="adj1" fmla="val 2997"/>
              <a:gd name="adj2" fmla="val 177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Портрет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неизв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художника 1-й  четверти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века</a:t>
            </a:r>
          </a:p>
          <a:p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42862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Гоголей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gogol_sister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85787" y="1142984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7158" y="4429132"/>
            <a:ext cx="5786478" cy="1857388"/>
          </a:xfrm>
          <a:prstGeom prst="round2DiagRect">
            <a:avLst>
              <a:gd name="adj1" fmla="val 1718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Н.В. Гоголь родился 20 марта (1 апреля) 1809г.  Он был третьим, вымоленным родителями перед чудотворной иконой св. Николая ребёнком в семье после двух, умерших в младенчестве. Дав новорождённому имя почитаемого в народе святителя, родители окружили мальчика особой лаской и вниманием.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gogol_sist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786190"/>
            <a:ext cx="2290010" cy="2168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одержимое 3"/>
          <p:cNvSpPr txBox="1">
            <a:spLocks/>
          </p:cNvSpPr>
          <p:nvPr/>
        </p:nvSpPr>
        <p:spPr>
          <a:xfrm flipH="1">
            <a:off x="928662" y="3714752"/>
            <a:ext cx="3786215" cy="35719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Н. В. Гоголь.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Художник А. Иванов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143504" y="1285860"/>
            <a:ext cx="3643338" cy="214314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Кроме </a:t>
            </a:r>
            <a:r>
              <a:rPr lang="ru-RU" dirty="0" err="1" smtClean="0">
                <a:solidFill>
                  <a:schemeClr val="tx1"/>
                </a:solidFill>
              </a:rPr>
              <a:t>Никоши</a:t>
            </a:r>
            <a:r>
              <a:rPr lang="ru-RU" dirty="0" smtClean="0">
                <a:solidFill>
                  <a:schemeClr val="tx1"/>
                </a:solidFill>
              </a:rPr>
              <a:t> (так называли дома родные Николая) в семье Гоголей было пятеро детей: сын Иван (1810 — 1819), дочери Мария (1811 — 1844), Анна (1821 — 1893), Елизавета (1823 — 1864), Ольга (1825-1907)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85720" y="1142984"/>
            <a:ext cx="8572560" cy="5143536"/>
            <a:chOff x="428596" y="1000108"/>
            <a:chExt cx="8572560" cy="5143536"/>
          </a:xfrm>
        </p:grpSpPr>
        <p:pic>
          <p:nvPicPr>
            <p:cNvPr id="27" name="Рисунок 26" descr="163361490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71538" y="1071546"/>
              <a:ext cx="3315575" cy="2537660"/>
            </a:xfrm>
            <a:prstGeom prst="rect">
              <a:avLst/>
            </a:prstGeom>
            <a:ln w="28575">
              <a:solidFill>
                <a:srgbClr val="00B05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Скругленный прямоугольник 5"/>
            <p:cNvSpPr/>
            <p:nvPr/>
          </p:nvSpPr>
          <p:spPr>
            <a:xfrm>
              <a:off x="5357818" y="1000108"/>
              <a:ext cx="2357454" cy="2428892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ru-RU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00100" y="3286124"/>
              <a:ext cx="357190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Нежин. Гимназия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14942" y="3214686"/>
              <a:ext cx="2500330" cy="500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Мемориальная доска на гимназии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с двумя скругленными противолежащими углами 12"/>
            <p:cNvSpPr/>
            <p:nvPr/>
          </p:nvSpPr>
          <p:spPr>
            <a:xfrm>
              <a:off x="428596" y="3857628"/>
              <a:ext cx="8572560" cy="22860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None/>
              </a:pPr>
              <a:r>
                <a:rPr lang="ru-RU" dirty="0" smtClean="0">
                  <a:solidFill>
                    <a:schemeClr val="tx1"/>
                  </a:solidFill>
                </a:rPr>
                <a:t>       В 1821г. родители определили сына в </a:t>
              </a:r>
              <a:r>
                <a:rPr lang="ru-RU" dirty="0" err="1" smtClean="0">
                  <a:solidFill>
                    <a:schemeClr val="tx1"/>
                  </a:solidFill>
                </a:rPr>
                <a:t>Нежинскую</a:t>
              </a:r>
              <a:r>
                <a:rPr lang="ru-RU" dirty="0" smtClean="0">
                  <a:solidFill>
                    <a:schemeClr val="tx1"/>
                  </a:solidFill>
                </a:rPr>
                <a:t> гимназию высших наук князя Безбородко. Гимназию иногда называли Лицеем. Занятия вели профессора. Сначала учение шло туго: недостаточная домашняя подготовка, незнание иностранных языков. Сынки богатых родителей не щадили самолюбия Николая, высмеивали его слабости. Болезненный, мнительный мальчик был унижаем и нечуткими педагогами. На собственном опыте Гоголь пережил драму «маленького человека». За редкостное терпение, умение молча сносить обиды Гоголь получил первое прозвище - Мёртвая Мысль.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5720" y="1071546"/>
            <a:ext cx="8572560" cy="5357850"/>
            <a:chOff x="285720" y="1071546"/>
            <a:chExt cx="8572560" cy="535785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71472" y="1071546"/>
              <a:ext cx="7500990" cy="3286148"/>
              <a:chOff x="785786" y="1428736"/>
              <a:chExt cx="7500990" cy="3286148"/>
            </a:xfrm>
          </p:grpSpPr>
          <p:pic>
            <p:nvPicPr>
              <p:cNvPr id="20" name="Рисунок 19" descr="гоголь-гимназист перед выходом на сцену.jp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4002936" y="1500174"/>
                <a:ext cx="4250637" cy="3159514"/>
              </a:xfrm>
              <a:prstGeom prst="roundRect">
                <a:avLst/>
              </a:prstGeom>
              <a:ln w="38100">
                <a:solidFill>
                  <a:srgbClr val="00B050"/>
                </a:solidFill>
              </a:ln>
            </p:spPr>
          </p:pic>
          <p:pic>
            <p:nvPicPr>
              <p:cNvPr id="21" name="Рисунок 20" descr="Гоголь-гимназист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357290" y="1428736"/>
                <a:ext cx="2071702" cy="3167653"/>
              </a:xfrm>
              <a:prstGeom prst="roundRect">
                <a:avLst/>
              </a:prstGeom>
              <a:ln w="38100">
                <a:solidFill>
                  <a:srgbClr val="00B050"/>
                </a:solidFill>
              </a:ln>
            </p:spPr>
          </p:pic>
          <p:sp>
            <p:nvSpPr>
              <p:cNvPr id="22" name="Блок-схема: ручной ввод 21"/>
              <p:cNvSpPr/>
              <p:nvPr/>
            </p:nvSpPr>
            <p:spPr>
              <a:xfrm>
                <a:off x="3929058" y="4071942"/>
                <a:ext cx="4357718" cy="64294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Рябов Е. Гоголь-гимназист в гримерной перед выходом на сцену. Рис. 30-х гг. XIX 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Блок-схема: ручной ввод 22"/>
              <p:cNvSpPr/>
              <p:nvPr/>
            </p:nvSpPr>
            <p:spPr>
              <a:xfrm flipH="1">
                <a:off x="785786" y="4071942"/>
                <a:ext cx="3071834" cy="64294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600" dirty="0" smtClean="0">
                    <a:solidFill>
                      <a:schemeClr val="tx1"/>
                    </a:solidFill>
                  </a:rPr>
                  <a:t>Гимназист Гоголь. Гравюра по рисунку </a:t>
                </a:r>
                <a:r>
                  <a:rPr lang="ru-RU" sz="1600" dirty="0" err="1" smtClean="0">
                    <a:solidFill>
                      <a:schemeClr val="tx1"/>
                    </a:solidFill>
                  </a:rPr>
                  <a:t>неизв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. художника.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1827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285720" y="4500570"/>
              <a:ext cx="8572560" cy="192882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None/>
              </a:pPr>
              <a:r>
                <a:rPr lang="ru-RU" dirty="0" smtClean="0">
                  <a:solidFill>
                    <a:schemeClr val="tx1"/>
                  </a:solidFill>
                </a:rPr>
                <a:t>        В гимназии Гоголь обнаружил литературные способности. Он стал издавать рукописный журнал, помещая свои стихи, рассказы, сатирический очерк «Нечто о Нежине, или </a:t>
              </a:r>
              <a:r>
                <a:rPr lang="ru-RU" dirty="0" err="1" smtClean="0">
                  <a:solidFill>
                    <a:schemeClr val="tx1"/>
                  </a:solidFill>
                </a:rPr>
                <a:t>Дуракам</a:t>
              </a:r>
              <a:r>
                <a:rPr lang="ru-RU" dirty="0" smtClean="0">
                  <a:solidFill>
                    <a:schemeClr val="tx1"/>
                  </a:solidFill>
                </a:rPr>
                <a:t> закон не писан». Гоголь прославился как комический актер гимназического театра. Особенно удавались ему роли стариков и старух. Он покорил публику мастерством исполнения роли </a:t>
              </a:r>
              <a:r>
                <a:rPr lang="ru-RU" dirty="0" err="1" smtClean="0">
                  <a:solidFill>
                    <a:schemeClr val="tx1"/>
                  </a:solidFill>
                </a:rPr>
                <a:t>Простаковой</a:t>
              </a:r>
              <a:r>
                <a:rPr lang="ru-RU" dirty="0" smtClean="0">
                  <a:solidFill>
                    <a:schemeClr val="tx1"/>
                  </a:solidFill>
                </a:rPr>
                <a:t>. По словам товарищей, он неустанно шутил, разыгрывал друзей, подмечая их смешные черты, совершал проделки, за которые его наказывали.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50006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Годы учёбы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Стрелка влево 14"/>
          <p:cNvSpPr/>
          <p:nvPr/>
        </p:nvSpPr>
        <p:spPr>
          <a:xfrm flipH="1">
            <a:off x="8572528" y="1500174"/>
            <a:ext cx="357190" cy="1643074"/>
          </a:xfrm>
          <a:prstGeom prst="leftArrow">
            <a:avLst>
              <a:gd name="adj1" fmla="val 40288"/>
              <a:gd name="adj2" fmla="val 68641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571472" y="1142984"/>
            <a:ext cx="7929618" cy="5072098"/>
            <a:chOff x="500034" y="1214422"/>
            <a:chExt cx="7929618" cy="507209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6" name="Прямоугольник с двумя скругленными противолежащими углами 35"/>
            <p:cNvSpPr/>
            <p:nvPr/>
          </p:nvSpPr>
          <p:spPr>
            <a:xfrm>
              <a:off x="500034" y="4500570"/>
              <a:ext cx="7929618" cy="1785950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В гимназии проявился и незаурядный талант в рисовании. Поэтому юный гимназист мечтал стать или адвокатом, или художником, или актёром. Первые уроки по рисунку Гоголь брал у бабушки Татьяны Семёновны, научившей мальчика ещё и вышивать гарусом. </a:t>
              </a:r>
            </a:p>
            <a:p>
              <a:r>
                <a:rPr lang="ru-RU" sz="1600" b="1" dirty="0" smtClean="0">
                  <a:solidFill>
                    <a:schemeClr val="tx1"/>
                  </a:solidFill>
                </a:rPr>
                <a:t>ГАРУС</a:t>
              </a:r>
              <a:r>
                <a:rPr lang="ru-RU" sz="1600" dirty="0" smtClean="0">
                  <a:solidFill>
                    <a:schemeClr val="tx1"/>
                  </a:solidFill>
                </a:rPr>
                <a:t> м. сученая, белая или цветная шерстяная пряжа; шерсть для шитья, вышиванья. (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Толковый словарь В.И.Даля)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pic>
          <p:nvPicPr>
            <p:cNvPr id="32" name="Рисунок 31" descr="Акварель Гоголя.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142976" y="1214422"/>
              <a:ext cx="2786082" cy="28026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00B050"/>
              </a:solidFill>
            </a:ln>
          </p:spPr>
        </p:pic>
        <p:pic>
          <p:nvPicPr>
            <p:cNvPr id="33" name="Рисунок 32" descr="Рисунок Гоголя.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286380" y="1214422"/>
              <a:ext cx="2428892" cy="3101176"/>
            </a:xfrm>
            <a:prstGeom prst="rect">
              <a:avLst/>
            </a:prstGeom>
            <a:grpFill/>
            <a:ln w="38100">
              <a:solidFill>
                <a:srgbClr val="00B050"/>
              </a:solidFill>
            </a:ln>
          </p:spPr>
        </p:pic>
        <p:sp>
          <p:nvSpPr>
            <p:cNvPr id="34" name="Прямоугольник с двумя скругленными противолежащими углами 33"/>
            <p:cNvSpPr/>
            <p:nvPr/>
          </p:nvSpPr>
          <p:spPr>
            <a:xfrm>
              <a:off x="928662" y="3929066"/>
              <a:ext cx="3143272" cy="428628"/>
            </a:xfrm>
            <a:prstGeom prst="round2DiagRect">
              <a:avLst>
                <a:gd name="adj1" fmla="val 2997"/>
                <a:gd name="adj2" fmla="val 1775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</a:rPr>
                <a:t>Акварель Н.В. Гоголя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5" name="Прямоугольник с двумя скругленными противолежащими углами 34"/>
            <p:cNvSpPr/>
            <p:nvPr/>
          </p:nvSpPr>
          <p:spPr>
            <a:xfrm>
              <a:off x="4929190" y="3857628"/>
              <a:ext cx="3143272" cy="500066"/>
            </a:xfrm>
            <a:prstGeom prst="round2DiagRect">
              <a:avLst>
                <a:gd name="adj1" fmla="val 2997"/>
                <a:gd name="adj2" fmla="val 1775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</a:rPr>
                <a:t>Рисунок Гоголя. Пейзаж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7" name="Управляющая кнопка: домой 36">
            <a:hlinkClick r:id="rId8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5116</TotalTime>
  <Words>4287</Words>
  <Application>Microsoft Office PowerPoint</Application>
  <PresentationFormat>Экран (4:3)</PresentationFormat>
  <Paragraphs>298</Paragraphs>
  <Slides>49</Slides>
  <Notes>2</Notes>
  <HiddenSlides>44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Величие Гоголя</vt:lpstr>
      <vt:lpstr>Величие Гоголя</vt:lpstr>
      <vt:lpstr>«Тернистый путь» Гоголя</vt:lpstr>
      <vt:lpstr> Подсказки для работы с презентацией </vt:lpstr>
      <vt:lpstr>Родовое гнездо</vt:lpstr>
      <vt:lpstr>Родители Н. В. Гоголя</vt:lpstr>
      <vt:lpstr>Дети Гоголей </vt:lpstr>
      <vt:lpstr>Годы учёбы</vt:lpstr>
      <vt:lpstr>Петербургские испытания</vt:lpstr>
      <vt:lpstr>Начало творческого пути</vt:lpstr>
      <vt:lpstr>Гоголь - преподаватель</vt:lpstr>
      <vt:lpstr>Новый этап в творческом развитии</vt:lpstr>
      <vt:lpstr>Начало духовного кризиса</vt:lpstr>
      <vt:lpstr>«Пророку нет славы в отчизне…»</vt:lpstr>
      <vt:lpstr>"Обличитель толпы"</vt:lpstr>
      <vt:lpstr>«Книга сердца»</vt:lpstr>
      <vt:lpstr>«Но нет пощады у судьбы…»</vt:lpstr>
      <vt:lpstr>Гоголь и Пушкин </vt:lpstr>
      <vt:lpstr>«Вечера на хуторе близ Диканьки» </vt:lpstr>
      <vt:lpstr>«Вечера на хуторе близ Диканьки»</vt:lpstr>
      <vt:lpstr>«Вечера на хуторе близ Диканьки»</vt:lpstr>
      <vt:lpstr>«Вечера на хуторе близ Диканьки»</vt:lpstr>
      <vt:lpstr>Любимые женщины Гоголя</vt:lpstr>
      <vt:lpstr>Любимые женщины Гоголя</vt:lpstr>
      <vt:lpstr>«Вершинное творение» Н.В. Гоголя</vt:lpstr>
      <vt:lpstr>Особенности замысла и жанра</vt:lpstr>
      <vt:lpstr>Герои поэмы </vt:lpstr>
      <vt:lpstr>Кто же такой Чичиков? Загадка…</vt:lpstr>
      <vt:lpstr>Презентация PowerPoint</vt:lpstr>
      <vt:lpstr>«Рыцарь пустоты» Манилов</vt:lpstr>
      <vt:lpstr>«Рыцарь пустоты» Манилов</vt:lpstr>
      <vt:lpstr>«Скопидомка» Коробочка</vt:lpstr>
      <vt:lpstr>«Скопидомка» Коробочка</vt:lpstr>
      <vt:lpstr>«Рыцарь кутежа» Ноздрёв</vt:lpstr>
      <vt:lpstr>«Рыцарь кутежа» Ноздрёв</vt:lpstr>
      <vt:lpstr>«Чёртов кулак» Собакевич</vt:lpstr>
      <vt:lpstr>«Чёртов кулак» Собакевич</vt:lpstr>
      <vt:lpstr>Плюшкин – «прореха на человечестве»</vt:lpstr>
      <vt:lpstr>Плюшкин – «прореха на человечестве»</vt:lpstr>
      <vt:lpstr>Афоризмы Гоголя</vt:lpstr>
      <vt:lpstr>Афоризмы Гоголя</vt:lpstr>
      <vt:lpstr>Презентация PowerPoint</vt:lpstr>
      <vt:lpstr>Повесть «Шинель»</vt:lpstr>
      <vt:lpstr>Повесть «Шинель»</vt:lpstr>
      <vt:lpstr>Повесть «Шинель»</vt:lpstr>
      <vt:lpstr>Повесть «Шинель» </vt:lpstr>
      <vt:lpstr>Повесть «Шинель» </vt:lpstr>
      <vt:lpstr>Источники текстовой информации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550</cp:revision>
  <dcterms:created xsi:type="dcterms:W3CDTF">2012-06-24T18:57:02Z</dcterms:created>
  <dcterms:modified xsi:type="dcterms:W3CDTF">2017-08-26T23:06:02Z</dcterms:modified>
</cp:coreProperties>
</file>