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4FF6B-5391-42E9-9035-BABC601EB6A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2F4E4D-EC17-4150-AE39-8BA8E8CA2EE5}">
      <dgm:prSet phldrT="[Текст]"/>
      <dgm:spPr/>
      <dgm:t>
        <a:bodyPr/>
        <a:lstStyle/>
        <a:p>
          <a:r>
            <a:rPr lang="ru-RU" dirty="0" smtClean="0"/>
            <a:t>Развитие  связной речи </a:t>
          </a:r>
          <a:endParaRPr lang="ru-RU" dirty="0"/>
        </a:p>
      </dgm:t>
    </dgm:pt>
    <dgm:pt modelId="{4479C917-8799-4B64-84B1-025673321D1F}" type="parTrans" cxnId="{7A948196-48AD-48D3-B047-CDEBA6E57C04}">
      <dgm:prSet/>
      <dgm:spPr/>
      <dgm:t>
        <a:bodyPr/>
        <a:lstStyle/>
        <a:p>
          <a:endParaRPr lang="ru-RU"/>
        </a:p>
      </dgm:t>
    </dgm:pt>
    <dgm:pt modelId="{8FC67D3A-6B7F-451F-8CAD-70260DCCF4DB}" type="sibTrans" cxnId="{7A948196-48AD-48D3-B047-CDEBA6E57C04}">
      <dgm:prSet/>
      <dgm:spPr/>
      <dgm:t>
        <a:bodyPr/>
        <a:lstStyle/>
        <a:p>
          <a:endParaRPr lang="ru-RU"/>
        </a:p>
      </dgm:t>
    </dgm:pt>
    <dgm:pt modelId="{A23FD1B3-FD58-4544-8101-2C8715BB9EC6}">
      <dgm:prSet phldrT="[Текст]"/>
      <dgm:spPr/>
      <dgm:t>
        <a:bodyPr/>
        <a:lstStyle/>
        <a:p>
          <a:r>
            <a:rPr lang="ru-RU" dirty="0" smtClean="0"/>
            <a:t>Увеличение эффективность процесса запоминания, повышение его объём </a:t>
          </a:r>
          <a:endParaRPr lang="ru-RU" dirty="0"/>
        </a:p>
      </dgm:t>
    </dgm:pt>
    <dgm:pt modelId="{A74197AA-D93B-44E8-9DF8-5012E6C1AB8B}" type="parTrans" cxnId="{708A5D92-334C-4B48-9D0C-A0F2F714472A}">
      <dgm:prSet/>
      <dgm:spPr/>
      <dgm:t>
        <a:bodyPr/>
        <a:lstStyle/>
        <a:p>
          <a:endParaRPr lang="ru-RU"/>
        </a:p>
      </dgm:t>
    </dgm:pt>
    <dgm:pt modelId="{6D2D9AA5-AF48-43BB-A1E7-2590E8FDE71D}" type="sibTrans" cxnId="{708A5D92-334C-4B48-9D0C-A0F2F714472A}">
      <dgm:prSet/>
      <dgm:spPr/>
      <dgm:t>
        <a:bodyPr/>
        <a:lstStyle/>
        <a:p>
          <a:endParaRPr lang="ru-RU"/>
        </a:p>
      </dgm:t>
    </dgm:pt>
    <dgm:pt modelId="{B6CE868D-44F0-4A0A-986D-5224DDF1141A}">
      <dgm:prSet phldrT="[Текст]"/>
      <dgm:spPr/>
      <dgm:t>
        <a:bodyPr/>
        <a:lstStyle/>
        <a:p>
          <a:r>
            <a:rPr lang="ru-RU" dirty="0" smtClean="0"/>
            <a:t>Развитие творческого воображение</a:t>
          </a:r>
          <a:endParaRPr lang="ru-RU" dirty="0"/>
        </a:p>
      </dgm:t>
    </dgm:pt>
    <dgm:pt modelId="{2AE6618D-212D-42F6-A88E-AA6C4A854457}" type="parTrans" cxnId="{D7EAFD33-2F17-489C-9162-BE2BCF8B7DA4}">
      <dgm:prSet/>
      <dgm:spPr/>
      <dgm:t>
        <a:bodyPr/>
        <a:lstStyle/>
        <a:p>
          <a:endParaRPr lang="ru-RU"/>
        </a:p>
      </dgm:t>
    </dgm:pt>
    <dgm:pt modelId="{0C0B14BA-7728-42E7-B4B5-369AE3003273}" type="sibTrans" cxnId="{D7EAFD33-2F17-489C-9162-BE2BCF8B7DA4}">
      <dgm:prSet/>
      <dgm:spPr/>
      <dgm:t>
        <a:bodyPr/>
        <a:lstStyle/>
        <a:p>
          <a:endParaRPr lang="ru-RU"/>
        </a:p>
      </dgm:t>
    </dgm:pt>
    <dgm:pt modelId="{D7B74860-E80B-41E7-9219-9CB6518DF639}">
      <dgm:prSet phldrT="[Текст]"/>
      <dgm:spPr/>
      <dgm:t>
        <a:bodyPr/>
        <a:lstStyle/>
        <a:p>
          <a:r>
            <a:rPr lang="ru-RU" dirty="0" smtClean="0"/>
            <a:t>Поддержание опосредованной памяти  </a:t>
          </a:r>
          <a:endParaRPr lang="ru-RU" dirty="0"/>
        </a:p>
      </dgm:t>
    </dgm:pt>
    <dgm:pt modelId="{BEF6516F-2859-4A33-B344-B61CDD3D0921}" type="parTrans" cxnId="{61D2C573-4609-4BA6-B23E-B4840EFE240E}">
      <dgm:prSet/>
      <dgm:spPr/>
      <dgm:t>
        <a:bodyPr/>
        <a:lstStyle/>
        <a:p>
          <a:endParaRPr lang="ru-RU"/>
        </a:p>
      </dgm:t>
    </dgm:pt>
    <dgm:pt modelId="{4964E5D1-5B39-4470-8B2D-094C50423939}" type="sibTrans" cxnId="{61D2C573-4609-4BA6-B23E-B4840EFE240E}">
      <dgm:prSet/>
      <dgm:spPr/>
      <dgm:t>
        <a:bodyPr/>
        <a:lstStyle/>
        <a:p>
          <a:endParaRPr lang="ru-RU"/>
        </a:p>
      </dgm:t>
    </dgm:pt>
    <dgm:pt modelId="{97175BE8-28C0-4077-857A-33DB77E90774}">
      <dgm:prSet phldrT="[Текст]"/>
      <dgm:spPr/>
      <dgm:t>
        <a:bodyPr/>
        <a:lstStyle/>
        <a:p>
          <a:r>
            <a:rPr lang="ru-RU" dirty="0" smtClean="0"/>
            <a:t>Обогащение словарного запаса</a:t>
          </a:r>
          <a:endParaRPr lang="ru-RU" dirty="0"/>
        </a:p>
      </dgm:t>
    </dgm:pt>
    <dgm:pt modelId="{5A2A39A9-20AF-4C1C-A529-DCBD53A2437F}" type="parTrans" cxnId="{0FD6EB3D-63D4-4BA4-A019-E5C3DA1928CC}">
      <dgm:prSet/>
      <dgm:spPr/>
      <dgm:t>
        <a:bodyPr/>
        <a:lstStyle/>
        <a:p>
          <a:endParaRPr lang="ru-RU"/>
        </a:p>
      </dgm:t>
    </dgm:pt>
    <dgm:pt modelId="{71821E29-13CC-4989-BB9A-1F0A0F96EA64}" type="sibTrans" cxnId="{0FD6EB3D-63D4-4BA4-A019-E5C3DA1928CC}">
      <dgm:prSet/>
      <dgm:spPr/>
      <dgm:t>
        <a:bodyPr/>
        <a:lstStyle/>
        <a:p>
          <a:endParaRPr lang="ru-RU"/>
        </a:p>
      </dgm:t>
    </dgm:pt>
    <dgm:pt modelId="{3A14A502-29FC-47C0-936E-BA581DD4EB62}">
      <dgm:prSet phldrT="[Текст]"/>
      <dgm:spPr/>
      <dgm:t>
        <a:bodyPr/>
        <a:lstStyle/>
        <a:p>
          <a:r>
            <a:rPr lang="ru-RU" dirty="0" smtClean="0"/>
            <a:t>Расширение знаний об окружающем </a:t>
          </a:r>
          <a:endParaRPr lang="ru-RU" dirty="0"/>
        </a:p>
      </dgm:t>
    </dgm:pt>
    <dgm:pt modelId="{F4CDD068-B936-4616-B3CF-3B1C6ED36F5B}" type="parTrans" cxnId="{CC41B220-BB1E-447F-8CCD-1EF8D294D530}">
      <dgm:prSet/>
      <dgm:spPr/>
      <dgm:t>
        <a:bodyPr/>
        <a:lstStyle/>
        <a:p>
          <a:endParaRPr lang="ru-RU"/>
        </a:p>
      </dgm:t>
    </dgm:pt>
    <dgm:pt modelId="{4A95F50D-0B14-47EA-A8ED-0DAA8D29970E}" type="sibTrans" cxnId="{CC41B220-BB1E-447F-8CCD-1EF8D294D530}">
      <dgm:prSet/>
      <dgm:spPr/>
      <dgm:t>
        <a:bodyPr/>
        <a:lstStyle/>
        <a:p>
          <a:endParaRPr lang="ru-RU"/>
        </a:p>
      </dgm:t>
    </dgm:pt>
    <dgm:pt modelId="{8751EA24-4C11-40DD-A951-10B7640A24B7}" type="pres">
      <dgm:prSet presAssocID="{3B54FF6B-5391-42E9-9035-BABC601EB6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43CD8D-7326-42AE-9E78-65DF6A2F3A3E}" type="pres">
      <dgm:prSet presAssocID="{202F4E4D-EC17-4150-AE39-8BA8E8CA2EE5}" presName="node" presStyleLbl="node1" presStyleIdx="0" presStyleCnt="6" custScaleX="110555" custScaleY="94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003E1-A601-4E25-95F7-5B1EA6F7708C}" type="pres">
      <dgm:prSet presAssocID="{8FC67D3A-6B7F-451F-8CAD-70260DCCF4DB}" presName="sibTrans" presStyleCnt="0"/>
      <dgm:spPr/>
    </dgm:pt>
    <dgm:pt modelId="{A511A343-B5CB-41CE-9377-6FA0DE4EECC5}" type="pres">
      <dgm:prSet presAssocID="{A23FD1B3-FD58-4544-8101-2C8715BB9EC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D39AB-7943-4472-9AC4-557DEE25BC6B}" type="pres">
      <dgm:prSet presAssocID="{6D2D9AA5-AF48-43BB-A1E7-2590E8FDE71D}" presName="sibTrans" presStyleCnt="0"/>
      <dgm:spPr/>
    </dgm:pt>
    <dgm:pt modelId="{A025A5C6-9223-4642-A182-472A6AEC8068}" type="pres">
      <dgm:prSet presAssocID="{B6CE868D-44F0-4A0A-986D-5224DDF1141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CB426-AAB9-407B-8AEE-3D330776F2C6}" type="pres">
      <dgm:prSet presAssocID="{0C0B14BA-7728-42E7-B4B5-369AE3003273}" presName="sibTrans" presStyleCnt="0"/>
      <dgm:spPr/>
    </dgm:pt>
    <dgm:pt modelId="{677A4B71-1E77-4E0F-9FA8-543DA53EC991}" type="pres">
      <dgm:prSet presAssocID="{D7B74860-E80B-41E7-9219-9CB6518DF63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4099F-2382-4B90-8096-C309641022EE}" type="pres">
      <dgm:prSet presAssocID="{4964E5D1-5B39-4470-8B2D-094C50423939}" presName="sibTrans" presStyleCnt="0"/>
      <dgm:spPr/>
    </dgm:pt>
    <dgm:pt modelId="{9B1A3946-B812-46DE-BC5A-1CA41449A354}" type="pres">
      <dgm:prSet presAssocID="{97175BE8-28C0-4077-857A-33DB77E9077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FA2F7-9339-48E9-B6A4-05A3AB6B5FB6}" type="pres">
      <dgm:prSet presAssocID="{71821E29-13CC-4989-BB9A-1F0A0F96EA64}" presName="sibTrans" presStyleCnt="0"/>
      <dgm:spPr/>
    </dgm:pt>
    <dgm:pt modelId="{68D56CCB-7954-4ADE-A6C4-DF93D61619E6}" type="pres">
      <dgm:prSet presAssocID="{3A14A502-29FC-47C0-936E-BA581DD4EB6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D2C573-4609-4BA6-B23E-B4840EFE240E}" srcId="{3B54FF6B-5391-42E9-9035-BABC601EB6A4}" destId="{D7B74860-E80B-41E7-9219-9CB6518DF639}" srcOrd="3" destOrd="0" parTransId="{BEF6516F-2859-4A33-B344-B61CDD3D0921}" sibTransId="{4964E5D1-5B39-4470-8B2D-094C50423939}"/>
    <dgm:cxn modelId="{708A5D92-334C-4B48-9D0C-A0F2F714472A}" srcId="{3B54FF6B-5391-42E9-9035-BABC601EB6A4}" destId="{A23FD1B3-FD58-4544-8101-2C8715BB9EC6}" srcOrd="1" destOrd="0" parTransId="{A74197AA-D93B-44E8-9DF8-5012E6C1AB8B}" sibTransId="{6D2D9AA5-AF48-43BB-A1E7-2590E8FDE71D}"/>
    <dgm:cxn modelId="{D7EAFD33-2F17-489C-9162-BE2BCF8B7DA4}" srcId="{3B54FF6B-5391-42E9-9035-BABC601EB6A4}" destId="{B6CE868D-44F0-4A0A-986D-5224DDF1141A}" srcOrd="2" destOrd="0" parTransId="{2AE6618D-212D-42F6-A88E-AA6C4A854457}" sibTransId="{0C0B14BA-7728-42E7-B4B5-369AE3003273}"/>
    <dgm:cxn modelId="{4893E44A-42B7-44F2-A355-71013D59DA0A}" type="presOf" srcId="{B6CE868D-44F0-4A0A-986D-5224DDF1141A}" destId="{A025A5C6-9223-4642-A182-472A6AEC8068}" srcOrd="0" destOrd="0" presId="urn:microsoft.com/office/officeart/2005/8/layout/default"/>
    <dgm:cxn modelId="{CC41B220-BB1E-447F-8CCD-1EF8D294D530}" srcId="{3B54FF6B-5391-42E9-9035-BABC601EB6A4}" destId="{3A14A502-29FC-47C0-936E-BA581DD4EB62}" srcOrd="5" destOrd="0" parTransId="{F4CDD068-B936-4616-B3CF-3B1C6ED36F5B}" sibTransId="{4A95F50D-0B14-47EA-A8ED-0DAA8D29970E}"/>
    <dgm:cxn modelId="{C6555B4A-4531-49AA-9E17-DF60DB8594AD}" type="presOf" srcId="{A23FD1B3-FD58-4544-8101-2C8715BB9EC6}" destId="{A511A343-B5CB-41CE-9377-6FA0DE4EECC5}" srcOrd="0" destOrd="0" presId="urn:microsoft.com/office/officeart/2005/8/layout/default"/>
    <dgm:cxn modelId="{7A948196-48AD-48D3-B047-CDEBA6E57C04}" srcId="{3B54FF6B-5391-42E9-9035-BABC601EB6A4}" destId="{202F4E4D-EC17-4150-AE39-8BA8E8CA2EE5}" srcOrd="0" destOrd="0" parTransId="{4479C917-8799-4B64-84B1-025673321D1F}" sibTransId="{8FC67D3A-6B7F-451F-8CAD-70260DCCF4DB}"/>
    <dgm:cxn modelId="{0FD6EB3D-63D4-4BA4-A019-E5C3DA1928CC}" srcId="{3B54FF6B-5391-42E9-9035-BABC601EB6A4}" destId="{97175BE8-28C0-4077-857A-33DB77E90774}" srcOrd="4" destOrd="0" parTransId="{5A2A39A9-20AF-4C1C-A529-DCBD53A2437F}" sibTransId="{71821E29-13CC-4989-BB9A-1F0A0F96EA64}"/>
    <dgm:cxn modelId="{37C5CEE2-C5EA-4048-A291-8630449257A0}" type="presOf" srcId="{3A14A502-29FC-47C0-936E-BA581DD4EB62}" destId="{68D56CCB-7954-4ADE-A6C4-DF93D61619E6}" srcOrd="0" destOrd="0" presId="urn:microsoft.com/office/officeart/2005/8/layout/default"/>
    <dgm:cxn modelId="{AB240ACA-0C24-40A7-A0FC-2D5EC7842B54}" type="presOf" srcId="{D7B74860-E80B-41E7-9219-9CB6518DF639}" destId="{677A4B71-1E77-4E0F-9FA8-543DA53EC991}" srcOrd="0" destOrd="0" presId="urn:microsoft.com/office/officeart/2005/8/layout/default"/>
    <dgm:cxn modelId="{24704EA2-840F-4757-AEA7-1B28E23E8D15}" type="presOf" srcId="{202F4E4D-EC17-4150-AE39-8BA8E8CA2EE5}" destId="{1E43CD8D-7326-42AE-9E78-65DF6A2F3A3E}" srcOrd="0" destOrd="0" presId="urn:microsoft.com/office/officeart/2005/8/layout/default"/>
    <dgm:cxn modelId="{27FE4AAB-2CEA-4428-B578-11BF97946C01}" type="presOf" srcId="{3B54FF6B-5391-42E9-9035-BABC601EB6A4}" destId="{8751EA24-4C11-40DD-A951-10B7640A24B7}" srcOrd="0" destOrd="0" presId="urn:microsoft.com/office/officeart/2005/8/layout/default"/>
    <dgm:cxn modelId="{E0E77A7A-3DD8-4F6D-B4BF-7E454CA1FF4C}" type="presOf" srcId="{97175BE8-28C0-4077-857A-33DB77E90774}" destId="{9B1A3946-B812-46DE-BC5A-1CA41449A354}" srcOrd="0" destOrd="0" presId="urn:microsoft.com/office/officeart/2005/8/layout/default"/>
    <dgm:cxn modelId="{084303D6-2F0B-4382-BBCF-F23E8D6FC5E3}" type="presParOf" srcId="{8751EA24-4C11-40DD-A951-10B7640A24B7}" destId="{1E43CD8D-7326-42AE-9E78-65DF6A2F3A3E}" srcOrd="0" destOrd="0" presId="urn:microsoft.com/office/officeart/2005/8/layout/default"/>
    <dgm:cxn modelId="{C439CE3F-B1ED-4CCF-9B8C-CA6045D916E0}" type="presParOf" srcId="{8751EA24-4C11-40DD-A951-10B7640A24B7}" destId="{2B0003E1-A601-4E25-95F7-5B1EA6F7708C}" srcOrd="1" destOrd="0" presId="urn:microsoft.com/office/officeart/2005/8/layout/default"/>
    <dgm:cxn modelId="{13DE176B-29A8-404B-BB7D-F6A17C5A635A}" type="presParOf" srcId="{8751EA24-4C11-40DD-A951-10B7640A24B7}" destId="{A511A343-B5CB-41CE-9377-6FA0DE4EECC5}" srcOrd="2" destOrd="0" presId="urn:microsoft.com/office/officeart/2005/8/layout/default"/>
    <dgm:cxn modelId="{95D36F46-8482-43A2-B3B3-C6AF9D557C3F}" type="presParOf" srcId="{8751EA24-4C11-40DD-A951-10B7640A24B7}" destId="{CB0D39AB-7943-4472-9AC4-557DEE25BC6B}" srcOrd="3" destOrd="0" presId="urn:microsoft.com/office/officeart/2005/8/layout/default"/>
    <dgm:cxn modelId="{4E45A910-F09C-4FE5-8EEB-3AA455C2621E}" type="presParOf" srcId="{8751EA24-4C11-40DD-A951-10B7640A24B7}" destId="{A025A5C6-9223-4642-A182-472A6AEC8068}" srcOrd="4" destOrd="0" presId="urn:microsoft.com/office/officeart/2005/8/layout/default"/>
    <dgm:cxn modelId="{5EE372B1-E568-41DF-8E1E-F14DB3DD97A7}" type="presParOf" srcId="{8751EA24-4C11-40DD-A951-10B7640A24B7}" destId="{635CB426-AAB9-407B-8AEE-3D330776F2C6}" srcOrd="5" destOrd="0" presId="urn:microsoft.com/office/officeart/2005/8/layout/default"/>
    <dgm:cxn modelId="{58054E4B-C114-478A-BC00-5C3FA4EFC5AB}" type="presParOf" srcId="{8751EA24-4C11-40DD-A951-10B7640A24B7}" destId="{677A4B71-1E77-4E0F-9FA8-543DA53EC991}" srcOrd="6" destOrd="0" presId="urn:microsoft.com/office/officeart/2005/8/layout/default"/>
    <dgm:cxn modelId="{BBDFD0B9-7285-4ABA-88D3-41AAA8325D3E}" type="presParOf" srcId="{8751EA24-4C11-40DD-A951-10B7640A24B7}" destId="{6264099F-2382-4B90-8096-C309641022EE}" srcOrd="7" destOrd="0" presId="urn:microsoft.com/office/officeart/2005/8/layout/default"/>
    <dgm:cxn modelId="{6F643985-1B1A-494B-A9C1-FCBBFFF11EBA}" type="presParOf" srcId="{8751EA24-4C11-40DD-A951-10B7640A24B7}" destId="{9B1A3946-B812-46DE-BC5A-1CA41449A354}" srcOrd="8" destOrd="0" presId="urn:microsoft.com/office/officeart/2005/8/layout/default"/>
    <dgm:cxn modelId="{769F6724-6DD9-4551-B557-939A8E23A15B}" type="presParOf" srcId="{8751EA24-4C11-40DD-A951-10B7640A24B7}" destId="{302FA2F7-9339-48E9-B6A4-05A3AB6B5FB6}" srcOrd="9" destOrd="0" presId="urn:microsoft.com/office/officeart/2005/8/layout/default"/>
    <dgm:cxn modelId="{6C3EC6E6-4C22-4DB9-992B-1BB041C711DC}" type="presParOf" srcId="{8751EA24-4C11-40DD-A951-10B7640A24B7}" destId="{68D56CCB-7954-4ADE-A6C4-DF93D61619E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4B003-AFA9-41BA-A41A-FC9A35C050D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B194B-9748-41D9-884F-AC8FAE7E2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1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Писателем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B194B-9748-41D9-884F-AC8FAE7E2F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3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B194B-9748-41D9-884F-AC8FAE7E2F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5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6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3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7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4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2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13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9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5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85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F3C58-37A9-4C4C-BEAD-FD54B7C7EF4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F50A9-B531-4356-9111-980CA8398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17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7098" y="736979"/>
            <a:ext cx="6974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МАДОУ МО «СГО» д/с № 7 «Огонек» г. Светлый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5821" y="1760561"/>
            <a:ext cx="76203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ПРЕЗЕНТАЦИЯ </a:t>
            </a:r>
          </a:p>
          <a:p>
            <a:pPr algn="ctr"/>
            <a:r>
              <a:rPr lang="ru-RU" sz="2400" dirty="0" smtClean="0"/>
              <a:t>на </a:t>
            </a:r>
          </a:p>
          <a:p>
            <a:pPr algn="ctr"/>
            <a:r>
              <a:rPr lang="ru-RU" sz="3200" dirty="0" smtClean="0"/>
              <a:t>Тему: «Технология </a:t>
            </a:r>
            <a:r>
              <a:rPr lang="ru-RU" sz="3200" dirty="0" err="1" smtClean="0"/>
              <a:t>скрайбинг</a:t>
            </a:r>
            <a:r>
              <a:rPr lang="ru-RU" sz="3200" dirty="0" smtClean="0"/>
              <a:t> в речевом</a:t>
            </a:r>
          </a:p>
          <a:p>
            <a:pPr algn="ctr"/>
            <a:r>
              <a:rPr lang="ru-RU" sz="3200" dirty="0" smtClean="0"/>
              <a:t> развитии детей в дошкольного возраста»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003" y="3525059"/>
            <a:ext cx="3129743" cy="2348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8782" y="5550762"/>
            <a:ext cx="2877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Подготовила: воспитатель</a:t>
            </a:r>
          </a:p>
          <a:p>
            <a:r>
              <a:rPr lang="ru-RU" dirty="0" smtClean="0"/>
              <a:t>Ковальчук Елена Юрьевна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76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761" y="880702"/>
            <a:ext cx="7273158" cy="117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1" y="1845789"/>
            <a:ext cx="5427260" cy="407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79" y="1671780"/>
            <a:ext cx="5659272" cy="424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125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709" y="1310185"/>
            <a:ext cx="35001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«Елочка»</a:t>
            </a:r>
          </a:p>
          <a:p>
            <a:pPr algn="ctr"/>
            <a:r>
              <a:rPr lang="ru-RU" sz="2400" dirty="0" smtClean="0"/>
              <a:t>Перед </a:t>
            </a:r>
            <a:r>
              <a:rPr lang="ru-RU" sz="2400" dirty="0"/>
              <a:t>нами ёлочка:</a:t>
            </a:r>
          </a:p>
          <a:p>
            <a:pPr algn="ctr"/>
            <a:r>
              <a:rPr lang="ru-RU" sz="2400" dirty="0"/>
              <a:t>Шишечки, иголочки.</a:t>
            </a:r>
          </a:p>
          <a:p>
            <a:pPr algn="ctr"/>
            <a:r>
              <a:rPr lang="ru-RU" sz="2400" dirty="0"/>
              <a:t>Шарики, фонарики,</a:t>
            </a:r>
          </a:p>
          <a:p>
            <a:pPr algn="ctr"/>
            <a:r>
              <a:rPr lang="ru-RU" sz="2400" dirty="0"/>
              <a:t>Зайчики и свечки,</a:t>
            </a:r>
          </a:p>
          <a:p>
            <a:pPr algn="ctr"/>
            <a:r>
              <a:rPr lang="ru-RU" sz="2400" dirty="0"/>
              <a:t>Звёзды, человечки.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8306" r="5559" b="8640"/>
          <a:stretch/>
        </p:blipFill>
        <p:spPr>
          <a:xfrm>
            <a:off x="4776717" y="1310185"/>
            <a:ext cx="6182436" cy="4509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23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6412" y="1078174"/>
            <a:ext cx="341632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«Если кончится мороз»</a:t>
            </a:r>
          </a:p>
          <a:p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Если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кончится мороз,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Снег растает белый,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Что же дедушка Мороз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Бедный станет делать?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Побежит с него вода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Ручейками на пол,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С бороды его тогда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Тоже станет капать?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Добрый дедушка Мороз,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Миленький, любименький!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Спрячься, дедушка Мороз,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В нашем холодильнике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В. Данько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6808" b="6807"/>
          <a:stretch/>
        </p:blipFill>
        <p:spPr>
          <a:xfrm>
            <a:off x="5220490" y="1450788"/>
            <a:ext cx="6307318" cy="44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5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412" y="1776768"/>
            <a:ext cx="3562066" cy="2003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56" y="1050877"/>
            <a:ext cx="6475358" cy="485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9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4831" r="3144" b="5905"/>
          <a:stretch/>
        </p:blipFill>
        <p:spPr>
          <a:xfrm>
            <a:off x="5158854" y="1229947"/>
            <a:ext cx="5909481" cy="4398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478" y="336231"/>
            <a:ext cx="1991368" cy="2634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19" y="3150430"/>
            <a:ext cx="4259287" cy="28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7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73" y="395785"/>
            <a:ext cx="3234520" cy="2425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73" y="2947827"/>
            <a:ext cx="4230806" cy="3016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8223" b="6021"/>
          <a:stretch/>
        </p:blipFill>
        <p:spPr>
          <a:xfrm>
            <a:off x="5550962" y="1132764"/>
            <a:ext cx="5881312" cy="412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2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82" y="1731802"/>
            <a:ext cx="4585649" cy="2947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6691" b="7012"/>
          <a:stretch/>
        </p:blipFill>
        <p:spPr>
          <a:xfrm>
            <a:off x="5491149" y="1105468"/>
            <a:ext cx="5941126" cy="4012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3958" y="696036"/>
            <a:ext cx="2267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«Купание медвежат»</a:t>
            </a:r>
          </a:p>
          <a:p>
            <a:r>
              <a:rPr lang="ru-RU" dirty="0" smtClean="0"/>
              <a:t>В. Бианки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1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639" y="578090"/>
            <a:ext cx="1771480" cy="2315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51" y="2893931"/>
            <a:ext cx="4094330" cy="3162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8056" b="5779"/>
          <a:stretch/>
        </p:blipFill>
        <p:spPr>
          <a:xfrm>
            <a:off x="5327287" y="1173706"/>
            <a:ext cx="5963959" cy="40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9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9751" r="2935" b="7861"/>
          <a:stretch/>
        </p:blipFill>
        <p:spPr>
          <a:xfrm>
            <a:off x="5036024" y="1160370"/>
            <a:ext cx="6509982" cy="4537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2636" y="1260285"/>
            <a:ext cx="35620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«Березка»</a:t>
            </a:r>
          </a:p>
          <a:p>
            <a:r>
              <a:rPr lang="ru-RU" dirty="0" smtClean="0"/>
              <a:t>Это модница лесная </a:t>
            </a:r>
          </a:p>
          <a:p>
            <a:r>
              <a:rPr lang="ru-RU" dirty="0" smtClean="0"/>
              <a:t>Часто свой наряд меняет;</a:t>
            </a:r>
          </a:p>
          <a:p>
            <a:r>
              <a:rPr lang="ru-RU" dirty="0" smtClean="0"/>
              <a:t>В шубке белой – зимой,</a:t>
            </a:r>
          </a:p>
          <a:p>
            <a:r>
              <a:rPr lang="ru-RU" dirty="0" smtClean="0"/>
              <a:t>Вся в сережках – весной,</a:t>
            </a:r>
          </a:p>
          <a:p>
            <a:r>
              <a:rPr lang="ru-RU" dirty="0" smtClean="0"/>
              <a:t>Сарафан зеленый – летом, </a:t>
            </a:r>
          </a:p>
          <a:p>
            <a:r>
              <a:rPr lang="ru-RU" dirty="0" smtClean="0"/>
              <a:t>В день осенний – в плащ одета.</a:t>
            </a:r>
          </a:p>
          <a:p>
            <a:r>
              <a:rPr lang="ru-RU" dirty="0" smtClean="0"/>
              <a:t>Если ветер налетел, </a:t>
            </a:r>
          </a:p>
          <a:p>
            <a:r>
              <a:rPr lang="ru-RU" dirty="0" smtClean="0"/>
              <a:t>Золотистый плащ шуршит.</a:t>
            </a:r>
          </a:p>
          <a:p>
            <a:r>
              <a:rPr lang="ru-RU" dirty="0" smtClean="0"/>
              <a:t>И. Семенова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31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3516" y="1622330"/>
            <a:ext cx="7883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latin typeface="Bookman Old Style" panose="02050604050505020204" pitchFamily="18" charset="0"/>
              </a:rPr>
              <a:t>СПАСИБО ЗА ВНИМАНИЕ!</a:t>
            </a:r>
            <a:endParaRPr lang="ru-RU" sz="4400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429" y="2809022"/>
            <a:ext cx="4824484" cy="27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8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836" y="859809"/>
            <a:ext cx="10140325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Учите ребенка каким – ни будь неизвестным ему пяти словам – он будет долго и напрасно мучиться, но свяжите двадцать таких слов с картинками, и он усвоит на лету.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К.Д.Ушинский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968" y="3330053"/>
            <a:ext cx="3058059" cy="28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3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669" y="696036"/>
            <a:ext cx="4346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Что такое СКРАЙБИНГ ?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5882" y="1280811"/>
            <a:ext cx="70242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</a:rPr>
              <a:t>Скрайбинг</a:t>
            </a:r>
            <a:r>
              <a:rPr lang="ru-RU" sz="2800" dirty="0" smtClean="0">
                <a:latin typeface="Times New Roman" panose="02020603050405020304" pitchFamily="18" charset="0"/>
              </a:rPr>
              <a:t> (от английского </a:t>
            </a:r>
            <a:r>
              <a:rPr lang="ru-RU" sz="2800" dirty="0" err="1" smtClean="0">
                <a:latin typeface="Times New Roman" panose="02020603050405020304" pitchFamily="18" charset="0"/>
              </a:rPr>
              <a:t>scribe</a:t>
            </a:r>
            <a:r>
              <a:rPr lang="ru-RU" sz="2800" dirty="0" smtClean="0">
                <a:latin typeface="Times New Roman" panose="02020603050405020304" pitchFamily="18" charset="0"/>
              </a:rPr>
              <a:t> — набросать эскизы или рисунки) — новейшая техника презентации, в которой речь оратора иллюстрируется «на лету» рисунками на белой доске (или листе бумаги).</a:t>
            </a:r>
          </a:p>
          <a:p>
            <a:r>
              <a:rPr lang="ru-RU" sz="2800" b="1" dirty="0" smtClean="0">
                <a:latin typeface="Times New Roman" panose="02020603050405020304" pitchFamily="18" charset="0"/>
              </a:rPr>
              <a:t>Скрайбинг</a:t>
            </a:r>
            <a:r>
              <a:rPr lang="ru-RU" sz="2800" dirty="0" smtClean="0">
                <a:latin typeface="Times New Roman" panose="02020603050405020304" pitchFamily="18" charset="0"/>
              </a:rPr>
              <a:t> — инновационная технология, с помощью которой можно привлечь внимание слушателей, обеспечить их дополнительной информацией и выделить главные моменты доклада.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054" y="2483892"/>
            <a:ext cx="3794586" cy="284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1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706" y="511915"/>
            <a:ext cx="8111320" cy="57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8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457" y="682388"/>
            <a:ext cx="5892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Эндрю Парк </a:t>
            </a:r>
          </a:p>
          <a:p>
            <a:r>
              <a:rPr lang="ru-RU" sz="2400" dirty="0" smtClean="0"/>
              <a:t>Британский художник изобрел технологию </a:t>
            </a:r>
          </a:p>
          <a:p>
            <a:r>
              <a:rPr lang="ru-RU" sz="2400" dirty="0" smtClean="0"/>
              <a:t>СКРАЙБИНГ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0496" y="2754680"/>
            <a:ext cx="7562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Кого из наших соотечественников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можно назвать писателем – СКРАЙБИРОМ? 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8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12312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22" y="641444"/>
            <a:ext cx="2773055" cy="3697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2889" y="4708478"/>
            <a:ext cx="2115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Владимир </a:t>
            </a:r>
          </a:p>
          <a:p>
            <a:pPr algn="ctr"/>
            <a:r>
              <a:rPr lang="ru-RU" sz="2400" b="1" dirty="0" smtClean="0"/>
              <a:t>Григорьевич </a:t>
            </a:r>
          </a:p>
          <a:p>
            <a:pPr algn="ctr"/>
            <a:r>
              <a:rPr lang="ru-RU" sz="2400" b="1" dirty="0" err="1" smtClean="0"/>
              <a:t>Сутеев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39988" y="428044"/>
            <a:ext cx="67188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Советский писатель,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художник – иллюстратор и режиссёр – мультипликатор,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сценарист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331" y="2404680"/>
            <a:ext cx="5823571" cy="40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5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5899" y="7779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70" y="777922"/>
            <a:ext cx="6133108" cy="853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9810" y="1486325"/>
            <a:ext cx="5745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Скрайбинг рисованный. </a:t>
            </a:r>
            <a:r>
              <a:rPr lang="ru-RU" sz="2000" dirty="0"/>
              <a:t> Рука человека рисует  картинки, схемы, записывает ключевые слова параллельно с текстом.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9464" y="1631436"/>
            <a:ext cx="32723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Скрайбинг - аппликация. </a:t>
            </a:r>
            <a:r>
              <a:rPr lang="ru-RU" sz="2000" dirty="0"/>
              <a:t>На лист бумаги или любой другой фон  выкладываются (наклеиваются)  готовые изображения, соответствующие звучащему тексту.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9810" y="2924098"/>
            <a:ext cx="5558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Скрайбинг магнитный. </a:t>
            </a:r>
            <a:r>
              <a:rPr lang="ru-RU" sz="2000" dirty="0"/>
              <a:t>Похож на аппликационный, единственное различие – готовые изображения крепятся магнитами на презентационную магнитную доску.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2513" y="4731719"/>
            <a:ext cx="5794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Скрайбинг компьютерный</a:t>
            </a:r>
            <a:r>
              <a:rPr lang="ru-RU" sz="2000" dirty="0"/>
              <a:t>. При создании компьютерного </a:t>
            </a:r>
            <a:r>
              <a:rPr lang="ru-RU" sz="2000" dirty="0" err="1"/>
              <a:t>скрайбинга</a:t>
            </a:r>
            <a:r>
              <a:rPr lang="ru-RU" sz="2000" dirty="0"/>
              <a:t> используются специальные программы и онлайн-сервисы.</a:t>
            </a:r>
          </a:p>
        </p:txBody>
      </p:sp>
    </p:spTree>
    <p:extLst>
      <p:ext uri="{BB962C8B-B14F-4D97-AF65-F5344CB8AC3E}">
        <p14:creationId xmlns:p14="http://schemas.microsoft.com/office/powerpoint/2010/main" val="159090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282" y="887104"/>
            <a:ext cx="1020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Использование технологии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</a:rPr>
              <a:t>скрайбинг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в речевом развитии дошкольников: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54253499"/>
              </p:ext>
            </p:extLst>
          </p:nvPr>
        </p:nvGraphicFramePr>
        <p:xfrm>
          <a:off x="1405719" y="1651379"/>
          <a:ext cx="9036334" cy="4486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541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898" y="668419"/>
            <a:ext cx="7273158" cy="1176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46" y="1836278"/>
            <a:ext cx="4999153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58" y="3263704"/>
            <a:ext cx="2509634" cy="2807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381" y="2627377"/>
            <a:ext cx="1766317" cy="12726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2833" y="4288058"/>
            <a:ext cx="1782947" cy="17829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2419" y="2359872"/>
            <a:ext cx="3653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 Мольберт (доска) для рисование, </a:t>
            </a:r>
          </a:p>
          <a:p>
            <a:r>
              <a:rPr lang="ru-RU" sz="2400" dirty="0" smtClean="0"/>
              <a:t>  листы бумаги формат А4 или А3;</a:t>
            </a:r>
          </a:p>
          <a:p>
            <a:r>
              <a:rPr lang="ru-RU" sz="2400" dirty="0" smtClean="0"/>
              <a:t>- Цветные фломастеры, карандаши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871648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359</Words>
  <Application>Microsoft Office PowerPoint</Application>
  <PresentationFormat>Широкоэкранный</PresentationFormat>
  <Paragraphs>64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23</cp:revision>
  <dcterms:created xsi:type="dcterms:W3CDTF">2023-01-29T13:22:42Z</dcterms:created>
  <dcterms:modified xsi:type="dcterms:W3CDTF">2023-02-27T20:03:57Z</dcterms:modified>
</cp:coreProperties>
</file>