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9"/>
  </p:notesMasterIdLst>
  <p:sldIdLst>
    <p:sldId id="286" r:id="rId2"/>
    <p:sldId id="256" r:id="rId3"/>
    <p:sldId id="258" r:id="rId4"/>
    <p:sldId id="280" r:id="rId5"/>
    <p:sldId id="265" r:id="rId6"/>
    <p:sldId id="263" r:id="rId7"/>
    <p:sldId id="281" r:id="rId8"/>
    <p:sldId id="269" r:id="rId9"/>
    <p:sldId id="282" r:id="rId10"/>
    <p:sldId id="291" r:id="rId11"/>
    <p:sldId id="274" r:id="rId12"/>
    <p:sldId id="292" r:id="rId13"/>
    <p:sldId id="293" r:id="rId14"/>
    <p:sldId id="294" r:id="rId15"/>
    <p:sldId id="284" r:id="rId16"/>
    <p:sldId id="285" r:id="rId17"/>
    <p:sldId id="259" r:id="rId18"/>
  </p:sldIdLst>
  <p:sldSz cx="9144000" cy="6858000" type="screen4x3"/>
  <p:notesSz cx="6797675" cy="9872663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2394" y="-6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171D3-C188-4422-AC38-B1A8750B733B}" type="datetimeFigureOut">
              <a:rPr lang="ru-RU" smtClean="0"/>
              <a:pPr/>
              <a:t>07.05.2023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A7707-65BD-4D07-BAD3-C0FB1FA5E7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930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A7707-65BD-4D07-BAD3-C0FB1FA5E72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A7707-65BD-4D07-BAD3-C0FB1FA5E72C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332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68F03EA-24EF-4B67-97E8-EEB03B8C7124}" type="datetime1">
              <a:rPr lang="en-US" smtClean="0"/>
              <a:t>5/7/2023</a:t>
            </a:fld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r>
              <a:rPr lang="ru-RU" smtClean="0"/>
              <a:t>приложение 14  Магулий Н.Ф.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1A8D75-305A-485A-9F96-1AEB37B32207}" type="datetime1">
              <a:rPr lang="en-US" smtClean="0"/>
              <a:t>5/7/2023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приложение 14  Магулий Н.Ф.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82F3BC-586B-4237-8888-C8B4BC283FD9}" type="datetime1">
              <a:rPr lang="en-US" smtClean="0"/>
              <a:t>5/7/2023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приложение 14  Магулий Н.Ф.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A7F765-4FA2-4337-B55B-4EBB3A111FF1}" type="datetime1">
              <a:rPr lang="en-US" smtClean="0"/>
              <a:t>5/7/2023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приложение 14  Магулий Н.Ф.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8A143D0-92B2-470F-9595-C3F0032AB3F1}" type="datetime1">
              <a:rPr lang="en-US" smtClean="0"/>
              <a:t>5/7/2023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r>
              <a:rPr lang="ru-RU" smtClean="0"/>
              <a:t>приложение 14  Магулий Н.Ф.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B2FA05-2A9A-4E74-A008-C03D6DCF0981}" type="datetime1">
              <a:rPr lang="en-US" smtClean="0"/>
              <a:t>5/7/2023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приложение 14  Магулий Н.Ф.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0DA3C5-36D7-418F-B6F2-B62DFF7D0A98}" type="datetime1">
              <a:rPr lang="en-US" smtClean="0"/>
              <a:t>5/7/2023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приложение 14  Магулий Н.Ф.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A9656A-439F-473B-9F02-8D0DA7F21A58}" type="datetime1">
              <a:rPr lang="en-US" smtClean="0"/>
              <a:t>5/7/2023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приложение 14  Магулий Н.Ф.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DAECCB-D807-47BA-B0D0-D050E16508B0}" type="datetime1">
              <a:rPr lang="en-US" smtClean="0"/>
              <a:t>5/7/2023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приложение 14  Магулий Н.Ф.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A9D5360-7D92-47F6-A2D8-6A86BC2410EB}" type="datetime1">
              <a:rPr lang="en-US" smtClean="0"/>
              <a:t>5/7/2023</a:t>
            </a:fld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r>
              <a:rPr lang="ru-RU" smtClean="0"/>
              <a:t>приложение 14  Магулий Н.Ф.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6A5649A-ACFF-4F6B-A3D5-A97F49937DD9}" type="datetime1">
              <a:rPr lang="en-US" smtClean="0"/>
              <a:t>5/7/2023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r>
              <a:rPr lang="ru-RU" smtClean="0"/>
              <a:t>приложение 14  Магулий Н.Ф.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r>
              <a:rPr lang="ru-RU" smtClean="0"/>
              <a:t>приложение 14  Магулий Н.Ф.</a:t>
            </a:r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A23C56E1-E77C-42F9-A081-7024DC9C08CD}" type="datetime1">
              <a:rPr lang="en-US" smtClean="0"/>
              <a:t>5/7/2023</a:t>
            </a:fld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dt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6.jpeg"/><Relationship Id="rId18" Type="http://schemas.openxmlformats.org/officeDocument/2006/relationships/image" Target="../media/image20.jpeg"/><Relationship Id="rId3" Type="http://schemas.openxmlformats.org/officeDocument/2006/relationships/hyperlink" Target="http://www.calorizator.ru/sites/default/files/product/watermelon.jpg" TargetMode="External"/><Relationship Id="rId21" Type="http://schemas.openxmlformats.org/officeDocument/2006/relationships/image" Target="../media/image22.jpeg"/><Relationship Id="rId7" Type="http://schemas.openxmlformats.org/officeDocument/2006/relationships/image" Target="../media/image11.jpeg"/><Relationship Id="rId12" Type="http://schemas.openxmlformats.org/officeDocument/2006/relationships/hyperlink" Target="http://detskiychas.ru/stihi/&#1089;&#1090;&#1080;&#1093;&#1080;-&#1087;&#1088;&#1086;-&#1073;&#1091;&#1082;&#1074;&#1091;-&#1099;/" TargetMode="External"/><Relationship Id="rId17" Type="http://schemas.openxmlformats.org/officeDocument/2006/relationships/image" Target="../media/image19.png"/><Relationship Id="rId25" Type="http://schemas.openxmlformats.org/officeDocument/2006/relationships/image" Target="../media/image25.jpeg"/><Relationship Id="rId2" Type="http://schemas.openxmlformats.org/officeDocument/2006/relationships/image" Target="../media/image7.jpeg"/><Relationship Id="rId16" Type="http://schemas.openxmlformats.org/officeDocument/2006/relationships/hyperlink" Target="http://mamaschool.ru/stixi/%20http:/mamaschool.ru/stixi/stixi-pro-volka%20&#8206;" TargetMode="External"/><Relationship Id="rId20" Type="http://schemas.openxmlformats.org/officeDocument/2006/relationships/hyperlink" Target="http://www.google.ru/url?url=http://kak-risovat.com/kak-narisovat-tank-dlya-detej/&amp;rct=j&amp;frm=1&amp;q=&amp;esrc=s&amp;sa=U&amp;ei=2jJYVK3kKsvdPd_IgLgH&amp;ved=0CBUQ9QEwAA&amp;usg=AFQjCNGt7PPQ8nra70OT8jHGooFtBoRf-A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24" Type="http://schemas.openxmlformats.org/officeDocument/2006/relationships/image" Target="../media/image24.png"/><Relationship Id="rId5" Type="http://schemas.openxmlformats.org/officeDocument/2006/relationships/image" Target="../media/image9.png"/><Relationship Id="rId15" Type="http://schemas.openxmlformats.org/officeDocument/2006/relationships/image" Target="../media/image18.jpeg"/><Relationship Id="rId23" Type="http://schemas.openxmlformats.org/officeDocument/2006/relationships/image" Target="../media/image23.jpeg"/><Relationship Id="rId10" Type="http://schemas.openxmlformats.org/officeDocument/2006/relationships/image" Target="../media/image14.jpeg"/><Relationship Id="rId19" Type="http://schemas.openxmlformats.org/officeDocument/2006/relationships/image" Target="../media/image21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7.jpeg"/><Relationship Id="rId22" Type="http://schemas.openxmlformats.org/officeDocument/2006/relationships/hyperlink" Target="http://www.google.ru/url?url=http://ru.wikipedia.org/wiki/%D0%95%D0%BB%D1%8C&amp;rct=j&amp;frm=1&amp;q=&amp;esrc=s&amp;sa=U&amp;ei=HzJYVNmyNYPAOdeWgdAE&amp;ved=0CBUQ9QEwAA&amp;usg=AFQjCNFXWcNTk9rRCsjP7PgME4qfCwho8Q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8012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1300" dirty="0" smtClean="0">
                <a:effectLst/>
              </a:rPr>
              <a:t/>
            </a:r>
            <a:br>
              <a:rPr lang="ru-RU" sz="1300" dirty="0" smtClean="0">
                <a:effectLst/>
              </a:rPr>
            </a:br>
            <a:r>
              <a:rPr lang="ru-RU" sz="1300" dirty="0" err="1" smtClean="0">
                <a:effectLst/>
              </a:rPr>
              <a:t>ъ</a:t>
            </a:r>
            <a:r>
              <a:rPr lang="ru-RU" sz="1300" dirty="0" smtClean="0">
                <a:effectLst/>
              </a:rPr>
              <a:t/>
            </a:r>
            <a:br>
              <a:rPr lang="ru-RU" sz="1300" dirty="0" smtClean="0">
                <a:effectLst/>
              </a:rPr>
            </a:br>
            <a:r>
              <a:rPr lang="ru-RU" sz="96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96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Проект</a:t>
            </a:r>
            <a:br>
              <a:rPr lang="ru-RU" sz="4000" b="1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    Шаги к профессии </a:t>
            </a:r>
            <a:br>
              <a:rPr lang="ru-RU" sz="4000" b="1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</a:br>
            <a:endParaRPr lang="ru-RU" sz="4000" b="1" dirty="0">
              <a:latin typeface="+mj-lt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приложение 14  Магулий Н.Ф.</a:t>
            </a: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43608" y="332656"/>
            <a:ext cx="6984776" cy="100811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Краевое  государственное казённое специальное  общеобразовательное учреждение, реализующее адаптированные основные общеобразовательные программы, «Школа №4»</a:t>
            </a:r>
            <a:endParaRPr lang="ru-RU" sz="1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51720" y="4365104"/>
            <a:ext cx="5040560" cy="9144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125074" y="4437112"/>
            <a:ext cx="4895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Магулий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Наталья Фёдоровна,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Учитель-логопед высшей квалификационной категории</a:t>
            </a:r>
            <a:endParaRPr lang="ru-RU" sz="2400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84149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Презентация   логопедического занятия   </a:t>
            </a:r>
            <a:br>
              <a:rPr lang="ru-RU" sz="2800" b="1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Тема: Суффиксы профессий</a:t>
            </a:r>
            <a:endParaRPr lang="ru-RU" sz="2800" b="1" dirty="0">
              <a:solidFill>
                <a:srgbClr val="C00000"/>
              </a:solidFill>
              <a:effectLst/>
              <a:latin typeface="+mj-lt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49552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приложение 14  Магулий Н.Ф.</a:t>
            </a:r>
            <a:endParaRPr lang="en-US"/>
          </a:p>
        </p:txBody>
      </p:sp>
      <p:pic>
        <p:nvPicPr>
          <p:cNvPr id="4" name="Содержимое 5" descr="Программа «Путешествие в мир профессий»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600200"/>
            <a:ext cx="6336704" cy="456510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65225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44" y="285728"/>
            <a:ext cx="8858312" cy="114300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Пособия  с профессиональной тематикой для развития  анализа и синтеза слова</a:t>
            </a:r>
            <a:endParaRPr lang="ru-RU" sz="3200" b="1" dirty="0">
              <a:solidFill>
                <a:srgbClr val="C0000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приложение 14  Магулий Н.Ф.</a:t>
            </a:r>
            <a:endParaRPr lang="en-US"/>
          </a:p>
        </p:txBody>
      </p:sp>
      <p:pic>
        <p:nvPicPr>
          <p:cNvPr id="5" name="Рисунок 4" descr="Александр Куприн. Слон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3116"/>
            <a:ext cx="1066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Арбуз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2143116"/>
            <a:ext cx="9906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book-science.ru/artimage/p167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2143116"/>
            <a:ext cx="83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readik.ru/bukvy/o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2143116"/>
            <a:ext cx="933450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zaiushka.ru/_pu/2/24621178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7686" y="2143116"/>
            <a:ext cx="106680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lenagold.ru/fon/clipart/n/nogn/nogn27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0694" y="2071678"/>
            <a:ext cx="776288" cy="107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readik.ru/bukvy/iris1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6286511" y="2071678"/>
            <a:ext cx="523875" cy="1033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psytraining.org/nevesta/wp-content/uploads/2013/01/key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58016" y="2071678"/>
            <a:ext cx="742950" cy="1057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readik.ru/bukvy/rris4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4282" y="3857628"/>
            <a:ext cx="11430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detskiychas.ru/wp-content/uploads/2012/10/bukva_bi.jpg">
            <a:hlinkClick r:id="rId12"/>
          </p:cNvPr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357290" y="3857628"/>
            <a:ext cx="914400" cy="103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readik.ru/bukvy/bris1.jpg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85984" y="3857628"/>
            <a:ext cx="928694" cy="1057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Арбуз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3857628"/>
            <a:ext cx="1095375" cy="1071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Невская маскарадная, невская маскарадная порода кошки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357686" y="3857628"/>
            <a:ext cx="1143000" cy="1052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Стихи про волка">
            <a:hlinkClick r:id="rId16"/>
          </p:cNvPr>
          <p:cNvPicPr/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5429264"/>
            <a:ext cx="1219199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://readik.ru/bukvy/o4.jpg"/>
          <p:cNvPicPr/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142976" y="5500702"/>
            <a:ext cx="99059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http://www.svoidom.su/notes/homeproject/layout/N1/pic2.jpeg"/>
          <p:cNvPicPr/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143108" y="5500702"/>
            <a:ext cx="990599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http://readik.ru/bukvy/iris1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3143240" y="5500702"/>
            <a:ext cx="6000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https://encrypted-tbn1.gstatic.com/images?q=tbn:ANd9GcTuWVKSrVwt182UPcevqgj-uzlJc6UWWPdcYfX90L4ByUn9qttVDcO6Ag">
            <a:hlinkClick r:id="rId20" tgtFrame="_blank"/>
          </p:cNvPr>
          <p:cNvPicPr/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786182" y="5429264"/>
            <a:ext cx="9144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https://encrypted-tbn0.gstatic.com/images?q=tbn:ANd9GcSeciNKQhfgAgPQPun6roysz3_08GabznuL6BmjsQb-CotZkheGey40ZVo">
            <a:hlinkClick r:id="rId22" tgtFrame="_blank"/>
          </p:cNvPr>
          <p:cNvPicPr/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4643438" y="5429264"/>
            <a:ext cx="9239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http://biouroki.ru/content/page/753/1.png"/>
          <p:cNvPicPr/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5572132" y="5429264"/>
            <a:ext cx="83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Сообщение темы и цели урока"/>
          <p:cNvPicPr/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429388" y="5429264"/>
            <a:ext cx="8572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приложение 14  Магулий Н.Ф.</a:t>
            </a:r>
            <a:endParaRPr lang="en-US"/>
          </a:p>
        </p:txBody>
      </p:sp>
      <p:pic>
        <p:nvPicPr>
          <p:cNvPr id="1026" name="Picture 2" descr="C:\Users\USER\Documents\Scanned Documents\метод пособие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5"/>
            <a:ext cx="7992888" cy="597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648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приложение 14  Магулий Н.Ф.</a:t>
            </a:r>
            <a:endParaRPr lang="en-US"/>
          </a:p>
        </p:txBody>
      </p:sp>
      <p:pic>
        <p:nvPicPr>
          <p:cNvPr id="1026" name="Picture 2" descr="C:\Users\USER\Documents\Scanned Documents\метод пособте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064896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413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72400" cy="720080"/>
          </a:xfrm>
        </p:spPr>
        <p:txBody>
          <a:bodyPr>
            <a:noAutofit/>
          </a:bodyPr>
          <a:lstStyle/>
          <a:p>
            <a:pPr algn="ctr"/>
            <a:r>
              <a:rPr lang="ru-RU" sz="2400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Индивидуальные  поурочные карточки  учащегося </a:t>
            </a:r>
            <a:br>
              <a:rPr lang="ru-RU" sz="2400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1 класса</a:t>
            </a:r>
            <a:endParaRPr lang="ru-RU" sz="2400" i="1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1322855"/>
            <a:ext cx="7772400" cy="4824809"/>
          </a:xfrm>
          <a:solidFill>
            <a:schemeClr val="bg1"/>
          </a:solidFill>
        </p:spPr>
        <p:txBody>
          <a:bodyPr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Составь название профессии. Найди недостающий слог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ru-RU" b="1" dirty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ПО….                                           МА…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ru-RU" b="1" dirty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ШО…                                          СТО…                                          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ru-RU" b="1" dirty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СВАР…                                       ФЕР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ru-RU" b="1" dirty="0" err="1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фёр</a:t>
            </a:r>
            <a:r>
              <a:rPr lang="ru-RU" b="1" dirty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,   </a:t>
            </a:r>
            <a:r>
              <a:rPr lang="ru-RU" b="1" dirty="0" err="1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ляр</a:t>
            </a:r>
            <a:r>
              <a:rPr lang="ru-RU" b="1" dirty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,  вар, </a:t>
            </a:r>
            <a:r>
              <a:rPr lang="ru-RU" b="1" dirty="0" err="1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ляр</a:t>
            </a:r>
            <a:r>
              <a:rPr lang="ru-RU" b="1" dirty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, мер,  </a:t>
            </a:r>
            <a:r>
              <a:rPr lang="ru-RU" b="1" dirty="0" err="1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щик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i="1" u="sng" dirty="0">
                <a:solidFill>
                  <a:srgbClr val="244061"/>
                </a:solidFill>
                <a:latin typeface="Times New Roman"/>
                <a:ea typeface="Calibri"/>
                <a:cs typeface="Times New Roman"/>
              </a:rPr>
              <a:t>Подбери к профессии картинку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r>
              <a:rPr lang="ru-RU" sz="1600" b="1" dirty="0">
                <a:latin typeface="Times New Roman"/>
                <a:ea typeface="Calibri"/>
              </a:rPr>
              <a:t> 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dirty="0" smtClean="0"/>
              <a:t>приложение 14  </a:t>
            </a:r>
            <a:r>
              <a:rPr lang="ru-RU" dirty="0" err="1" smtClean="0"/>
              <a:t>Магулий</a:t>
            </a:r>
            <a:r>
              <a:rPr lang="ru-RU" dirty="0" smtClean="0"/>
              <a:t> Н.Ф.</a:t>
            </a:r>
            <a:endParaRPr lang="en-US" dirty="0"/>
          </a:p>
        </p:txBody>
      </p:sp>
      <p:pic>
        <p:nvPicPr>
          <p:cNvPr id="5" name="Рисунок 4" descr="https://ds05.infourok.ru/uploads/ex/0231/000a75f8-4785846a/hello_html_52750fe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877060"/>
            <a:ext cx="2051685" cy="1551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static2.bigstockphoto.com/8/0/1/large1500/10871278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581128"/>
            <a:ext cx="2136775" cy="1550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sun9-56.userapi.com/b3Go5--u2xQEjmi767afooDKi0SNv7BqOjtvlA/VEH8orH5UC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856" y="4665582"/>
            <a:ext cx="1445895" cy="138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35.img.avito.st/1280x960/430829483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015172"/>
            <a:ext cx="1743710" cy="1275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meistriukodirbtuvele.lt/wp-content/uploads/2018/01/Logo-0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00" y="3789040"/>
            <a:ext cx="1867148" cy="16005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0829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214290"/>
            <a:ext cx="7772400" cy="92869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rgbClr val="C00000"/>
                </a:solidFill>
                <a:effectLst/>
                <a:latin typeface="+mj-lt"/>
                <a:cs typeface="Arial" pitchFamily="34" charset="0"/>
              </a:rPr>
              <a:t>Коллекция загадок</a:t>
            </a:r>
            <a:endParaRPr lang="ru-RU" dirty="0">
              <a:effectLst/>
              <a:latin typeface="+mj-lt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1214422"/>
            <a:ext cx="7772400" cy="5214974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приложение 14  Магулий Н.Ф.</a:t>
            </a:r>
            <a:endParaRPr lang="en-US"/>
          </a:p>
        </p:txBody>
      </p:sp>
      <p:pic>
        <p:nvPicPr>
          <p:cNvPr id="4" name="Содержимое 9" descr="http://p.calameoassets.com/141209152429-e1816ad8b74485d65798d5b5ec56669b/p1.jpg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268760"/>
            <a:ext cx="6696075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88640"/>
            <a:ext cx="7772400" cy="115212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Коллекция  книг о профессиях</a:t>
            </a:r>
            <a:endParaRPr lang="ru-RU" dirty="0"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484784"/>
            <a:ext cx="7772400" cy="4873174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приложение 14  Магулий Н.Ф.</a:t>
            </a:r>
            <a:endParaRPr lang="en-US"/>
          </a:p>
        </p:txBody>
      </p:sp>
      <p:pic>
        <p:nvPicPr>
          <p:cNvPr id="4" name="Содержимое 3" descr="http://handmade.minemegashop.ru/pictures/1014819940.jpg"/>
          <p:cNvPicPr>
            <a:picLocks noGrp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91119" y="1700808"/>
            <a:ext cx="1447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onlainfilm.me/_ld/186/18638_27B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700808"/>
            <a:ext cx="144780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imgprx.livejournal.net/b450fa43063b00385c797d614c8ae28969792d1c/fcyESfaPN0HGmQgh0IJCObJIGhttuKQArYVVE9-xT5NStxifWGL0xZVBfmcd5X1U46dp7scsXq7zFlXoAYhwoWOVoW9orTtReMz7vlZxWSOXf42fbdfUvEtUHoRVqxxP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700808"/>
            <a:ext cx="1524000" cy="1881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imgprx.livejournal.net/2dc4726fc08fa1f1504c15c379d440f9545849d2/fcyESfaPN0HGmQgh0IJCObJIGhttuKQArYVVE9-xT5NStxifWGL0xZVBfmcd5X1U46dp7scsXq7zFlXoAYhwoWlsTQi943OSaaDf5oqiucSI0IOSCtFAwTsPdpOh84DH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1628800"/>
            <a:ext cx="1485900" cy="1881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booksiti.net.ru/books/6363532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3933056"/>
            <a:ext cx="1872208" cy="2305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store2.obreey.com/img/pictures/2/515/5152257/b600x800.a0acc581bfd9cb3d8335c740914b1ef4113e4dbc60c8412a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3933056"/>
            <a:ext cx="1800200" cy="223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img1.labirint.ru/books15/144601/coverbig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0152" y="3933056"/>
            <a:ext cx="1872208" cy="2262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ru-RU" sz="4000" b="1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Вывод</a:t>
            </a:r>
            <a:br>
              <a:rPr lang="ru-RU" sz="4000" b="1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</a:br>
            <a:endParaRPr lang="ru-RU" sz="4000" b="1" i="1" dirty="0">
              <a:solidFill>
                <a:srgbClr val="C0000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приложение 14  Магулий Н.Ф.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467544" y="1643063"/>
            <a:ext cx="8188392" cy="4786312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2400" i="1" dirty="0" smtClean="0">
                <a:solidFill>
                  <a:srgbClr val="002060"/>
                </a:solidFill>
                <a:cs typeface="Arial" pitchFamily="34" charset="0"/>
              </a:rPr>
              <a:t>Повышение  уровня профессиональной  направленности  общего речевого развития  учащихся с ОВЗ, применение в логопедической работе  предметно-наглядной, игровой деятельности с профессиональной тематикой, способствуют </a:t>
            </a:r>
            <a:r>
              <a:rPr lang="ru-RU" sz="2400" i="1" dirty="0">
                <a:solidFill>
                  <a:srgbClr val="002060"/>
                </a:solidFill>
                <a:cs typeface="Arial" pitchFamily="34" charset="0"/>
              </a:rPr>
              <a:t>ф</a:t>
            </a:r>
            <a:r>
              <a:rPr lang="ru-RU" sz="2400" i="1" dirty="0" smtClean="0">
                <a:solidFill>
                  <a:srgbClr val="002060"/>
                </a:solidFill>
                <a:cs typeface="Arial" pitchFamily="34" charset="0"/>
              </a:rPr>
              <a:t>ормированию у детей познавательного </a:t>
            </a:r>
            <a:r>
              <a:rPr lang="ru-RU" sz="2400" i="1" dirty="0">
                <a:solidFill>
                  <a:srgbClr val="002060"/>
                </a:solidFill>
                <a:cs typeface="Arial" pitchFamily="34" charset="0"/>
              </a:rPr>
              <a:t>интереса к </a:t>
            </a:r>
            <a:r>
              <a:rPr lang="ru-RU" sz="2400" i="1" dirty="0" smtClean="0">
                <a:solidFill>
                  <a:srgbClr val="002060"/>
                </a:solidFill>
                <a:cs typeface="Arial" pitchFamily="34" charset="0"/>
              </a:rPr>
              <a:t>профессиям и первичному самоопределению </a:t>
            </a:r>
            <a:r>
              <a:rPr lang="ru-RU" sz="2400" i="1" dirty="0">
                <a:solidFill>
                  <a:srgbClr val="002060"/>
                </a:solidFill>
                <a:cs typeface="Arial" pitchFamily="34" charset="0"/>
              </a:rPr>
              <a:t>в </a:t>
            </a:r>
            <a:r>
              <a:rPr lang="ru-RU" sz="2400" i="1" dirty="0" smtClean="0">
                <a:solidFill>
                  <a:srgbClr val="002060"/>
                </a:solidFill>
                <a:cs typeface="Arial" pitchFamily="34" charset="0"/>
              </a:rPr>
              <a:t> выборе профессии, воспитанию уважения </a:t>
            </a:r>
            <a:r>
              <a:rPr lang="ru-RU" sz="2400" i="1" dirty="0">
                <a:solidFill>
                  <a:srgbClr val="002060"/>
                </a:solidFill>
                <a:cs typeface="Arial" pitchFamily="34" charset="0"/>
              </a:rPr>
              <a:t>к труду </a:t>
            </a:r>
            <a:r>
              <a:rPr lang="ru-RU" sz="2400" i="1" dirty="0" smtClean="0">
                <a:solidFill>
                  <a:srgbClr val="002060"/>
                </a:solidFill>
                <a:cs typeface="Arial" pitchFamily="34" charset="0"/>
              </a:rPr>
              <a:t>людей. </a:t>
            </a:r>
            <a:endParaRPr lang="ru-RU" sz="2400" dirty="0">
              <a:solidFill>
                <a:srgbClr val="002060"/>
              </a:solidFill>
              <a:cs typeface="Arial" pitchFamily="34" charset="0"/>
            </a:endParaRPr>
          </a:p>
          <a:p>
            <a:pPr algn="ctr">
              <a:lnSpc>
                <a:spcPct val="150000"/>
              </a:lnSpc>
              <a:buNone/>
            </a:pPr>
            <a:endParaRPr lang="ru-RU" sz="2000" i="1" dirty="0" smtClean="0">
              <a:solidFill>
                <a:schemeClr val="accent1"/>
              </a:solidFill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310583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endParaRPr lang="ru-RU" sz="2800" dirty="0" smtClean="0">
              <a:solidFill>
                <a:srgbClr val="FF3300"/>
              </a:solidFill>
              <a:latin typeface="Times New Roman" pitchFamily="18" charset="0"/>
            </a:endParaRPr>
          </a:p>
        </p:txBody>
      </p:sp>
      <p:pic>
        <p:nvPicPr>
          <p:cNvPr id="10" name="Содержимое 3" descr="8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084168" y="116632"/>
            <a:ext cx="2571768" cy="1500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44016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effectLst/>
                <a:cs typeface="Arial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effectLst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effectLst/>
                <a:cs typeface="Arial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effectLst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effectLst/>
                <a:cs typeface="Arial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effectLst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effectLst/>
                <a:cs typeface="Arial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effectLst/>
                <a:cs typeface="Arial" pitchFamily="34" charset="0"/>
              </a:rPr>
              <a:t> </a:t>
            </a:r>
            <a:br>
              <a:rPr lang="ru-RU" sz="2400" b="1" dirty="0" smtClean="0">
                <a:solidFill>
                  <a:srgbClr val="C00000"/>
                </a:solidFill>
                <a:effectLst/>
                <a:cs typeface="Arial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effectLst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effectLst/>
                <a:cs typeface="Arial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effectLst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effectLst/>
                <a:cs typeface="Arial" pitchFamily="34" charset="0"/>
              </a:rPr>
            </a:br>
            <a:r>
              <a:rPr lang="ru-RU" sz="2400" b="1" dirty="0" smtClean="0">
                <a:solidFill>
                  <a:srgbClr val="FF0000"/>
                </a:solidFill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effectLst/>
                <a:cs typeface="Times New Roman" pitchFamily="18" charset="0"/>
              </a:rPr>
              <a:t>Проблема выбора является одной из главных в жизни человека</a:t>
            </a:r>
            <a:endParaRPr lang="ru-RU" sz="3200" dirty="0">
              <a:solidFill>
                <a:srgbClr val="C00000"/>
              </a:solidFill>
              <a:effectLst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80520"/>
          </a:xfr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ru-RU" sz="3100" i="1" dirty="0" smtClean="0">
                <a:solidFill>
                  <a:srgbClr val="002060"/>
                </a:solidFill>
                <a:cs typeface="Arial" pitchFamily="34" charset="0"/>
              </a:rPr>
              <a:t>Прекрасных профессий на свете не счесть.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3100" i="1" dirty="0" smtClean="0">
                <a:solidFill>
                  <a:srgbClr val="002060"/>
                </a:solidFill>
                <a:cs typeface="Arial" pitchFamily="34" charset="0"/>
              </a:rPr>
              <a:t>И каждой профессии слава и честь.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3100" i="1" dirty="0" smtClean="0">
                <a:solidFill>
                  <a:srgbClr val="002060"/>
                </a:solidFill>
                <a:cs typeface="Arial" pitchFamily="34" charset="0"/>
              </a:rPr>
              <a:t>Сегодня ты школьник, а завтра рабочий,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3100" i="1" dirty="0" smtClean="0">
                <a:solidFill>
                  <a:srgbClr val="002060"/>
                </a:solidFill>
                <a:cs typeface="Arial" pitchFamily="34" charset="0"/>
              </a:rPr>
              <a:t>Художник, ученый, моряк или зодчий.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3100" i="1" dirty="0" smtClean="0">
                <a:solidFill>
                  <a:srgbClr val="002060"/>
                </a:solidFill>
                <a:cs typeface="Arial" pitchFamily="34" charset="0"/>
              </a:rPr>
              <a:t>Для каждого нужное дело найдётся,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3100" i="1" dirty="0" smtClean="0">
                <a:solidFill>
                  <a:srgbClr val="002060"/>
                </a:solidFill>
                <a:cs typeface="Arial" pitchFamily="34" charset="0"/>
              </a:rPr>
              <a:t>Кто с детства всерьёз за работу берётся.</a:t>
            </a:r>
          </a:p>
          <a:p>
            <a:pPr algn="just">
              <a:buNone/>
            </a:pPr>
            <a:endParaRPr lang="ru-RU" sz="26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buFont typeface="Wingdings" pitchFamily="2" charset="2"/>
              <a:buNone/>
            </a:pPr>
            <a:r>
              <a:rPr lang="ru-RU" dirty="0" smtClean="0">
                <a:solidFill>
                  <a:srgbClr val="0000CC"/>
                </a:solidFill>
              </a:rPr>
              <a:t>                               </a:t>
            </a:r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приложение 14  Магулий Н.Ф.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72560" cy="138591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4000" b="1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Актуальность проекта</a:t>
            </a:r>
            <a:endParaRPr lang="ru-RU" sz="4000" b="1" dirty="0">
              <a:solidFill>
                <a:srgbClr val="C0000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8572560" cy="504351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 algn="ctr"/>
            <a:r>
              <a:rPr lang="ru-RU" sz="2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600" i="1" dirty="0" smtClean="0">
                <a:solidFill>
                  <a:srgbClr val="002060"/>
                </a:solidFill>
                <a:cs typeface="Arial" pitchFamily="34" charset="0"/>
              </a:rPr>
              <a:t>Взрослые любят задавать детям вопрос: «Кем ты  станешь, когда вырастишь?» Меня тоже об этом спрашивают, а я меняю свои решения чуть не каждый день. Просто потому, что я  мало знаю  о профессиях, и о том, как люди трудятся».</a:t>
            </a:r>
          </a:p>
          <a:p>
            <a:pPr lvl="0" algn="ctr">
              <a:buNone/>
            </a:pPr>
            <a:r>
              <a:rPr lang="ru-RU" sz="2600" i="1" dirty="0" smtClean="0">
                <a:solidFill>
                  <a:srgbClr val="002060"/>
                </a:solidFill>
                <a:cs typeface="Arial" pitchFamily="34" charset="0"/>
              </a:rPr>
              <a:t>                                                          (Саша М.  2Б класс)</a:t>
            </a:r>
          </a:p>
          <a:p>
            <a:pPr lvl="0" algn="ctr">
              <a:buNone/>
            </a:pPr>
            <a:endParaRPr lang="ru-RU" sz="2400" dirty="0" smtClean="0">
              <a:solidFill>
                <a:srgbClr val="0070C0"/>
              </a:solidFill>
              <a:cs typeface="Times New Roman" pitchFamily="18" charset="0"/>
            </a:endParaRPr>
          </a:p>
          <a:p>
            <a:pPr algn="just"/>
            <a:r>
              <a:rPr lang="ru-RU" sz="26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sz="2600" i="1" dirty="0" smtClean="0">
                <a:solidFill>
                  <a:srgbClr val="002060"/>
                </a:solidFill>
                <a:cs typeface="Arial" pitchFamily="34" charset="0"/>
              </a:rPr>
              <a:t>Тестирование  обучающихся  2-х классов  с ОВЗ на   наличие  представлений   о профессиях показало, что  более  половины из них не справились с заданием, не смогли назвать более 3 профессий, определить для себя  смысл учения и его конечный результат. </a:t>
            </a:r>
          </a:p>
          <a:p>
            <a:pPr algn="just"/>
            <a:endParaRPr lang="ru-RU" sz="1600" dirty="0">
              <a:cs typeface="Times New Roman" pitchFamily="18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приложение 14  Магулий Н.Ф.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14290"/>
            <a:ext cx="8686800" cy="185738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4000" b="1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Проблема</a:t>
            </a:r>
            <a:endParaRPr lang="ru-RU" sz="4000" dirty="0">
              <a:solidFill>
                <a:srgbClr val="C0000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2143116"/>
            <a:ext cx="8686800" cy="4410084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342900" lvl="3" indent="-342900">
              <a:buNone/>
            </a:pPr>
            <a:r>
              <a:rPr lang="ru-RU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342900" lvl="3" indent="-342900" algn="ctr">
              <a:lnSpc>
                <a:spcPct val="150000"/>
              </a:lnSpc>
              <a:buNone/>
            </a:pP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i="1" dirty="0" smtClean="0">
                <a:solidFill>
                  <a:srgbClr val="002060"/>
                </a:solidFill>
                <a:cs typeface="Times New Roman" pitchFamily="18" charset="0"/>
              </a:rPr>
              <a:t>Младшие школьники с ОВЗ </a:t>
            </a:r>
            <a:r>
              <a:rPr lang="ru-RU" sz="2400" i="1" dirty="0" smtClean="0">
                <a:solidFill>
                  <a:srgbClr val="002060"/>
                </a:solidFill>
                <a:cs typeface="Arial" pitchFamily="34" charset="0"/>
              </a:rPr>
              <a:t> не умеют устанавливать </a:t>
            </a:r>
            <a:r>
              <a:rPr lang="ru-RU" sz="2400" i="1" dirty="0">
                <a:solidFill>
                  <a:srgbClr val="002060"/>
                </a:solidFill>
                <a:cs typeface="Arial" pitchFamily="34" charset="0"/>
              </a:rPr>
              <a:t>связи </a:t>
            </a:r>
            <a:r>
              <a:rPr lang="ru-RU" sz="2400" i="1" dirty="0" smtClean="0">
                <a:solidFill>
                  <a:srgbClr val="002060"/>
                </a:solidFill>
                <a:cs typeface="Arial" pitchFamily="34" charset="0"/>
              </a:rPr>
              <a:t>между целью учебной деятельности и её мотивом, между результатом учения и тем, что побуждает к деятельности, ради чего она осуществляется. Низкий уровень умения ориентирования в социальных и межличностных отношениях.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приложение 14  Магулий Н.Ф.</a:t>
            </a:r>
            <a:endParaRPr lang="en-US"/>
          </a:p>
        </p:txBody>
      </p:sp>
      <p:pic>
        <p:nvPicPr>
          <p:cNvPr id="5" name="Рисунок 4" descr="http://gel-school-3.ru/wp-content/uploads/2017/03/i-1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14290"/>
            <a:ext cx="2415782" cy="184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4000" b="1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Причины</a:t>
            </a:r>
            <a:br>
              <a:rPr lang="ru-RU" sz="4000" b="1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</a:br>
            <a:endParaRPr lang="ru-RU" sz="4000" b="1" dirty="0">
              <a:solidFill>
                <a:srgbClr val="C00000"/>
              </a:solidFill>
              <a:effectLst/>
              <a:latin typeface="+mj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endParaRPr lang="ru-RU" sz="24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10000"/>
              </a:lnSpc>
              <a:buNone/>
            </a:pPr>
            <a:r>
              <a:rPr lang="ru-RU" sz="2400" i="1" dirty="0" smtClean="0">
                <a:solidFill>
                  <a:srgbClr val="002060"/>
                </a:solidFill>
                <a:cs typeface="Arial" pitchFamily="34" charset="0"/>
              </a:rPr>
              <a:t>Недостаточность профессиональной направленности в речевом,  наглядном и игровом  материалах на логопедических занятиях.</a:t>
            </a:r>
          </a:p>
          <a:p>
            <a:pPr algn="ctr">
              <a:lnSpc>
                <a:spcPct val="110000"/>
              </a:lnSpc>
            </a:pPr>
            <a:r>
              <a:rPr lang="ru-RU" sz="2400" i="1" dirty="0" smtClean="0">
                <a:solidFill>
                  <a:srgbClr val="002060"/>
                </a:solidFill>
                <a:cs typeface="Arial" pitchFamily="34" charset="0"/>
              </a:rPr>
              <a:t>Низкий уровень общего речевого развития учащихся</a:t>
            </a: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.</a:t>
            </a:r>
          </a:p>
          <a:p>
            <a:pPr algn="ctr">
              <a:lnSpc>
                <a:spcPct val="110000"/>
              </a:lnSpc>
              <a:buNone/>
            </a:pPr>
            <a:r>
              <a:rPr lang="ru-RU" sz="2400" i="1" dirty="0" smtClean="0">
                <a:solidFill>
                  <a:srgbClr val="002060"/>
                </a:solidFill>
                <a:cs typeface="Arial" pitchFamily="34" charset="0"/>
              </a:rPr>
              <a:t> </a:t>
            </a:r>
          </a:p>
          <a:p>
            <a:pPr algn="just"/>
            <a:endParaRPr lang="ru-RU" i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i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i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приложение 14  Магулий Н.Ф.</a:t>
            </a:r>
            <a:endParaRPr lang="en-US"/>
          </a:p>
        </p:txBody>
      </p:sp>
      <p:pic>
        <p:nvPicPr>
          <p:cNvPr id="7" name="Picture 4" descr="antn0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357166"/>
            <a:ext cx="235745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32656"/>
            <a:ext cx="8458200" cy="123895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4000" b="1" dirty="0" smtClean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4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effectLst/>
                <a:latin typeface="+mj-lt"/>
              </a:rPr>
              <a:t>Цель проекта</a:t>
            </a:r>
            <a:r>
              <a:rPr lang="en-US" sz="4000" b="1" dirty="0" smtClean="0">
                <a:solidFill>
                  <a:schemeClr val="accent2"/>
                </a:solidFill>
                <a:effectLst/>
                <a:latin typeface="+mj-lt"/>
              </a:rPr>
              <a:t> </a:t>
            </a:r>
            <a:endParaRPr lang="ru-RU" sz="4000" dirty="0">
              <a:solidFill>
                <a:schemeClr val="accent2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43050"/>
            <a:ext cx="8534400" cy="4895872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i="1" dirty="0" smtClean="0">
                <a:solidFill>
                  <a:srgbClr val="002060"/>
                </a:solidFill>
                <a:cs typeface="Arial" pitchFamily="34" charset="0"/>
              </a:rPr>
              <a:t>Формирование познавательного интереса к профессиям у детей с ОВЗ  на логопедических занятиях. Воспитание уважения к труду людей разных профессий. </a:t>
            </a:r>
            <a:endParaRPr lang="ru-RU" sz="240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приложение 14  Магулий Н.Ф.</a:t>
            </a:r>
            <a:endParaRPr lang="en-US"/>
          </a:p>
        </p:txBody>
      </p:sp>
      <p:pic>
        <p:nvPicPr>
          <p:cNvPr id="5" name="Рисунок 4" descr="http://dou116.rybadm.ru/images/tn_229059_72a83d38b0fa9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429132"/>
            <a:ext cx="8143932" cy="187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33536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Задачи проекта</a:t>
            </a:r>
            <a:endParaRPr lang="ru-RU" sz="4400" dirty="0">
              <a:solidFill>
                <a:srgbClr val="C00000"/>
              </a:solidFill>
              <a:effectLst/>
              <a:latin typeface="+mj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0002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lvl="0" algn="just">
              <a:lnSpc>
                <a:spcPct val="150000"/>
              </a:lnSpc>
            </a:pPr>
            <a:r>
              <a:rPr lang="ru-RU" sz="2600" i="1" dirty="0" smtClean="0">
                <a:solidFill>
                  <a:srgbClr val="002060"/>
                </a:solidFill>
                <a:cs typeface="Arial" pitchFamily="34" charset="0"/>
              </a:rPr>
              <a:t>Сформировать у обучающихся познавательный интерес  и значимость различных профессий в жизни человека. Воспитывать уважение к  любому труду .</a:t>
            </a:r>
          </a:p>
          <a:p>
            <a:pPr algn="just">
              <a:lnSpc>
                <a:spcPct val="150000"/>
              </a:lnSpc>
            </a:pPr>
            <a:r>
              <a:rPr lang="ru-RU" sz="2600" i="1" dirty="0" smtClean="0">
                <a:solidFill>
                  <a:srgbClr val="002060"/>
                </a:solidFill>
                <a:cs typeface="Arial" pitchFamily="34" charset="0"/>
              </a:rPr>
              <a:t>С целью  повышения  уровня  общего речевого развития  речи учащихся регулярно применять на занятиях тексты, предметно-наглядную, игровую деятельность с профессиональной тематикой.</a:t>
            </a:r>
            <a:r>
              <a:rPr lang="ru-RU" sz="2600" b="1" i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приложение 14  Магулий Н.Ф.</a:t>
            </a:r>
            <a:endParaRPr lang="en-US"/>
          </a:p>
        </p:txBody>
      </p:sp>
      <p:pic>
        <p:nvPicPr>
          <p:cNvPr id="5" name="Picture 4" descr="Interes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332656"/>
            <a:ext cx="194421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352928" cy="138951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Планируемый  результат и его значимость</a:t>
            </a:r>
            <a:endParaRPr lang="ru-RU" sz="4000" b="1" dirty="0">
              <a:solidFill>
                <a:srgbClr val="C0000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77679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sz="2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Проявление познавательного интереса к профессиям. Первичное самоопределение в профессиональном выборе</a:t>
            </a:r>
          </a:p>
          <a:p>
            <a:pPr algn="just">
              <a:lnSpc>
                <a:spcPct val="150000"/>
              </a:lnSpc>
            </a:pPr>
            <a:r>
              <a:rPr lang="ru-RU" sz="2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Понимание важности  выбора профессии  в жизни. </a:t>
            </a:r>
          </a:p>
          <a:p>
            <a:pPr algn="just">
              <a:lnSpc>
                <a:spcPct val="150000"/>
              </a:lnSpc>
            </a:pPr>
            <a:r>
              <a:rPr lang="ru-RU" sz="2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Осознание   обучающимися связи между целью учебной деятельности и её мотивом,  между результатом учения и тем, ради чего она осуществляется</a:t>
            </a:r>
          </a:p>
          <a:p>
            <a:endParaRPr lang="ru-RU" sz="2800" dirty="0" smtClean="0"/>
          </a:p>
          <a:p>
            <a:endParaRPr lang="ru-RU" sz="2800" dirty="0" smtClean="0">
              <a:solidFill>
                <a:srgbClr val="0000CC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приложение 14  Магулий Н.Ф.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4321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effectLst/>
                <a:latin typeface="+mj-lt"/>
              </a:rPr>
              <a:t>Продукты проекта</a:t>
            </a:r>
            <a:endParaRPr lang="ru-RU" sz="4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59741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приложение 14  Магулий Н.Ф.</a:t>
            </a: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85786" y="1628800"/>
            <a:ext cx="3000396" cy="115725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00CC"/>
                </a:solidFill>
                <a:cs typeface="Arial" pitchFamily="34" charset="0"/>
              </a:rPr>
              <a:t>Презентации</a:t>
            </a:r>
            <a:r>
              <a:rPr lang="ru-RU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43504" y="1615232"/>
            <a:ext cx="3286148" cy="107152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00CC"/>
                </a:solidFill>
                <a:cs typeface="Arial" pitchFamily="34" charset="0"/>
              </a:rPr>
              <a:t>Методические пособия </a:t>
            </a:r>
            <a:endParaRPr lang="ru-RU" sz="24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85786" y="4149142"/>
            <a:ext cx="3286148" cy="9144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00CC"/>
                </a:solidFill>
                <a:cs typeface="Arial" pitchFamily="34" charset="0"/>
              </a:rPr>
              <a:t>Творческие работы детей</a:t>
            </a:r>
            <a:endParaRPr lang="ru-RU" sz="2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00628" y="4149142"/>
            <a:ext cx="3571900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00CC"/>
                </a:solidFill>
                <a:cs typeface="Arial" pitchFamily="34" charset="0"/>
              </a:rPr>
              <a:t>Публикации на сайтах</a:t>
            </a:r>
            <a:endParaRPr lang="ru-RU" sz="2400" dirty="0" smtClean="0"/>
          </a:p>
          <a:p>
            <a:pPr algn="ctr"/>
            <a:endParaRPr lang="ru-RU" sz="24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72066" y="2996952"/>
            <a:ext cx="3357586" cy="93211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00CC"/>
                </a:solidFill>
                <a:cs typeface="Arial" pitchFamily="34" charset="0"/>
              </a:rPr>
              <a:t>Разработки уроков </a:t>
            </a:r>
            <a:endParaRPr lang="ru-RU" sz="2400" dirty="0" smtClean="0"/>
          </a:p>
          <a:p>
            <a:pPr algn="ctr"/>
            <a:endParaRPr lang="ru-RU" sz="24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14810" y="5143512"/>
            <a:ext cx="4357718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00CC"/>
                </a:solidFill>
                <a:cs typeface="Arial" pitchFamily="34" charset="0"/>
              </a:rPr>
              <a:t>Индивидуальные поурочные  </a:t>
            </a:r>
            <a:r>
              <a:rPr lang="ru-RU" sz="2400" dirty="0" err="1" smtClean="0">
                <a:solidFill>
                  <a:srgbClr val="0000CC"/>
                </a:solidFill>
                <a:cs typeface="Arial" pitchFamily="34" charset="0"/>
              </a:rPr>
              <a:t>разноуровневые</a:t>
            </a:r>
            <a:r>
              <a:rPr lang="ru-RU" sz="2400" dirty="0" smtClean="0">
                <a:solidFill>
                  <a:srgbClr val="0000CC"/>
                </a:solidFill>
                <a:cs typeface="Arial" pitchFamily="34" charset="0"/>
              </a:rPr>
              <a:t>  карточки </a:t>
            </a:r>
            <a:endParaRPr lang="ru-RU" sz="24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14348" y="5143512"/>
            <a:ext cx="3143272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2400" dirty="0" smtClean="0">
                <a:solidFill>
                  <a:srgbClr val="0000CC"/>
                </a:solidFill>
                <a:cs typeface="Arial" pitchFamily="34" charset="0"/>
              </a:rPr>
              <a:t>Копилка книг о профессиях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14348" y="2996952"/>
            <a:ext cx="3357586" cy="98925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2400" dirty="0" smtClean="0">
                <a:solidFill>
                  <a:srgbClr val="0000CC"/>
                </a:solidFill>
                <a:cs typeface="Arial" pitchFamily="34" charset="0"/>
              </a:rPr>
              <a:t>Коллекции  игрового</a:t>
            </a:r>
          </a:p>
          <a:p>
            <a:pPr>
              <a:defRPr/>
            </a:pPr>
            <a:r>
              <a:rPr lang="ru-RU" sz="2400" dirty="0" smtClean="0">
                <a:solidFill>
                  <a:srgbClr val="0000CC"/>
                </a:solidFill>
                <a:cs typeface="Arial" pitchFamily="34" charset="0"/>
              </a:rPr>
              <a:t> материала, загадок                         </a:t>
            </a:r>
            <a:endParaRPr lang="ru-RU" sz="2400" dirty="0">
              <a:solidFill>
                <a:srgbClr val="0000CC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1596</TotalTime>
  <Words>565</Words>
  <Application>Microsoft Office PowerPoint</Application>
  <PresentationFormat>Экран (4:3)</PresentationFormat>
  <Paragraphs>86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Литейная</vt:lpstr>
      <vt:lpstr> ъ  </vt:lpstr>
      <vt:lpstr>         Проблема выбора является одной из главных в жизни человека</vt:lpstr>
      <vt:lpstr>Актуальность проекта</vt:lpstr>
      <vt:lpstr>Проблема</vt:lpstr>
      <vt:lpstr>Причины </vt:lpstr>
      <vt:lpstr>  Цель проекта </vt:lpstr>
      <vt:lpstr>         Задачи проекта</vt:lpstr>
      <vt:lpstr>Планируемый  результат и его значимость</vt:lpstr>
      <vt:lpstr>Продукты проекта</vt:lpstr>
      <vt:lpstr>Презентация   логопедического занятия    Тема: Суффиксы профессий</vt:lpstr>
      <vt:lpstr>Пособия  с профессиональной тематикой для развития  анализа и синтеза слова</vt:lpstr>
      <vt:lpstr>Презентация PowerPoint</vt:lpstr>
      <vt:lpstr>Презентация PowerPoint</vt:lpstr>
      <vt:lpstr>Индивидуальные  поурочные карточки  учащегося  1 класса</vt:lpstr>
      <vt:lpstr>Коллекция загадок</vt:lpstr>
      <vt:lpstr>Коллекция  книг о профессиях</vt:lpstr>
      <vt:lpstr>Вывод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184</cp:revision>
  <cp:lastPrinted>2022-09-12T23:29:44Z</cp:lastPrinted>
  <dcterms:created xsi:type="dcterms:W3CDTF">2018-01-09T00:56:22Z</dcterms:created>
  <dcterms:modified xsi:type="dcterms:W3CDTF">2023-05-07T05:25:24Z</dcterms:modified>
</cp:coreProperties>
</file>