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313" r:id="rId13"/>
    <p:sldId id="316" r:id="rId14"/>
    <p:sldId id="321" r:id="rId15"/>
    <p:sldId id="301" r:id="rId16"/>
    <p:sldId id="332" r:id="rId17"/>
    <p:sldId id="333" r:id="rId18"/>
    <p:sldId id="335" r:id="rId19"/>
    <p:sldId id="336" r:id="rId20"/>
    <p:sldId id="306" r:id="rId21"/>
    <p:sldId id="307" r:id="rId22"/>
    <p:sldId id="308" r:id="rId23"/>
    <p:sldId id="309" r:id="rId24"/>
    <p:sldId id="320" r:id="rId25"/>
    <p:sldId id="260" r:id="rId26"/>
    <p:sldId id="265" r:id="rId27"/>
    <p:sldId id="314" r:id="rId28"/>
    <p:sldId id="317" r:id="rId29"/>
    <p:sldId id="322" r:id="rId30"/>
    <p:sldId id="325" r:id="rId31"/>
    <p:sldId id="326" r:id="rId32"/>
    <p:sldId id="327" r:id="rId33"/>
    <p:sldId id="267" r:id="rId34"/>
    <p:sldId id="286" r:id="rId35"/>
    <p:sldId id="310" r:id="rId36"/>
    <p:sldId id="312" r:id="rId37"/>
    <p:sldId id="315" r:id="rId38"/>
    <p:sldId id="318" r:id="rId39"/>
    <p:sldId id="319" r:id="rId40"/>
    <p:sldId id="268" r:id="rId41"/>
    <p:sldId id="331" r:id="rId42"/>
    <p:sldId id="334" r:id="rId43"/>
    <p:sldId id="337" r:id="rId44"/>
    <p:sldId id="338" r:id="rId45"/>
    <p:sldId id="339" r:id="rId46"/>
    <p:sldId id="340" r:id="rId47"/>
    <p:sldId id="266" r:id="rId48"/>
    <p:sldId id="274" r:id="rId49"/>
    <p:sldId id="277" r:id="rId50"/>
    <p:sldId id="275" r:id="rId51"/>
    <p:sldId id="276" r:id="rId52"/>
    <p:sldId id="279" r:id="rId53"/>
    <p:sldId id="278" r:id="rId54"/>
    <p:sldId id="328" r:id="rId55"/>
    <p:sldId id="330" r:id="rId56"/>
    <p:sldId id="343" r:id="rId57"/>
    <p:sldId id="344" r:id="rId58"/>
    <p:sldId id="341" r:id="rId59"/>
    <p:sldId id="342" r:id="rId6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BA3"/>
    <a:srgbClr val="86C8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0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4-30T21:46:52.310" idx="1">
    <p:pos x="7680" y="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1E092-F4A0-416A-83DC-17F832BEC3C4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F154D-BF7E-4179-93A1-02A1C1CD53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26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F154D-BF7E-4179-93A1-02A1C1CD53A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570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F154D-BF7E-4179-93A1-02A1C1CD53AB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8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42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74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57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058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6883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47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89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000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70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174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A3070-B7BF-4C06-901C-7C05D3428869}" type="datetimeFigureOut">
              <a:rPr lang="ru-RU" smtClean="0"/>
              <a:t>16.05.2023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B401FE-3982-4AD2-8279-61D0D70334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15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11.xml"/><Relationship Id="rId7" Type="http://schemas.openxmlformats.org/officeDocument/2006/relationships/slide" Target="slide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5.png"/><Relationship Id="rId4" Type="http://schemas.openxmlformats.org/officeDocument/2006/relationships/slide" Target="slide12.xml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3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16.xml"/><Relationship Id="rId7" Type="http://schemas.openxmlformats.org/officeDocument/2006/relationships/slide" Target="slide1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5.png"/><Relationship Id="rId4" Type="http://schemas.openxmlformats.org/officeDocument/2006/relationships/slide" Target="slide17.xml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21.xml"/><Relationship Id="rId7" Type="http://schemas.openxmlformats.org/officeDocument/2006/relationships/slide" Target="slide2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3.xml"/><Relationship Id="rId5" Type="http://schemas.openxmlformats.org/officeDocument/2006/relationships/image" Target="../media/image5.png"/><Relationship Id="rId4" Type="http://schemas.openxmlformats.org/officeDocument/2006/relationships/slide" Target="slide22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slide" Target="slide27.xml"/><Relationship Id="rId18" Type="http://schemas.openxmlformats.org/officeDocument/2006/relationships/slide" Target="slide32.xml"/><Relationship Id="rId26" Type="http://schemas.openxmlformats.org/officeDocument/2006/relationships/slide" Target="slide39.xml"/><Relationship Id="rId3" Type="http://schemas.openxmlformats.org/officeDocument/2006/relationships/slide" Target="slide33.xml"/><Relationship Id="rId21" Type="http://schemas.openxmlformats.org/officeDocument/2006/relationships/slide" Target="slide34.xml"/><Relationship Id="rId34" Type="http://schemas.openxmlformats.org/officeDocument/2006/relationships/slide" Target="slide46.xml"/><Relationship Id="rId7" Type="http://schemas.openxmlformats.org/officeDocument/2006/relationships/slide" Target="slide49.xml"/><Relationship Id="rId12" Type="http://schemas.openxmlformats.org/officeDocument/2006/relationships/slide" Target="slide26.xml"/><Relationship Id="rId17" Type="http://schemas.openxmlformats.org/officeDocument/2006/relationships/slide" Target="slide31.xml"/><Relationship Id="rId25" Type="http://schemas.openxmlformats.org/officeDocument/2006/relationships/slide" Target="slide38.xml"/><Relationship Id="rId33" Type="http://schemas.openxmlformats.org/officeDocument/2006/relationships/slide" Target="slide45.xml"/><Relationship Id="rId2" Type="http://schemas.openxmlformats.org/officeDocument/2006/relationships/image" Target="../media/image1.png"/><Relationship Id="rId16" Type="http://schemas.openxmlformats.org/officeDocument/2006/relationships/slide" Target="slide30.xml"/><Relationship Id="rId20" Type="http://schemas.openxmlformats.org/officeDocument/2006/relationships/image" Target="../media/image18.png"/><Relationship Id="rId29" Type="http://schemas.openxmlformats.org/officeDocument/2006/relationships/slide" Target="slide4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8.xml"/><Relationship Id="rId11" Type="http://schemas.openxmlformats.org/officeDocument/2006/relationships/slide" Target="slide53.xml"/><Relationship Id="rId24" Type="http://schemas.openxmlformats.org/officeDocument/2006/relationships/slide" Target="slide37.xml"/><Relationship Id="rId32" Type="http://schemas.openxmlformats.org/officeDocument/2006/relationships/slide" Target="slide44.xml"/><Relationship Id="rId5" Type="http://schemas.openxmlformats.org/officeDocument/2006/relationships/slide" Target="slide47.xml"/><Relationship Id="rId15" Type="http://schemas.openxmlformats.org/officeDocument/2006/relationships/slide" Target="slide29.xml"/><Relationship Id="rId23" Type="http://schemas.openxmlformats.org/officeDocument/2006/relationships/slide" Target="slide36.xml"/><Relationship Id="rId28" Type="http://schemas.openxmlformats.org/officeDocument/2006/relationships/image" Target="../media/image19.png"/><Relationship Id="rId10" Type="http://schemas.openxmlformats.org/officeDocument/2006/relationships/slide" Target="slide52.xml"/><Relationship Id="rId19" Type="http://schemas.openxmlformats.org/officeDocument/2006/relationships/slide" Target="slide3.xml"/><Relationship Id="rId31" Type="http://schemas.openxmlformats.org/officeDocument/2006/relationships/slide" Target="slide43.xml"/><Relationship Id="rId4" Type="http://schemas.openxmlformats.org/officeDocument/2006/relationships/slide" Target="slide40.xml"/><Relationship Id="rId9" Type="http://schemas.openxmlformats.org/officeDocument/2006/relationships/slide" Target="slide51.xml"/><Relationship Id="rId14" Type="http://schemas.openxmlformats.org/officeDocument/2006/relationships/slide" Target="slide28.xml"/><Relationship Id="rId22" Type="http://schemas.openxmlformats.org/officeDocument/2006/relationships/slide" Target="slide35.xml"/><Relationship Id="rId27" Type="http://schemas.openxmlformats.org/officeDocument/2006/relationships/slide" Target="slide55.xml"/><Relationship Id="rId30" Type="http://schemas.openxmlformats.org/officeDocument/2006/relationships/slide" Target="slide42.xml"/><Relationship Id="rId8" Type="http://schemas.openxmlformats.org/officeDocument/2006/relationships/slide" Target="slide5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5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6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8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9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0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1.xml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slide" Target="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5.xml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image" Target="../media/image3.png"/><Relationship Id="rId10" Type="http://schemas.openxmlformats.org/officeDocument/2006/relationships/slide" Target="slide54.xml"/><Relationship Id="rId4" Type="http://schemas.openxmlformats.org/officeDocument/2006/relationships/slide" Target="slide15.xml"/><Relationship Id="rId9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slide" Target="slide25.xml"/><Relationship Id="rId4" Type="http://schemas.openxmlformats.org/officeDocument/2006/relationships/image" Target="../media/image2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5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5.png"/><Relationship Id="rId4" Type="http://schemas.openxmlformats.org/officeDocument/2006/relationships/slide" Target="slide7.xml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25.xml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25.xm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slide" Target="slide2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slide" Target="slide56.xml"/><Relationship Id="rId5" Type="http://schemas.openxmlformats.org/officeDocument/2006/relationships/slide" Target="slide58.xml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slide" Target="slide5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slide" Target="slide59.xml"/><Relationship Id="rId4" Type="http://schemas.openxmlformats.org/officeDocument/2006/relationships/image" Target="../media/image1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4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5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210" y="1791872"/>
            <a:ext cx="862922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Индивидуальный проект</a:t>
            </a:r>
          </a:p>
          <a:p>
            <a:pPr algn="ctr"/>
            <a:r>
              <a:rPr lang="ru-RU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По физике на тему:</a:t>
            </a:r>
          </a:p>
          <a:p>
            <a:pPr algn="ctr"/>
            <a:r>
              <a:rPr lang="ru-RU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«Ядерные реакции»</a:t>
            </a:r>
            <a:endParaRPr lang="ru-RU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557750" y="5226784"/>
            <a:ext cx="36347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Выполнила:</a:t>
            </a:r>
          </a:p>
          <a:p>
            <a:pPr algn="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Ученица группы 911</a:t>
            </a:r>
          </a:p>
          <a:p>
            <a:pPr algn="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Уткина Мария Константиновна</a:t>
            </a:r>
          </a:p>
          <a:p>
            <a:pPr algn="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Преподаватель:</a:t>
            </a:r>
          </a:p>
          <a:p>
            <a:pPr algn="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Середа Татьяна Анатольевна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95549" y="63735"/>
            <a:ext cx="7200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Краевое государственное бюджетное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Профессиональное образовательное учреждение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«Комсомольский – на – Амуре  колледж технологий и сервиса</a:t>
            </a:r>
            <a:endParaRPr lang="ru-RU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545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851" y="478125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922211" y="2331987"/>
            <a:ext cx="1802423" cy="1714500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106" y="2321169"/>
            <a:ext cx="1816765" cy="1725318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343" y="2321169"/>
            <a:ext cx="1816765" cy="1725318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580" y="2321169"/>
            <a:ext cx="1816765" cy="172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1160" y="2522106"/>
            <a:ext cx="229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705" y="2522107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4942" y="252210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1" y="5898666"/>
            <a:ext cx="951058" cy="810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8027" y="554863"/>
            <a:ext cx="107495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8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877" y="1424519"/>
            <a:ext cx="11770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Реакции, сопровождаемые выделением энергии, называются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8892" y="2079894"/>
            <a:ext cx="4875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экзотермическими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9973" y="2071325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??????????????????,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877" y="2748434"/>
            <a:ext cx="6765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 поглощением энергии –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3581" y="2757003"/>
            <a:ext cx="5195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Эндотермическими.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07" y="2763079"/>
            <a:ext cx="5299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???????????????????.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66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877" y="1424519"/>
            <a:ext cx="11770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Первый ядерный реактор был построен при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516" y="2147794"/>
            <a:ext cx="2774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Чикагском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849" y="2075336"/>
            <a:ext cx="2937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0208" y="2135220"/>
            <a:ext cx="41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университете в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0104" y="213354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1942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2237" y="2133548"/>
            <a:ext cx="149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9294" y="2147794"/>
            <a:ext cx="3566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.г. Под </a:t>
            </a:r>
            <a:r>
              <a:rPr lang="ru-RU" sz="4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руко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–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5077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в</a:t>
            </a:r>
            <a:r>
              <a:rPr lang="ru-RU" sz="4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одством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Э. Ферми.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3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348" y="1324230"/>
            <a:ext cx="12773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, испытывающее радиоактивный  распад, называется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303" y="1324230"/>
            <a:ext cx="1443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Ядро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9523" y="1939783"/>
            <a:ext cx="372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0603" y="2001339"/>
            <a:ext cx="3519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материнским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220" y="1374375"/>
            <a:ext cx="149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953" y="1999744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61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632" y="1297431"/>
            <a:ext cx="12773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Минимальный               активной зоны, при котором возможно осуществление цепной реакции называется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2434" y="1297431"/>
            <a:ext cx="1783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объём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7529" y="2590092"/>
            <a:ext cx="6072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0301" y="2651648"/>
            <a:ext cx="5988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ритическим объёмом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7369" y="1297430"/>
            <a:ext cx="2013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1635" y="2659559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6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851" y="478125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922211" y="2331987"/>
            <a:ext cx="1802423" cy="1714500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106" y="2321169"/>
            <a:ext cx="1816765" cy="1725318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343" y="2321169"/>
            <a:ext cx="1816765" cy="1725318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580" y="2321169"/>
            <a:ext cx="1816765" cy="172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1160" y="2522106"/>
            <a:ext cx="229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705" y="2522107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4942" y="252210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1" y="5898666"/>
            <a:ext cx="951058" cy="810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209881" y="845009"/>
            <a:ext cx="20170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ТЕСТ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3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5560" y="448408"/>
            <a:ext cx="8991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первый наблюдал ядерную реакцию?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852" y="3891452"/>
            <a:ext cx="4272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Эрнест Резерфорд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8947" y="2486797"/>
            <a:ext cx="3635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Исаак Ньютон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52" y="2885403"/>
            <a:ext cx="87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5970" y="3901205"/>
            <a:ext cx="3396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Стивен </a:t>
            </a:r>
            <a:r>
              <a:rPr lang="ru-RU" sz="4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Хокинг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92167" y="4930857"/>
            <a:ext cx="57009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Эрнест Резерфорд</a:t>
            </a:r>
          </a:p>
        </p:txBody>
      </p:sp>
    </p:spTree>
    <p:extLst>
      <p:ext uri="{BB962C8B-B14F-4D97-AF65-F5344CB8AC3E}">
        <p14:creationId xmlns:p14="http://schemas.microsoft.com/office/powerpoint/2010/main" val="6985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5560" y="448408"/>
            <a:ext cx="8991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первый наблюдал ядерную реакцию?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8744" y="2202734"/>
            <a:ext cx="34755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Из протонов и </a:t>
            </a:r>
          </a:p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нейронов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52" y="3779094"/>
            <a:ext cx="47251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Углерод, водород,</a:t>
            </a:r>
          </a:p>
          <a:p>
            <a:r>
              <a:rPr lang="ru-RU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ислород и азот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52" y="2885403"/>
            <a:ext cx="87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907" y="3817558"/>
            <a:ext cx="49002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Из протонов, белка и</a:t>
            </a:r>
          </a:p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водорода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72468" y="5499499"/>
            <a:ext cx="96191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Из протонов и нейронов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9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качестве ядерного горючего можно использовать: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8718" y="2797353"/>
            <a:ext cx="2344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Плутоний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1749" y="4094556"/>
            <a:ext cx="2138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Кадмий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1483" y="4154976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Рубидий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8095" y="5512598"/>
            <a:ext cx="51401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Плутоний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2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 делении ядра выделяется энергия в виде кинетической энергии: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9949" y="4056910"/>
            <a:ext cx="2415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Осколков 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1749" y="4094556"/>
            <a:ext cx="1871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Частиц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4404" y="2758455"/>
            <a:ext cx="1839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Атомов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8095" y="5512598"/>
            <a:ext cx="5087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Осколков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68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49485" y="313508"/>
            <a:ext cx="37704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ИНСТРУКЦИЯ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5760" y="1144505"/>
            <a:ext cx="116128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Для удобного прохождения игры ты нажимаешь на выборочные кнопки(когда ты нажал на кнопку выбора ты всегда можешь вернуться назад нажав на стрелку в левом нижнем углу)</a:t>
            </a: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  <a:endParaRPr lang="ru-RU" sz="32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Для прохождение игры сначала выбери режим(одиночный либо игра вместе с друзьями)</a:t>
            </a: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  <a:endParaRPr lang="ru-RU" sz="32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конце всей игры ты можешь зайти в оценочную таблицу что бы узнать какая у тебя оценка.</a:t>
            </a:r>
            <a:endParaRPr lang="ru-RU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7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851" y="478125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922211" y="2331987"/>
            <a:ext cx="1802423" cy="1714500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106" y="2321169"/>
            <a:ext cx="1816765" cy="1725318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343" y="2321169"/>
            <a:ext cx="1816765" cy="1725318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580" y="2321169"/>
            <a:ext cx="1816765" cy="172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1160" y="2522106"/>
            <a:ext cx="229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705" y="2522107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4942" y="252210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1" y="5898666"/>
            <a:ext cx="951058" cy="810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52599" y="845009"/>
            <a:ext cx="42530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ВОПРОСЫ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1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28" y="2121015"/>
            <a:ext cx="12000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ТАКОЕ ЯДЕРНАЯ РЕАКЦИЯ?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359" y="1240501"/>
            <a:ext cx="113119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Ядерная реакция – это процесс взаимодействия атомного ядра с другим ядром или элементарной частицей, который может сопровождаться изменением состава и строения ядра. 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15" y="5913395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28" y="1246939"/>
            <a:ext cx="12000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 ЯДЕРНЫХ РЕАКЦИЯХ, КАКИЕ ЗАКОНЫ СОХРАНЕНИЯ ВЫПОЛНЯЮТСЯ?</a:t>
            </a:r>
          </a:p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(Перечисли хотя бы 3)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1703" y="1151561"/>
            <a:ext cx="113119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Импульса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Энергии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Момента импульса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  <a:endParaRPr lang="ru-RU" sz="5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Зарядного числа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Массового числа</a:t>
            </a:r>
            <a:r>
              <a:rPr lang="ru-RU" sz="5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8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115" y="1553926"/>
            <a:ext cx="12000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ТАКОЕ  АКТИВНОСТЬ РАДИАКТИВНОГО ИСТОЧНИКА?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036" y="1198481"/>
            <a:ext cx="11311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Активность радиоактивного источника – это число элементарных распадов в  единицу времени.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9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995" y="922149"/>
            <a:ext cx="12000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КАКИЕ ДВА ГЛАВНЫХ СЛОЯ СОЛНЦА ВХОДИТ В ЕГО СТРУКТУРУ?(ДЛЯ ЧЕГО НУЖЕН КАЖДЫЙ ИЗ НИХ?)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174" y="776814"/>
            <a:ext cx="118036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структуру солнца входит ядро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</a:t>
            </a:r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внешняя оболочка.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Ядро — это территория внутри Солнца, </a:t>
            </a:r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где происходят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основные </a:t>
            </a:r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процессы.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Внешняя оболочка, также известная как фотосфера, это зона, в которой Солнце зарабатывает свою энергию.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0023" y="8225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5893" y="2892668"/>
            <a:ext cx="2412043" cy="931985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Вопросы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5893" y="3824652"/>
            <a:ext cx="2419872" cy="931985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Тест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5893" y="4765428"/>
            <a:ext cx="2419872" cy="931985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Ребусы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Управляющая кнопка: настраиваемая 11">
            <a:hlinkClick r:id="rId3" action="ppaction://hlinksldjump" highlightClick="1"/>
          </p:cNvPr>
          <p:cNvSpPr/>
          <p:nvPr/>
        </p:nvSpPr>
        <p:spPr>
          <a:xfrm>
            <a:off x="3224022" y="2892668"/>
            <a:ext cx="1065917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Управляющая кнопка: настраиваемая 13">
            <a:hlinkClick r:id="rId4" action="ppaction://hlinksldjump" highlightClick="1"/>
          </p:cNvPr>
          <p:cNvSpPr/>
          <p:nvPr/>
        </p:nvSpPr>
        <p:spPr>
          <a:xfrm>
            <a:off x="3224022" y="3824653"/>
            <a:ext cx="1067783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Управляющая кнопка: настраиваемая 14">
            <a:hlinkClick r:id="rId5" action="ppaction://hlinksldjump" highlightClick="1"/>
          </p:cNvPr>
          <p:cNvSpPr/>
          <p:nvPr/>
        </p:nvSpPr>
        <p:spPr>
          <a:xfrm>
            <a:off x="3224023" y="4765428"/>
            <a:ext cx="1065916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6" name="Управляющая кнопка: настраиваемая 15">
            <a:hlinkClick r:id="rId6" action="ppaction://hlinksldjump" highlightClick="1"/>
          </p:cNvPr>
          <p:cNvSpPr/>
          <p:nvPr/>
        </p:nvSpPr>
        <p:spPr>
          <a:xfrm>
            <a:off x="4299634" y="4765428"/>
            <a:ext cx="1042431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Управляющая кнопка: настраиваемая 16">
            <a:hlinkClick r:id="rId7" action="ppaction://hlinksldjump" highlightClick="1"/>
          </p:cNvPr>
          <p:cNvSpPr/>
          <p:nvPr/>
        </p:nvSpPr>
        <p:spPr>
          <a:xfrm>
            <a:off x="5342065" y="4765428"/>
            <a:ext cx="1093136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8" name="Управляющая кнопка: настраиваемая 17">
            <a:hlinkClick r:id="rId8" action="ppaction://hlinksldjump" highlightClick="1"/>
          </p:cNvPr>
          <p:cNvSpPr/>
          <p:nvPr/>
        </p:nvSpPr>
        <p:spPr>
          <a:xfrm>
            <a:off x="6425237" y="4765428"/>
            <a:ext cx="1128244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9" name="Управляющая кнопка: настраиваемая 18">
            <a:hlinkClick r:id="rId9" action="ppaction://hlinksldjump" highlightClick="1"/>
          </p:cNvPr>
          <p:cNvSpPr/>
          <p:nvPr/>
        </p:nvSpPr>
        <p:spPr>
          <a:xfrm>
            <a:off x="7539466" y="4765428"/>
            <a:ext cx="1136344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Управляющая кнопка: настраиваемая 19">
            <a:hlinkClick r:id="rId10" action="ppaction://hlinksldjump" highlightClick="1"/>
          </p:cNvPr>
          <p:cNvSpPr/>
          <p:nvPr/>
        </p:nvSpPr>
        <p:spPr>
          <a:xfrm>
            <a:off x="8683367" y="4765428"/>
            <a:ext cx="1122329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60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1" name="Управляющая кнопка: настраиваемая 20">
            <a:hlinkClick r:id="rId11" action="ppaction://hlinksldjump" highlightClick="1"/>
          </p:cNvPr>
          <p:cNvSpPr/>
          <p:nvPr/>
        </p:nvSpPr>
        <p:spPr>
          <a:xfrm>
            <a:off x="9801646" y="4765428"/>
            <a:ext cx="1155844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70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15893" y="1925517"/>
            <a:ext cx="2408129" cy="958360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Управляющая кнопка: настраиваемая 23">
            <a:hlinkClick r:id="rId12" action="ppaction://hlinksldjump" highlightClick="1"/>
          </p:cNvPr>
          <p:cNvSpPr/>
          <p:nvPr/>
        </p:nvSpPr>
        <p:spPr>
          <a:xfrm>
            <a:off x="3224022" y="1925517"/>
            <a:ext cx="1075612" cy="958360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Управляющая кнопка: настраиваемая 24">
            <a:hlinkClick r:id="rId13" action="ppaction://hlinksldjump" highlightClick="1"/>
          </p:cNvPr>
          <p:cNvSpPr/>
          <p:nvPr/>
        </p:nvSpPr>
        <p:spPr>
          <a:xfrm>
            <a:off x="4291805" y="1925514"/>
            <a:ext cx="1054175" cy="962758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Управляющая кнопка: настраиваемая 25">
            <a:hlinkClick r:id="rId14" action="ppaction://hlinksldjump" highlightClick="1"/>
          </p:cNvPr>
          <p:cNvSpPr/>
          <p:nvPr/>
        </p:nvSpPr>
        <p:spPr>
          <a:xfrm>
            <a:off x="5345980" y="1925516"/>
            <a:ext cx="1079256" cy="967149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30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7" name="Управляющая кнопка: настраиваемая 26">
            <a:hlinkClick r:id="rId15" action="ppaction://hlinksldjump" highlightClick="1"/>
          </p:cNvPr>
          <p:cNvSpPr/>
          <p:nvPr/>
        </p:nvSpPr>
        <p:spPr>
          <a:xfrm>
            <a:off x="6425236" y="1925514"/>
            <a:ext cx="1118279" cy="967150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8" name="Управляющая кнопка: настраиваемая 27">
            <a:hlinkClick r:id="rId16" action="ppaction://hlinksldjump" highlightClick="1"/>
          </p:cNvPr>
          <p:cNvSpPr/>
          <p:nvPr/>
        </p:nvSpPr>
        <p:spPr>
          <a:xfrm>
            <a:off x="7551590" y="1922588"/>
            <a:ext cx="1129887" cy="970074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Управляющая кнопка: настраиваемая 28">
            <a:hlinkClick r:id="rId17" action="ppaction://hlinksldjump" highlightClick="1"/>
          </p:cNvPr>
          <p:cNvSpPr/>
          <p:nvPr/>
        </p:nvSpPr>
        <p:spPr>
          <a:xfrm>
            <a:off x="8689552" y="1925517"/>
            <a:ext cx="1118034" cy="975932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60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Управляющая кнопка: настраиваемая 29">
            <a:hlinkClick r:id="rId18" action="ppaction://hlinksldjump" highlightClick="1"/>
          </p:cNvPr>
          <p:cNvSpPr/>
          <p:nvPr/>
        </p:nvSpPr>
        <p:spPr>
          <a:xfrm>
            <a:off x="9805696" y="1925514"/>
            <a:ext cx="1151793" cy="97593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70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51656" y="5906483"/>
            <a:ext cx="951058" cy="810838"/>
          </a:xfrm>
          <a:prstGeom prst="rect">
            <a:avLst/>
          </a:prstGeom>
        </p:spPr>
      </p:pic>
      <p:sp>
        <p:nvSpPr>
          <p:cNvPr id="5" name="Прямоугольник 4">
            <a:hlinkClick r:id="rId21" action="ppaction://hlinksldjump"/>
          </p:cNvPr>
          <p:cNvSpPr/>
          <p:nvPr/>
        </p:nvSpPr>
        <p:spPr>
          <a:xfrm>
            <a:off x="4287891" y="2892668"/>
            <a:ext cx="1058089" cy="931984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Управляющая кнопка: настраиваемая 5">
            <a:hlinkClick r:id="rId22" action="ppaction://hlinksldjump" highlightClick="1"/>
          </p:cNvPr>
          <p:cNvSpPr/>
          <p:nvPr/>
        </p:nvSpPr>
        <p:spPr>
          <a:xfrm>
            <a:off x="5345980" y="2892667"/>
            <a:ext cx="1079256" cy="931985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Прямоугольник 9">
            <a:hlinkClick r:id="rId23" action="ppaction://hlinksldjump"/>
          </p:cNvPr>
          <p:cNvSpPr/>
          <p:nvPr/>
        </p:nvSpPr>
        <p:spPr>
          <a:xfrm>
            <a:off x="6435201" y="2892665"/>
            <a:ext cx="1108314" cy="931987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Прямоугольник 8">
            <a:hlinkClick r:id="rId24" action="ppaction://hlinksldjump"/>
          </p:cNvPr>
          <p:cNvSpPr/>
          <p:nvPr/>
        </p:nvSpPr>
        <p:spPr>
          <a:xfrm>
            <a:off x="7543515" y="2892664"/>
            <a:ext cx="1139852" cy="931988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Прямоугольник 10">
            <a:hlinkClick r:id="rId25" action="ppaction://hlinksldjump"/>
          </p:cNvPr>
          <p:cNvSpPr/>
          <p:nvPr/>
        </p:nvSpPr>
        <p:spPr>
          <a:xfrm>
            <a:off x="8683367" y="2901449"/>
            <a:ext cx="1122329" cy="923203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60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Прямоугольник 12">
            <a:hlinkClick r:id="rId26" action="ppaction://hlinksldjump"/>
          </p:cNvPr>
          <p:cNvSpPr/>
          <p:nvPr/>
        </p:nvSpPr>
        <p:spPr>
          <a:xfrm>
            <a:off x="9801646" y="2901449"/>
            <a:ext cx="1155843" cy="923203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70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3" name="Рисунок 2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87840" y="443102"/>
            <a:ext cx="2871465" cy="1012024"/>
          </a:xfrm>
          <a:prstGeom prst="rect">
            <a:avLst/>
          </a:prstGeom>
        </p:spPr>
      </p:pic>
      <p:sp>
        <p:nvSpPr>
          <p:cNvPr id="31" name="Прямоугольник 30">
            <a:hlinkClick r:id="rId29" action="ppaction://hlinksldjump"/>
          </p:cNvPr>
          <p:cNvSpPr/>
          <p:nvPr/>
        </p:nvSpPr>
        <p:spPr>
          <a:xfrm>
            <a:off x="4287891" y="3824652"/>
            <a:ext cx="1058089" cy="940776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Прямоугольник 31">
            <a:hlinkClick r:id="rId30" action="ppaction://hlinksldjump"/>
          </p:cNvPr>
          <p:cNvSpPr/>
          <p:nvPr/>
        </p:nvSpPr>
        <p:spPr>
          <a:xfrm>
            <a:off x="5342065" y="3824652"/>
            <a:ext cx="1083171" cy="931985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3" name="Прямоугольник 32">
            <a:hlinkClick r:id="rId31" action="ppaction://hlinksldjump"/>
          </p:cNvPr>
          <p:cNvSpPr/>
          <p:nvPr/>
        </p:nvSpPr>
        <p:spPr>
          <a:xfrm>
            <a:off x="6425236" y="3824652"/>
            <a:ext cx="1118279" cy="940776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4" name="Прямоугольник 33">
            <a:hlinkClick r:id="rId32" action="ppaction://hlinksldjump"/>
          </p:cNvPr>
          <p:cNvSpPr/>
          <p:nvPr/>
        </p:nvSpPr>
        <p:spPr>
          <a:xfrm>
            <a:off x="7543515" y="3824652"/>
            <a:ext cx="1139852" cy="940776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50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5" name="Прямоугольник 34">
            <a:hlinkClick r:id="rId33" action="ppaction://hlinksldjump"/>
          </p:cNvPr>
          <p:cNvSpPr/>
          <p:nvPr/>
        </p:nvSpPr>
        <p:spPr>
          <a:xfrm>
            <a:off x="8683367" y="3824652"/>
            <a:ext cx="1118279" cy="940776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60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6" name="Прямоугольник 35">
            <a:hlinkClick r:id="rId34" action="ppaction://hlinksldjump"/>
          </p:cNvPr>
          <p:cNvSpPr/>
          <p:nvPr/>
        </p:nvSpPr>
        <p:spPr>
          <a:xfrm>
            <a:off x="9801646" y="3824652"/>
            <a:ext cx="1155844" cy="931985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70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7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877" y="1424519"/>
            <a:ext cx="11770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Реакции, сопровождаемые выделением энергии, называются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88892" y="2079894"/>
            <a:ext cx="487537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экзотермическими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9973" y="2071325"/>
            <a:ext cx="5173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??????????????????,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877" y="2748434"/>
            <a:ext cx="67659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 поглощением энергии –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3581" y="2757003"/>
            <a:ext cx="51952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Эндотермическими.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9707" y="2763079"/>
            <a:ext cx="52998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???????????????????.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97877" y="1424519"/>
            <a:ext cx="117704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Первый ядерный реактор был построен при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516" y="2147794"/>
            <a:ext cx="27749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Чикагском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849" y="2075336"/>
            <a:ext cx="2937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0208" y="2135220"/>
            <a:ext cx="415158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университете в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30104" y="213354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1942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2237" y="2133548"/>
            <a:ext cx="149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429294" y="2147794"/>
            <a:ext cx="35662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.г. Под </a:t>
            </a:r>
            <a:r>
              <a:rPr lang="ru-RU" sz="4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руко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–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50776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в</a:t>
            </a:r>
            <a:r>
              <a:rPr lang="ru-RU" sz="44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одством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Э. Ферми.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3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348" y="1324230"/>
            <a:ext cx="127732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, испытывающее радиоактивный  распад, называется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9303" y="1324230"/>
            <a:ext cx="14430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Ядро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9523" y="1939783"/>
            <a:ext cx="37208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50603" y="2001339"/>
            <a:ext cx="3519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материнским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220" y="1374375"/>
            <a:ext cx="14911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58953" y="1999744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4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632" y="1297431"/>
            <a:ext cx="12773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Минимальный               активной зоны, при котором возможно осуществление цепной реакции называется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12434" y="1297431"/>
            <a:ext cx="178356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объём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7529" y="2590092"/>
            <a:ext cx="60724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0301" y="2651648"/>
            <a:ext cx="5988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ритическим объёмом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7369" y="1297430"/>
            <a:ext cx="20136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1635" y="2659559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1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3641" t="17494" r="27234" b="198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4853" y="518288"/>
            <a:ext cx="8942293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Ну что-же дорогой друг сегодня мы проверим твои знания на тему «ядерные реакции».</a:t>
            </a:r>
          </a:p>
          <a:p>
            <a:pPr algn="ctr"/>
            <a:endParaRPr lang="ru-RU" sz="72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677497" y="953588"/>
            <a:ext cx="135469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Ты будешь играть один или вместе с друзьями?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Управляющая кнопка: настраиваемая 8">
            <a:hlinkClick r:id="" action="ppaction://hlinkshowjump?jump=nextslide" highlightClick="1"/>
          </p:cNvPr>
          <p:cNvSpPr/>
          <p:nvPr/>
        </p:nvSpPr>
        <p:spPr>
          <a:xfrm>
            <a:off x="1624853" y="3653796"/>
            <a:ext cx="3540034" cy="1123407"/>
          </a:xfrm>
          <a:prstGeom prst="actionButtonBlank">
            <a:avLst/>
          </a:prstGeom>
          <a:solidFill>
            <a:srgbClr val="2A9B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Один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Управляющая кнопка: настраиваемая 9">
            <a:hlinkClick r:id="rId3" action="ppaction://hlinksldjump" highlightClick="1"/>
          </p:cNvPr>
          <p:cNvSpPr/>
          <p:nvPr/>
        </p:nvSpPr>
        <p:spPr>
          <a:xfrm>
            <a:off x="7027110" y="3640735"/>
            <a:ext cx="3540036" cy="1136468"/>
          </a:xfrm>
          <a:prstGeom prst="actionButtonBlank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Вместе с друзьями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3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0365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632" y="1297431"/>
            <a:ext cx="1277320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Ядерный реактор – это                       в котором  </a:t>
            </a:r>
          </a:p>
          <a:p>
            <a:r>
              <a:rPr lang="ru-RU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существляется  управляемый цепной процесс</a:t>
            </a:r>
          </a:p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ядер тяжелых элементов , которая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всегда сопровождается                            энергии.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0499" y="1297431"/>
            <a:ext cx="28612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устройство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4963" y="2555861"/>
            <a:ext cx="24673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5632" y="2617417"/>
            <a:ext cx="22660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деления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41721" y="1354707"/>
            <a:ext cx="3058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1635" y="2659559"/>
            <a:ext cx="4635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41721" y="3285779"/>
            <a:ext cx="359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выделением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37005" y="3293637"/>
            <a:ext cx="3581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49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0365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5632" y="1297431"/>
            <a:ext cx="127732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                  (А) – это  величина, которая зависит                     от                   распада и                  .                    </a:t>
            </a:r>
          </a:p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316" y="1301819"/>
            <a:ext cx="2962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Активность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6329" y="1944972"/>
            <a:ext cx="26068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28031" y="1963295"/>
            <a:ext cx="23679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скорости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7136" y="1316554"/>
            <a:ext cx="30588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1635" y="265955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98572" y="1981839"/>
            <a:ext cx="359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времени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74154" y="1981839"/>
            <a:ext cx="25362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1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20365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000" y="316523"/>
            <a:ext cx="87642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 предложение</a:t>
            </a:r>
            <a:endParaRPr lang="ru-RU" sz="6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49218" y="2500074"/>
            <a:ext cx="4604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???????????????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7699" y="4300284"/>
            <a:ext cx="4411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75129" y="2512666"/>
            <a:ext cx="4211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надкритической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34" y="5812963"/>
            <a:ext cx="951058" cy="8108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41635" y="265955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400" y="2787709"/>
            <a:ext cx="312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82452" y="1875019"/>
            <a:ext cx="35936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критической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99837" y="1890118"/>
            <a:ext cx="35814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?????????????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4852" y="1207413"/>
            <a:ext cx="1178123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Если К=1, то цепной процесс идёт с постоянной</a:t>
            </a:r>
          </a:p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интенсивностью, называемой                          . </a:t>
            </a:r>
          </a:p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Систему с К</a:t>
            </a:r>
            <a:r>
              <a:rPr lang="en-US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&gt;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 называют                                .   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5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28" y="2121015"/>
            <a:ext cx="12000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ТАКОЕ ЯДЕРНАЯ РЕАКЦИЯ?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5359" y="1240501"/>
            <a:ext cx="113119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Ядерная реакция – это процесс взаимодействия атомного ядра с другим ядром или элементарной частицей, который может сопровождаться изменением состава и строения ядра. 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15" y="5913395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115" y="1553926"/>
            <a:ext cx="12000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ТАКОЕ  АКТИВНОСТЬ РАДИАКТИВНОГО ИСТОЧНИКА?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036" y="1198481"/>
            <a:ext cx="113119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Активность радиоактивного источника – это число элементарных распадов в  единицу времени.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115" y="1013547"/>
            <a:ext cx="1200014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 ЯДЕРНЫХ РЕАКЦИЯХ ,КАКИЕ ЗАКОНЫ СОХРАНЕНИЯ ВЫПОЛНЯЮТСЯ?</a:t>
            </a:r>
          </a:p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(Перечисли хотя бы 3)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8787" y="1169254"/>
            <a:ext cx="1131199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Импульса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Энергии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Момента импульса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  <a:endParaRPr lang="ru-RU" sz="5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Зарядного числа</a:t>
            </a:r>
            <a:r>
              <a:rPr lang="en-US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;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Массового числа</a:t>
            </a:r>
            <a:r>
              <a:rPr lang="ru-RU" sz="5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06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115" y="1553926"/>
            <a:ext cx="120001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ЧТО ТАКОЕ   КРИТИЧЕСКАЯ МАССА?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963" y="1046286"/>
            <a:ext cx="1180364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Критическая масса – в ядерной физике это минимальная масса делящегося вещества, необходимая  для начала  самоподдерживающейся цепной реакции деления.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7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-71" b="34126"/>
          <a:stretch/>
        </p:blipFill>
        <p:spPr>
          <a:xfrm>
            <a:off x="1808667" y="1405529"/>
            <a:ext cx="8200576" cy="44294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1115" y="1553926"/>
            <a:ext cx="12000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 ВЫГЛЯДИТ ФОРМУЛА</a:t>
            </a:r>
          </a:p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ЗАКОНА РАДИОКТИВНОГО РАСПАДА?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3646" y="176650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6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995" y="922149"/>
            <a:ext cx="1200014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КАКИЕ ДВА ГЛАВНЫХ СЛОЯ СОЛНЦА ВХОДИТ В ЕГО СТРУКТУРУ?(ДЛЯ ЧЕГО НУЖЕН КАЖДЫЙ ИЗ НИХ?)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4174" y="776814"/>
            <a:ext cx="1180364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структуру солнца входит ядро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и </a:t>
            </a:r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внешняя оболочка.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Ядро — это территория внутри Солнца, </a:t>
            </a:r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где происходят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основные </a:t>
            </a:r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процессы. </a:t>
            </a:r>
            <a:r>
              <a:rPr lang="ru-RU" sz="4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Внешняя оболочка, также известная как фотосфера, это зона, в которой Солнце зарабатывает свою энергию.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0023" y="8225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4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928" y="1352972"/>
            <a:ext cx="1200014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КАКОЙ ОСНОВНОЙ ЯДЕРНЫЙ ПРОЦЕСС ПРОИСХОДИТ В ЯДРЕ СОЛНЦА?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647" y="764024"/>
            <a:ext cx="1192242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ru-RU" sz="41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Основным процессом в ядре Солнца является ядерный синтез. При ядерном синтезе трижды заряженные ядра гелия объединяются друг с другом, чтобы создать ядро более тяжелого элемента. В результате этого процесса выделяется огромное количество энергии, которая идет на наполнение фотосферы </a:t>
            </a:r>
            <a:r>
              <a:rPr lang="ru-RU" sz="41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   Солнца</a:t>
            </a:r>
            <a:r>
              <a:rPr lang="ru-RU" sz="41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40023" y="8225"/>
            <a:ext cx="8590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ПРАВИЛЬНЫЙ ОТВЕТ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647" y="5835020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851" y="478125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2013438" y="1696915"/>
            <a:ext cx="3393831" cy="1459523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Ребусы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620" y="1688996"/>
            <a:ext cx="3407959" cy="1475360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373" y="4335482"/>
            <a:ext cx="3407959" cy="1475360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6620" y="4335482"/>
            <a:ext cx="3407959" cy="1475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9406" y="2103510"/>
            <a:ext cx="9823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Тест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71441" y="4550424"/>
            <a:ext cx="2277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Дополни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предложение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1804" y="4735090"/>
            <a:ext cx="1957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Вопросы</a:t>
            </a:r>
            <a:endParaRPr lang="ru-RU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1" y="5925043"/>
            <a:ext cx="951058" cy="810838"/>
          </a:xfrm>
          <a:prstGeom prst="rect">
            <a:avLst/>
          </a:prstGeom>
        </p:spPr>
      </p:pic>
      <p:sp>
        <p:nvSpPr>
          <p:cNvPr id="12" name="Прямоугольник 11">
            <a:hlinkClick r:id="rId10" action="ppaction://hlinksldjump"/>
          </p:cNvPr>
          <p:cNvSpPr/>
          <p:nvPr/>
        </p:nvSpPr>
        <p:spPr>
          <a:xfrm>
            <a:off x="4728658" y="413743"/>
            <a:ext cx="2860895" cy="869133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Таблица для оценивания</a:t>
            </a:r>
            <a:endParaRPr lang="ru-RU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5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5560" y="448408"/>
            <a:ext cx="8991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первый наблюдал ядерную реакцию?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3852" y="3891452"/>
            <a:ext cx="42723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Эрнест Резерфорд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78947" y="2486797"/>
            <a:ext cx="363516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Исаак Ньютон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52" y="2885403"/>
            <a:ext cx="87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85970" y="3901205"/>
            <a:ext cx="33969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Стивен </a:t>
            </a:r>
            <a:r>
              <a:rPr lang="ru-RU" sz="40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Хокинг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92167" y="4930857"/>
            <a:ext cx="57009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Эрнест Резерфорд</a:t>
            </a:r>
          </a:p>
        </p:txBody>
      </p:sp>
    </p:spTree>
    <p:extLst>
      <p:ext uri="{BB962C8B-B14F-4D97-AF65-F5344CB8AC3E}">
        <p14:creationId xmlns:p14="http://schemas.microsoft.com/office/powerpoint/2010/main" val="42349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5560" y="448408"/>
            <a:ext cx="8991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Кто первый наблюдал ядерную реакцию?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58744" y="2202734"/>
            <a:ext cx="34755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Из протонов и </a:t>
            </a:r>
          </a:p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нейронов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852" y="3779094"/>
            <a:ext cx="47251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Углерод, водород,</a:t>
            </a:r>
          </a:p>
          <a:p>
            <a:r>
              <a:rPr lang="ru-RU" sz="4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к</a:t>
            </a:r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ислород и азот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852" y="2885403"/>
            <a:ext cx="8757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97907" y="3817558"/>
            <a:ext cx="490025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Из протонов, белка и</a:t>
            </a:r>
          </a:p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водорода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72468" y="5499499"/>
            <a:ext cx="961910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Из протонов и нейронов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1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 качестве ядерного горючего можно использовать: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98718" y="2797353"/>
            <a:ext cx="2344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Плутоний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1749" y="4094556"/>
            <a:ext cx="21389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Кадмий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11483" y="4154976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Рубидий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8095" y="5512598"/>
            <a:ext cx="514012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Плутоний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При делении ядра выделяется энергия в виде кинетической энергии: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129949" y="4056910"/>
            <a:ext cx="24153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Осколков 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41749" y="4094556"/>
            <a:ext cx="1871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Частиц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4404" y="2758455"/>
            <a:ext cx="18399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Атомов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8095" y="5512598"/>
            <a:ext cx="508786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Осколков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36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Для ядерных реакций нейтрон эффективнее, чем заряженные: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66598" y="4135527"/>
            <a:ext cx="20842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Частицы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3290" y="4073972"/>
            <a:ext cx="15648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Ионы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4404" y="2758455"/>
            <a:ext cx="2310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Вещества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8095" y="5512598"/>
            <a:ext cx="47916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Частицы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8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Превращения атомных ядер могут идти с выделением или поглощением: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06045" y="2916854"/>
            <a:ext cx="20265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Энергии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13290" y="4073972"/>
            <a:ext cx="1871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Частиц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5820" y="4140485"/>
            <a:ext cx="1451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Тепла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278095" y="5512598"/>
            <a:ext cx="471468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Энергии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22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52186" y="86269"/>
            <a:ext cx="89919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>
                <a:solidFill>
                  <a:schemeClr val="accent4">
                    <a:lumMod val="20000"/>
                    <a:lumOff val="80000"/>
                  </a:schemeClr>
                </a:solidFill>
              </a:rPr>
              <a:t>Для продолжения цепной реакции необходимо, чтобы число нейтронов: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384939" y="4137446"/>
            <a:ext cx="4238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 увеличивалось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6234" y="4106668"/>
            <a:ext cx="43138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Не уменьшалось</a:t>
            </a:r>
            <a:endParaRPr lang="ru-RU" sz="4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4404" y="2758455"/>
            <a:ext cx="2310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Вещества</a:t>
            </a:r>
            <a:endParaRPr lang="ru-RU" sz="4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Рисунок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05" y="5923057"/>
            <a:ext cx="951058" cy="81083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290868" y="5516436"/>
            <a:ext cx="72978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Не уменьшалось</a:t>
            </a:r>
            <a:endParaRPr lang="ru-RU" sz="5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7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2326" y="425743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03826" y="493272"/>
            <a:ext cx="2127505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25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48" y="884012"/>
            <a:ext cx="3833735" cy="30645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24706" y="-924348"/>
            <a:ext cx="150874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,,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427" y="4033424"/>
            <a:ext cx="53926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атом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158262" y="5908430"/>
            <a:ext cx="949569" cy="808893"/>
          </a:xfrm>
          <a:prstGeom prst="actionButtonBackPrevious">
            <a:avLst/>
          </a:prstGeom>
          <a:solidFill>
            <a:srgbClr val="86C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20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562708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</a:t>
            </a: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1828" y="1613738"/>
            <a:ext cx="3031287" cy="205694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11018" y="-818445"/>
            <a:ext cx="150874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,,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528" y="1356982"/>
            <a:ext cx="3224863" cy="20514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112668" y="1057160"/>
            <a:ext cx="84670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7707" y="4104009"/>
            <a:ext cx="53165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уран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32" y="5872289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7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2326" y="425743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,,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1925" y="863324"/>
            <a:ext cx="156645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5273" y="3943506"/>
            <a:ext cx="7270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электрон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03" y="1145338"/>
            <a:ext cx="2681514" cy="2269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2427" y="830988"/>
            <a:ext cx="84670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/>
              <a:t>,</a:t>
            </a:r>
            <a:endParaRPr lang="ru-RU" sz="20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16539" y="-1106862"/>
            <a:ext cx="84670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 smtClean="0"/>
              <a:t>,</a:t>
            </a:r>
            <a:endParaRPr lang="ru-RU" sz="20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29346" y="965210"/>
            <a:ext cx="162897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 smtClean="0"/>
              <a:t>К</a:t>
            </a:r>
            <a:endParaRPr lang="ru-RU" sz="200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307" y="650534"/>
            <a:ext cx="1966302" cy="3142572"/>
          </a:xfrm>
          <a:prstGeom prst="rect">
            <a:avLst/>
          </a:prstGeom>
        </p:spPr>
      </p:pic>
      <p:pic>
        <p:nvPicPr>
          <p:cNvPr id="18" name="Рисунок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63" y="5889873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72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05851" y="4781257"/>
            <a:ext cx="237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922211" y="2331987"/>
            <a:ext cx="1802423" cy="1714500"/>
          </a:xfrm>
          <a:prstGeom prst="rect">
            <a:avLst/>
          </a:prstGeom>
          <a:solidFill>
            <a:srgbClr val="86C8C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1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8106" y="2321169"/>
            <a:ext cx="1816765" cy="1725318"/>
          </a:xfrm>
          <a:prstGeom prst="rect">
            <a:avLst/>
          </a:prstGeom>
        </p:spPr>
      </p:pic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343" y="2321169"/>
            <a:ext cx="1816765" cy="1725318"/>
          </a:xfrm>
          <a:prstGeom prst="rect">
            <a:avLst/>
          </a:prstGeom>
        </p:spPr>
      </p:pic>
      <p:pic>
        <p:nvPicPr>
          <p:cNvPr id="7" name="Рисунок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8580" y="2321169"/>
            <a:ext cx="1816765" cy="17253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1160" y="2522106"/>
            <a:ext cx="2292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2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64705" y="2522107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3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14942" y="2522106"/>
            <a:ext cx="7040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4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1" name="Рисунок 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071" y="5898666"/>
            <a:ext cx="951058" cy="8108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27882" y="621144"/>
            <a:ext cx="33362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РЕБУСЫ</a:t>
            </a:r>
            <a:endParaRPr lang="ru-RU" sz="7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2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426464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cap="none" spc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9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37707" y="4104009"/>
            <a:ext cx="63615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протон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280" y="1682249"/>
            <a:ext cx="2682614" cy="15067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3608" y="1223062"/>
            <a:ext cx="2557631" cy="255763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251617" y="465846"/>
            <a:ext cx="2204450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RU" sz="25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69453" y="1088110"/>
            <a:ext cx="84670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241661" y="-1487850"/>
            <a:ext cx="846707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656" y="5898666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11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562708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96529" y="3968191"/>
            <a:ext cx="109319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радиоактивность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1" y="5916250"/>
            <a:ext cx="951058" cy="81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70" y="1448437"/>
            <a:ext cx="1692152" cy="169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35022" y="1246120"/>
            <a:ext cx="1771426" cy="2657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3896" y="-252900"/>
            <a:ext cx="845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</a:t>
            </a:r>
            <a:endParaRPr lang="ru-RU" sz="10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967" y="1552371"/>
            <a:ext cx="2229135" cy="1947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7596" y="2471325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29546" y="-252900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102" y="1147922"/>
            <a:ext cx="1725527" cy="23708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2396" y="3140589"/>
            <a:ext cx="1443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1=Н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8742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562708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379981" y="4100708"/>
            <a:ext cx="7432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плутоний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63" y="5925042"/>
            <a:ext cx="951058" cy="810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37704" y="1032625"/>
            <a:ext cx="167070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RU" sz="2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496" y="1678720"/>
            <a:ext cx="1970835" cy="1970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7913" y="217017"/>
            <a:ext cx="845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</a:t>
            </a:r>
            <a:endParaRPr lang="ru-RU" sz="10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692" y="1502054"/>
            <a:ext cx="2054750" cy="2231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3415" y="2364030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94113" y="217017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47964" y="1032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Алюминий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84" y="1356152"/>
            <a:ext cx="2059246" cy="20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61094" y="2471325"/>
            <a:ext cx="18357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,,,,,</a:t>
            </a:r>
            <a:endParaRPr lang="ru-RU" sz="10000" b="1" dirty="0"/>
          </a:p>
        </p:txBody>
      </p:sp>
    </p:spTree>
    <p:extLst>
      <p:ext uri="{BB962C8B-B14F-4D97-AF65-F5344CB8AC3E}">
        <p14:creationId xmlns:p14="http://schemas.microsoft.com/office/powerpoint/2010/main" val="405306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562708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825122" y="4079221"/>
            <a:ext cx="65220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нейрон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64" y="5925042"/>
            <a:ext cx="951058" cy="81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972" y="1397339"/>
            <a:ext cx="2219437" cy="22194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93752" y="119084"/>
            <a:ext cx="117532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,,,</a:t>
            </a:r>
            <a:endParaRPr lang="ru-RU" sz="10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850429" y="934692"/>
            <a:ext cx="18565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/>
              <a:t>Й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5605249" y="1396701"/>
            <a:ext cx="2818611" cy="22684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71258" y="2094170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765915" y="171977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34029" y="858484"/>
            <a:ext cx="18020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/>
              <a:t>Н</a:t>
            </a:r>
          </a:p>
        </p:txBody>
      </p:sp>
    </p:spTree>
    <p:extLst>
      <p:ext uri="{BB962C8B-B14F-4D97-AF65-F5344CB8AC3E}">
        <p14:creationId xmlns:p14="http://schemas.microsoft.com/office/powerpoint/2010/main" val="23906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2327762"/>
              </p:ext>
            </p:extLst>
          </p:nvPr>
        </p:nvGraphicFramePr>
        <p:xfrm>
          <a:off x="1959572" y="1439458"/>
          <a:ext cx="8128000" cy="3979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3836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8775124"/>
                    </a:ext>
                  </a:extLst>
                </a:gridCol>
              </a:tblGrid>
              <a:tr h="994771">
                <a:tc gridSpan="2">
                  <a:txBody>
                    <a:bodyPr/>
                    <a:lstStyle/>
                    <a:p>
                      <a:r>
                        <a:rPr lang="ru-RU" sz="3200" dirty="0" smtClean="0"/>
                        <a:t>Общее</a:t>
                      </a:r>
                      <a:r>
                        <a:rPr lang="ru-RU" sz="3200" baseline="0" dirty="0" smtClean="0"/>
                        <a:t> количество баллов 16</a:t>
                      </a:r>
                      <a:endParaRPr lang="ru-RU" sz="3200" dirty="0"/>
                    </a:p>
                  </a:txBody>
                  <a:tcPr>
                    <a:solidFill>
                      <a:srgbClr val="2A9B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0252"/>
                  </a:ext>
                </a:extLst>
              </a:tr>
              <a:tr h="99477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Оценка 5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От 13</a:t>
                      </a:r>
                      <a:r>
                        <a:rPr lang="ru-RU" sz="3200" b="1" baseline="0" dirty="0" smtClean="0">
                          <a:solidFill>
                            <a:schemeClr val="bg1"/>
                          </a:solidFill>
                        </a:rPr>
                        <a:t> баллов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33357"/>
                  </a:ext>
                </a:extLst>
              </a:tr>
              <a:tr h="99477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Оценка 4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От 9</a:t>
                      </a:r>
                      <a:r>
                        <a:rPr lang="ru-RU" sz="3200" b="1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баллов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30257"/>
                  </a:ext>
                </a:extLst>
              </a:tr>
              <a:tr h="99477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Оценка 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От 5 баллов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06671"/>
                  </a:ext>
                </a:extLst>
              </a:tr>
            </a:tbl>
          </a:graphicData>
        </a:graphic>
      </p:graphicFrame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1" y="5920690"/>
            <a:ext cx="951058" cy="810838"/>
          </a:xfrm>
          <a:prstGeom prst="rect">
            <a:avLst/>
          </a:prstGeom>
        </p:spPr>
      </p:pic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1959572" y="5731497"/>
            <a:ext cx="4064000" cy="835224"/>
          </a:xfrm>
          <a:prstGeom prst="rect">
            <a:avLst/>
          </a:prstGeom>
          <a:solidFill>
            <a:srgbClr val="2A9B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Список использованной литературы</a:t>
            </a:r>
            <a:endParaRPr lang="ru-RU" b="1" dirty="0"/>
          </a:p>
        </p:txBody>
      </p:sp>
      <p:pic>
        <p:nvPicPr>
          <p:cNvPr id="6" name="Рисунок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0903" y="5731497"/>
            <a:ext cx="4072481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50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240056"/>
              </p:ext>
            </p:extLst>
          </p:nvPr>
        </p:nvGraphicFramePr>
        <p:xfrm>
          <a:off x="2031999" y="2371966"/>
          <a:ext cx="8128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8383620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368775124"/>
                    </a:ext>
                  </a:extLst>
                </a:gridCol>
              </a:tblGrid>
              <a:tr h="99477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Оценка 5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Самое большое количество</a:t>
                      </a:r>
                      <a:r>
                        <a:rPr lang="ru-RU" sz="3200" b="1" baseline="0" dirty="0" smtClean="0">
                          <a:solidFill>
                            <a:schemeClr val="bg1"/>
                          </a:solidFill>
                        </a:rPr>
                        <a:t> баллов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33357"/>
                  </a:ext>
                </a:extLst>
              </a:tr>
              <a:tr h="99477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Оценка 4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Средние количество</a:t>
                      </a:r>
                      <a:r>
                        <a:rPr lang="ru-RU" sz="3200" b="1" baseline="0" dirty="0" smtClean="0">
                          <a:solidFill>
                            <a:schemeClr val="bg1"/>
                          </a:solidFill>
                        </a:rPr>
                        <a:t> баллов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830257"/>
                  </a:ext>
                </a:extLst>
              </a:tr>
              <a:tr h="994771"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Оценка 3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3200" b="1" dirty="0" smtClean="0">
                          <a:solidFill>
                            <a:schemeClr val="bg1"/>
                          </a:solidFill>
                        </a:rPr>
                        <a:t>Самое</a:t>
                      </a:r>
                      <a:r>
                        <a:rPr lang="ru-RU" sz="3200" b="1" baseline="0" dirty="0" smtClean="0">
                          <a:solidFill>
                            <a:schemeClr val="bg1"/>
                          </a:solidFill>
                        </a:rPr>
                        <a:t> маленькое количество баллов</a:t>
                      </a:r>
                      <a:endParaRPr lang="ru-RU" sz="32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A9B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506671"/>
                  </a:ext>
                </a:extLst>
              </a:tr>
            </a:tbl>
          </a:graphicData>
        </a:graphic>
      </p:graphicFrame>
      <p:pic>
        <p:nvPicPr>
          <p:cNvPr id="4" name="Рисунок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1" y="5920690"/>
            <a:ext cx="951058" cy="81083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40239" y="343572"/>
            <a:ext cx="1131152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Оценивание игры на несколько человек происходит от того у кого сколько баллов. От самого маленького количества баллов  до самого </a:t>
            </a:r>
            <a:r>
              <a:rPr lang="ru-RU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большого. Если игра идёт по командам ,то всей команде ставится одинаковая оценка.</a:t>
            </a:r>
            <a:endParaRPr lang="ru-RU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5" name="Рисунок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7422" y="5803816"/>
            <a:ext cx="4078577" cy="823031"/>
          </a:xfrm>
          <a:prstGeom prst="rect">
            <a:avLst/>
          </a:prstGeom>
        </p:spPr>
      </p:pic>
      <p:sp>
        <p:nvSpPr>
          <p:cNvPr id="6" name="Прямоугольник 5">
            <a:hlinkClick r:id="rId7" action="ppaction://hlinksldjump"/>
          </p:cNvPr>
          <p:cNvSpPr/>
          <p:nvPr/>
        </p:nvSpPr>
        <p:spPr>
          <a:xfrm>
            <a:off x="6081950" y="5803815"/>
            <a:ext cx="4064000" cy="823032"/>
          </a:xfrm>
          <a:prstGeom prst="rect">
            <a:avLst/>
          </a:prstGeom>
          <a:solidFill>
            <a:srgbClr val="2A9BA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Заключение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3334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160" y="424206"/>
            <a:ext cx="4355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</a:t>
            </a:r>
            <a:r>
              <a:rPr lang="ru-RU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аключение</a:t>
            </a:r>
            <a:endParaRPr lang="ru-RU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432215" y="1527143"/>
            <a:ext cx="11605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bg1"/>
                </a:solidFill>
              </a:rPr>
              <a:t>Открытие нейтрона вероятно было, одним из наиболее значительных событий нынешнего столетия. Благодаря этому последовало много новых открытий и это стало толчком для развития таких фундаментальных направлений науки, как физика атомного ядра и физика элементарных частиц.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1" y="5898756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6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4160" y="424206"/>
            <a:ext cx="43551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З</a:t>
            </a:r>
            <a:r>
              <a:rPr lang="ru-RU" sz="6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аключение</a:t>
            </a:r>
            <a:endParaRPr lang="ru-RU" sz="6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flipH="1">
            <a:off x="432215" y="1527143"/>
            <a:ext cx="1160581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chemeClr val="bg1"/>
                </a:solidFill>
              </a:rPr>
              <a:t>Открытие нейтрона вероятно было, одним из наиболее значительных событий нынешнего столетия. Благодаря этому последовало много новых открытий и это стало толчком для развития таких фундаментальных направлений науки, как физика атомного ядра и физика элементарных частиц.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51" y="5898756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79" y="5889329"/>
            <a:ext cx="951058" cy="810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7521" y="141402"/>
            <a:ext cx="992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Список использованной литературы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779" y="972399"/>
            <a:ext cx="118945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chemeClr val="bg1"/>
                </a:solidFill>
              </a:rPr>
              <a:t>Климов</a:t>
            </a:r>
            <a:r>
              <a:rPr lang="ru-RU" sz="2800" b="1" dirty="0">
                <a:solidFill>
                  <a:schemeClr val="bg1"/>
                </a:solidFill>
              </a:rPr>
              <a:t>, А.Н. / Ядерная физика и ядерные реакторы // М.: Атомиздат,2011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bg1"/>
                </a:solidFill>
              </a:rPr>
              <a:t>Вальтер А.К., </a:t>
            </a:r>
            <a:r>
              <a:rPr lang="ru-RU" sz="2800" b="1" dirty="0" err="1">
                <a:solidFill>
                  <a:schemeClr val="bg1"/>
                </a:solidFill>
              </a:rPr>
              <a:t>Залюбовский</a:t>
            </a:r>
            <a:r>
              <a:rPr lang="ru-RU" sz="2800" b="1" dirty="0">
                <a:solidFill>
                  <a:schemeClr val="bg1"/>
                </a:solidFill>
              </a:rPr>
              <a:t> И.И. / Ядерная физика //Харьков: Основа, 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Вейнберг</a:t>
            </a:r>
            <a:r>
              <a:rPr lang="ru-RU" sz="2800" b="1" dirty="0">
                <a:solidFill>
                  <a:schemeClr val="bg1"/>
                </a:solidFill>
              </a:rPr>
              <a:t> А., </a:t>
            </a:r>
            <a:r>
              <a:rPr lang="ru-RU" sz="2800" b="1" dirty="0" err="1">
                <a:solidFill>
                  <a:schemeClr val="bg1"/>
                </a:solidFill>
              </a:rPr>
              <a:t>Вигнер</a:t>
            </a:r>
            <a:r>
              <a:rPr lang="ru-RU" sz="2800" b="1" dirty="0">
                <a:solidFill>
                  <a:schemeClr val="bg1"/>
                </a:solidFill>
              </a:rPr>
              <a:t> E., пер. с англ. под ред. Я. В. Шевелева. М. / Физическая теория ядерных реакторов // Изд-во </a:t>
            </a:r>
            <a:r>
              <a:rPr lang="ru-RU" sz="2800" b="1" dirty="0" err="1">
                <a:solidFill>
                  <a:schemeClr val="bg1"/>
                </a:solidFill>
              </a:rPr>
              <a:t>иностр</a:t>
            </a:r>
            <a:r>
              <a:rPr lang="ru-RU" sz="2800" b="1" dirty="0">
                <a:solidFill>
                  <a:schemeClr val="bg1"/>
                </a:solidFill>
              </a:rPr>
              <a:t>. лит., 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bg1"/>
                </a:solidFill>
              </a:rPr>
              <a:t>Матвеев Л.В., </a:t>
            </a:r>
            <a:r>
              <a:rPr lang="ru-RU" sz="2800" b="1" dirty="0" err="1">
                <a:solidFill>
                  <a:schemeClr val="bg1"/>
                </a:solidFill>
              </a:rPr>
              <a:t>Рудик</a:t>
            </a:r>
            <a:r>
              <a:rPr lang="ru-RU" sz="2800" b="1" dirty="0">
                <a:solidFill>
                  <a:schemeClr val="bg1"/>
                </a:solidFill>
              </a:rPr>
              <a:t> А.П. / Почти все о ядерном реакторе // М., </a:t>
            </a:r>
            <a:r>
              <a:rPr lang="ru-RU" sz="2800" b="1" dirty="0" err="1">
                <a:solidFill>
                  <a:schemeClr val="bg1"/>
                </a:solidFill>
              </a:rPr>
              <a:t>Энергоатомиздат</a:t>
            </a:r>
            <a:r>
              <a:rPr lang="ru-RU" sz="2800" b="1" dirty="0">
                <a:solidFill>
                  <a:schemeClr val="bg1"/>
                </a:solidFill>
              </a:rPr>
              <a:t>., 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Вильдермут</a:t>
            </a:r>
            <a:r>
              <a:rPr lang="ru-RU" sz="2800" b="1" dirty="0">
                <a:solidFill>
                  <a:schemeClr val="bg1"/>
                </a:solidFill>
              </a:rPr>
              <a:t>, К. / Единая теория ядра // М. - 2013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Ганев</a:t>
            </a:r>
            <a:r>
              <a:rPr lang="ru-RU" sz="2800" b="1" dirty="0">
                <a:solidFill>
                  <a:schemeClr val="bg1"/>
                </a:solidFill>
              </a:rPr>
              <a:t>, И.Х. / Физика и расчет реактора // М.: </a:t>
            </a:r>
            <a:r>
              <a:rPr lang="ru-RU" sz="2800" b="1" dirty="0" err="1">
                <a:solidFill>
                  <a:schemeClr val="bg1"/>
                </a:solidFill>
              </a:rPr>
              <a:t>Энергоатомиздат</a:t>
            </a:r>
            <a:r>
              <a:rPr lang="ru-RU" sz="2800" b="1" dirty="0">
                <a:solidFill>
                  <a:schemeClr val="bg1"/>
                </a:solidFill>
              </a:rPr>
              <a:t>, 2013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Цвайфель</a:t>
            </a:r>
            <a:r>
              <a:rPr lang="ru-RU" sz="2800" b="1" dirty="0">
                <a:solidFill>
                  <a:schemeClr val="bg1"/>
                </a:solidFill>
              </a:rPr>
              <a:t> П.Ф. / Физика реакторов // М., </a:t>
            </a:r>
            <a:r>
              <a:rPr lang="ru-RU" sz="2800" b="1" dirty="0" err="1">
                <a:solidFill>
                  <a:schemeClr val="bg1"/>
                </a:solidFill>
              </a:rPr>
              <a:t>Атомиздат</a:t>
            </a:r>
            <a:r>
              <a:rPr lang="ru-RU" sz="2800" b="1" dirty="0">
                <a:solidFill>
                  <a:schemeClr val="bg1"/>
                </a:solidFill>
              </a:rPr>
              <a:t>, 2012 г.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79" y="5889329"/>
            <a:ext cx="951058" cy="810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7521" y="141402"/>
            <a:ext cx="9922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Список использованной литературы</a:t>
            </a:r>
            <a:endParaRPr lang="ru-RU" sz="4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1779" y="972399"/>
            <a:ext cx="1189453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chemeClr val="bg1"/>
                </a:solidFill>
              </a:rPr>
              <a:t>Климов</a:t>
            </a:r>
            <a:r>
              <a:rPr lang="ru-RU" sz="2800" b="1" dirty="0">
                <a:solidFill>
                  <a:schemeClr val="bg1"/>
                </a:solidFill>
              </a:rPr>
              <a:t>, А.Н. / Ядерная физика и ядерные реакторы // М.: Атомиздат,2011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bg1"/>
                </a:solidFill>
              </a:rPr>
              <a:t>Вальтер А.К., </a:t>
            </a:r>
            <a:r>
              <a:rPr lang="ru-RU" sz="2800" b="1" dirty="0" err="1">
                <a:solidFill>
                  <a:schemeClr val="bg1"/>
                </a:solidFill>
              </a:rPr>
              <a:t>Залюбовский</a:t>
            </a:r>
            <a:r>
              <a:rPr lang="ru-RU" sz="2800" b="1" dirty="0">
                <a:solidFill>
                  <a:schemeClr val="bg1"/>
                </a:solidFill>
              </a:rPr>
              <a:t> И.И. / Ядерная физика //Харьков: Основа, 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Вейнберг</a:t>
            </a:r>
            <a:r>
              <a:rPr lang="ru-RU" sz="2800" b="1" dirty="0">
                <a:solidFill>
                  <a:schemeClr val="bg1"/>
                </a:solidFill>
              </a:rPr>
              <a:t> А., </a:t>
            </a:r>
            <a:r>
              <a:rPr lang="ru-RU" sz="2800" b="1" dirty="0" err="1">
                <a:solidFill>
                  <a:schemeClr val="bg1"/>
                </a:solidFill>
              </a:rPr>
              <a:t>Вигнер</a:t>
            </a:r>
            <a:r>
              <a:rPr lang="ru-RU" sz="2800" b="1" dirty="0">
                <a:solidFill>
                  <a:schemeClr val="bg1"/>
                </a:solidFill>
              </a:rPr>
              <a:t> E., пер. с англ. под ред. Я. В. Шевелева. М. / Физическая теория ядерных реакторов // Изд-во </a:t>
            </a:r>
            <a:r>
              <a:rPr lang="ru-RU" sz="2800" b="1" dirty="0" err="1">
                <a:solidFill>
                  <a:schemeClr val="bg1"/>
                </a:solidFill>
              </a:rPr>
              <a:t>иностр</a:t>
            </a:r>
            <a:r>
              <a:rPr lang="ru-RU" sz="2800" b="1" dirty="0">
                <a:solidFill>
                  <a:schemeClr val="bg1"/>
                </a:solidFill>
              </a:rPr>
              <a:t>. лит., 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>
                <a:solidFill>
                  <a:schemeClr val="bg1"/>
                </a:solidFill>
              </a:rPr>
              <a:t>Матвеев Л.В., </a:t>
            </a:r>
            <a:r>
              <a:rPr lang="ru-RU" sz="2800" b="1" dirty="0" err="1">
                <a:solidFill>
                  <a:schemeClr val="bg1"/>
                </a:solidFill>
              </a:rPr>
              <a:t>Рудик</a:t>
            </a:r>
            <a:r>
              <a:rPr lang="ru-RU" sz="2800" b="1" dirty="0">
                <a:solidFill>
                  <a:schemeClr val="bg1"/>
                </a:solidFill>
              </a:rPr>
              <a:t> А.П. / Почти все о ядерном реакторе // М., </a:t>
            </a:r>
            <a:r>
              <a:rPr lang="ru-RU" sz="2800" b="1" dirty="0" err="1">
                <a:solidFill>
                  <a:schemeClr val="bg1"/>
                </a:solidFill>
              </a:rPr>
              <a:t>Энергоатомиздат</a:t>
            </a:r>
            <a:r>
              <a:rPr lang="ru-RU" sz="2800" b="1" dirty="0">
                <a:solidFill>
                  <a:schemeClr val="bg1"/>
                </a:solidFill>
              </a:rPr>
              <a:t>., 2011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Вильдермут</a:t>
            </a:r>
            <a:r>
              <a:rPr lang="ru-RU" sz="2800" b="1" dirty="0">
                <a:solidFill>
                  <a:schemeClr val="bg1"/>
                </a:solidFill>
              </a:rPr>
              <a:t>, К. / Единая теория ядра // М. - 2013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Ганев</a:t>
            </a:r>
            <a:r>
              <a:rPr lang="ru-RU" sz="2800" b="1" dirty="0">
                <a:solidFill>
                  <a:schemeClr val="bg1"/>
                </a:solidFill>
              </a:rPr>
              <a:t>, И.Х. / Физика и расчет реактора // М.: </a:t>
            </a:r>
            <a:r>
              <a:rPr lang="ru-RU" sz="2800" b="1" dirty="0" err="1">
                <a:solidFill>
                  <a:schemeClr val="bg1"/>
                </a:solidFill>
              </a:rPr>
              <a:t>Энергоатомиздат</a:t>
            </a:r>
            <a:r>
              <a:rPr lang="ru-RU" sz="2800" b="1" dirty="0">
                <a:solidFill>
                  <a:schemeClr val="bg1"/>
                </a:solidFill>
              </a:rPr>
              <a:t>, 2013 г</a:t>
            </a:r>
            <a:r>
              <a:rPr lang="ru-RU" sz="2800" b="1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AutoNum type="arabicPeriod"/>
            </a:pPr>
            <a:r>
              <a:rPr lang="ru-RU" sz="2800" b="1" dirty="0" err="1">
                <a:solidFill>
                  <a:schemeClr val="bg1"/>
                </a:solidFill>
              </a:rPr>
              <a:t>Цвайфель</a:t>
            </a:r>
            <a:r>
              <a:rPr lang="ru-RU" sz="2800" b="1" dirty="0">
                <a:solidFill>
                  <a:schemeClr val="bg1"/>
                </a:solidFill>
              </a:rPr>
              <a:t> П.Ф. / Физика реакторов // М., </a:t>
            </a:r>
            <a:r>
              <a:rPr lang="ru-RU" sz="2800" b="1" dirty="0" err="1">
                <a:solidFill>
                  <a:schemeClr val="bg1"/>
                </a:solidFill>
              </a:rPr>
              <a:t>Атомиздат</a:t>
            </a:r>
            <a:r>
              <a:rPr lang="ru-RU" sz="2800" b="1" dirty="0">
                <a:solidFill>
                  <a:schemeClr val="bg1"/>
                </a:solidFill>
              </a:rPr>
              <a:t>, 2012 г.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81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2326" y="425743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03826" y="493272"/>
            <a:ext cx="2127505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5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</a:t>
            </a:r>
            <a:endParaRPr lang="ru-RU" sz="25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3648" y="884012"/>
            <a:ext cx="3833735" cy="306459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324706" y="-924348"/>
            <a:ext cx="1508746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,,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02427" y="4033424"/>
            <a:ext cx="53926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атом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Управляющая кнопка: назад 9">
            <a:hlinkClick r:id="rId4" action="ppaction://hlinksldjump" highlightClick="1"/>
          </p:cNvPr>
          <p:cNvSpPr/>
          <p:nvPr/>
        </p:nvSpPr>
        <p:spPr>
          <a:xfrm>
            <a:off x="158262" y="5908430"/>
            <a:ext cx="949569" cy="808893"/>
          </a:xfrm>
          <a:prstGeom prst="actionButtonBackPrevious">
            <a:avLst/>
          </a:prstGeom>
          <a:solidFill>
            <a:srgbClr val="86C8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0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12326" y="425743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,,</a:t>
            </a: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971925" y="863324"/>
            <a:ext cx="156645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Э</a:t>
            </a:r>
            <a:endParaRPr lang="ru-RU" sz="20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35273" y="3943506"/>
            <a:ext cx="72707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электрон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403" y="1145338"/>
            <a:ext cx="2681514" cy="2269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02427" y="830988"/>
            <a:ext cx="84670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/>
              <a:t>,</a:t>
            </a:r>
            <a:endParaRPr lang="ru-RU" sz="200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16539" y="-1106862"/>
            <a:ext cx="84670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 smtClean="0"/>
              <a:t>,</a:t>
            </a:r>
            <a:endParaRPr lang="ru-RU" sz="20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29346" y="965210"/>
            <a:ext cx="162897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0" b="1" dirty="0" smtClean="0"/>
              <a:t>К</a:t>
            </a:r>
            <a:endParaRPr lang="ru-RU" sz="20000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0307" y="650534"/>
            <a:ext cx="1966302" cy="3142572"/>
          </a:xfrm>
          <a:prstGeom prst="rect">
            <a:avLst/>
          </a:prstGeom>
        </p:spPr>
      </p:pic>
      <p:pic>
        <p:nvPicPr>
          <p:cNvPr id="18" name="Рисунок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863" y="5889873"/>
            <a:ext cx="951058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4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562708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96529" y="3968191"/>
            <a:ext cx="109319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радиоактивность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Рисунок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071" y="5916250"/>
            <a:ext cx="951058" cy="8108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70" y="1448437"/>
            <a:ext cx="1692152" cy="16921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835022" y="1246120"/>
            <a:ext cx="1771426" cy="2657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83896" y="-252900"/>
            <a:ext cx="845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</a:t>
            </a:r>
            <a:endParaRPr lang="ru-RU" sz="10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62967" y="1552371"/>
            <a:ext cx="2229135" cy="19472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7596" y="2471325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529546" y="-252900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92102" y="1147922"/>
            <a:ext cx="1725527" cy="237087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522396" y="3140589"/>
            <a:ext cx="14430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/>
              <a:t>1=Н</a:t>
            </a:r>
            <a:endParaRPr lang="ru-RU" sz="6000" b="1" dirty="0"/>
          </a:p>
        </p:txBody>
      </p:sp>
    </p:spTree>
    <p:extLst>
      <p:ext uri="{BB962C8B-B14F-4D97-AF65-F5344CB8AC3E}">
        <p14:creationId xmlns:p14="http://schemas.microsoft.com/office/powerpoint/2010/main" val="27819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32133" y="562708"/>
            <a:ext cx="7927732" cy="3640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mtClean="0"/>
              <a:t>,</a:t>
            </a:r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379981" y="4100708"/>
            <a:ext cx="743203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Ответ: плутоний</a:t>
            </a:r>
            <a:endParaRPr lang="ru-RU" sz="8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863" y="5925042"/>
            <a:ext cx="951058" cy="81083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37704" y="1032625"/>
            <a:ext cx="167070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RU" sz="20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2496" y="1678720"/>
            <a:ext cx="1970835" cy="19708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27913" y="217017"/>
            <a:ext cx="84510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</a:t>
            </a:r>
            <a:endParaRPr lang="ru-RU" sz="100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692" y="1502054"/>
            <a:ext cx="2054750" cy="223133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33415" y="2364030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994113" y="217017"/>
            <a:ext cx="5148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</a:t>
            </a:r>
            <a:endParaRPr lang="ru-RU" sz="10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47964" y="10326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6" name="Picture 2" descr="Алюминий — Википедия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984" y="1356152"/>
            <a:ext cx="2059246" cy="205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61094" y="2471325"/>
            <a:ext cx="183575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0" b="1" dirty="0" smtClean="0"/>
              <a:t>,,,,,</a:t>
            </a:r>
            <a:endParaRPr lang="ru-RU" sz="10000" b="1" dirty="0"/>
          </a:p>
        </p:txBody>
      </p:sp>
    </p:spTree>
    <p:extLst>
      <p:ext uri="{BB962C8B-B14F-4D97-AF65-F5344CB8AC3E}">
        <p14:creationId xmlns:p14="http://schemas.microsoft.com/office/powerpoint/2010/main" val="118178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1536</Words>
  <Application>Microsoft Office PowerPoint</Application>
  <PresentationFormat>Широкоэкранный</PresentationFormat>
  <Paragraphs>389</Paragraphs>
  <Slides>59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82</cp:revision>
  <dcterms:created xsi:type="dcterms:W3CDTF">2023-04-30T08:00:46Z</dcterms:created>
  <dcterms:modified xsi:type="dcterms:W3CDTF">2023-05-16T08:17:27Z</dcterms:modified>
</cp:coreProperties>
</file>