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94CCA8-E490-4F84-A385-64273A4DA0AA}" type="datetimeFigureOut">
              <a:rPr lang="ru-RU" smtClean="0"/>
              <a:pPr/>
              <a:t>11.07.2023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0E0051-7352-4FFD-A859-3C415DCED997}"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b="0" dirty="0" smtClean="0"/>
              <a:t> </a:t>
            </a:r>
            <a:endParaRPr lang="ru-RU" b="0" dirty="0"/>
          </a:p>
        </p:txBody>
      </p:sp>
      <p:sp>
        <p:nvSpPr>
          <p:cNvPr id="4" name="Номер слайда 3"/>
          <p:cNvSpPr>
            <a:spLocks noGrp="1"/>
          </p:cNvSpPr>
          <p:nvPr>
            <p:ph type="sldNum" sz="quarter" idx="10"/>
          </p:nvPr>
        </p:nvSpPr>
        <p:spPr/>
        <p:txBody>
          <a:bodyPr/>
          <a:lstStyle/>
          <a:p>
            <a:fld id="{900E0051-7352-4FFD-A859-3C415DCED997}" type="slidenum">
              <a:rPr lang="ru-RU" smtClean="0"/>
              <a:pPr/>
              <a:t>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482115C-B4B1-4559-AEB0-180967947FF0}" type="datetimeFigureOut">
              <a:rPr lang="ru-RU" smtClean="0"/>
              <a:pPr/>
              <a:t>11.07.2023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9CC0CE0-43CC-464A-91E1-34D249F15EA4}"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482115C-B4B1-4559-AEB0-180967947FF0}" type="datetimeFigureOut">
              <a:rPr lang="ru-RU" smtClean="0"/>
              <a:pPr/>
              <a:t>11.07.2023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9CC0CE0-43CC-464A-91E1-34D249F15EA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482115C-B4B1-4559-AEB0-180967947FF0}" type="datetimeFigureOut">
              <a:rPr lang="ru-RU" smtClean="0"/>
              <a:pPr/>
              <a:t>11.07.2023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9CC0CE0-43CC-464A-91E1-34D249F15EA4}"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482115C-B4B1-4559-AEB0-180967947FF0}" type="datetimeFigureOut">
              <a:rPr lang="ru-RU" smtClean="0"/>
              <a:pPr/>
              <a:t>11.07.2023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9CC0CE0-43CC-464A-91E1-34D249F15EA4}"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482115C-B4B1-4559-AEB0-180967947FF0}" type="datetimeFigureOut">
              <a:rPr lang="ru-RU" smtClean="0"/>
              <a:pPr/>
              <a:t>11.07.2023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9CC0CE0-43CC-464A-91E1-34D249F15EA4}"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482115C-B4B1-4559-AEB0-180967947FF0}" type="datetimeFigureOut">
              <a:rPr lang="ru-RU" smtClean="0"/>
              <a:pPr/>
              <a:t>11.07.2023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9CC0CE0-43CC-464A-91E1-34D249F15EA4}"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482115C-B4B1-4559-AEB0-180967947FF0}" type="datetimeFigureOut">
              <a:rPr lang="ru-RU" smtClean="0"/>
              <a:pPr/>
              <a:t>11.07.2023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9CC0CE0-43CC-464A-91E1-34D249F15EA4}"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482115C-B4B1-4559-AEB0-180967947FF0}" type="datetimeFigureOut">
              <a:rPr lang="ru-RU" smtClean="0"/>
              <a:pPr/>
              <a:t>11.07.2023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9CC0CE0-43CC-464A-91E1-34D249F15EA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482115C-B4B1-4559-AEB0-180967947FF0}" type="datetimeFigureOut">
              <a:rPr lang="ru-RU" smtClean="0"/>
              <a:pPr/>
              <a:t>11.07.2023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9CC0CE0-43CC-464A-91E1-34D249F15EA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482115C-B4B1-4559-AEB0-180967947FF0}" type="datetimeFigureOut">
              <a:rPr lang="ru-RU" smtClean="0"/>
              <a:pPr/>
              <a:t>11.07.2023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9CC0CE0-43CC-464A-91E1-34D249F15EA4}"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482115C-B4B1-4559-AEB0-180967947FF0}" type="datetimeFigureOut">
              <a:rPr lang="ru-RU" smtClean="0"/>
              <a:pPr/>
              <a:t>11.07.2023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9CC0CE0-43CC-464A-91E1-34D249F15EA4}"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82115C-B4B1-4559-AEB0-180967947FF0}" type="datetimeFigureOut">
              <a:rPr lang="ru-RU" smtClean="0"/>
              <a:pPr/>
              <a:t>11.07.2023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CC0CE0-43CC-464A-91E1-34D249F15EA4}"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tatic.wixstatic.com/media/2e76f7_d05fe1da056c46239de5652422216b93~mv2.jpg"/>
          <p:cNvPicPr>
            <a:picLocks noChangeAspect="1" noChangeArrowheads="1"/>
          </p:cNvPicPr>
          <p:nvPr/>
        </p:nvPicPr>
        <p:blipFill>
          <a:blip r:embed="rId2"/>
          <a:srcRect/>
          <a:stretch>
            <a:fillRect/>
          </a:stretch>
        </p:blipFill>
        <p:spPr bwMode="auto">
          <a:xfrm>
            <a:off x="0" y="-1"/>
            <a:ext cx="9144000" cy="6858001"/>
          </a:xfrm>
          <a:prstGeom prst="rect">
            <a:avLst/>
          </a:prstGeom>
          <a:noFill/>
        </p:spPr>
      </p:pic>
      <p:pic>
        <p:nvPicPr>
          <p:cNvPr id="5" name="Picture 6" descr="http://t378498.dou.obrazovanie33.ru/upload/site_files/98/hello_html_m2335be50.jpg"/>
          <p:cNvPicPr>
            <a:picLocks noChangeAspect="1" noChangeArrowheads="1"/>
          </p:cNvPicPr>
          <p:nvPr/>
        </p:nvPicPr>
        <p:blipFill>
          <a:blip r:embed="rId3"/>
          <a:srcRect/>
          <a:stretch>
            <a:fillRect/>
          </a:stretch>
        </p:blipFill>
        <p:spPr bwMode="auto">
          <a:xfrm>
            <a:off x="1285852" y="285728"/>
            <a:ext cx="7572428" cy="2214578"/>
          </a:xfrm>
          <a:prstGeom prst="rect">
            <a:avLst/>
          </a:prstGeom>
          <a:noFill/>
        </p:spPr>
      </p:pic>
      <p:sp>
        <p:nvSpPr>
          <p:cNvPr id="2" name="Заголовок 1"/>
          <p:cNvSpPr>
            <a:spLocks noGrp="1"/>
          </p:cNvSpPr>
          <p:nvPr>
            <p:ph type="ctrTitle"/>
          </p:nvPr>
        </p:nvSpPr>
        <p:spPr>
          <a:xfrm>
            <a:off x="1500166" y="1571612"/>
            <a:ext cx="6715172" cy="2214578"/>
          </a:xfrm>
        </p:spPr>
        <p:txBody>
          <a:bodyPr>
            <a:normAutofit fontScale="90000"/>
          </a:bodyPr>
          <a:lstStyle/>
          <a:p>
            <a:r>
              <a:rPr lang="ru-RU" dirty="0" smtClean="0">
                <a:solidFill>
                  <a:schemeClr val="tx2">
                    <a:lumMod val="75000"/>
                  </a:schemeClr>
                </a:solidFill>
                <a:latin typeface="Times New Roman" pitchFamily="18" charset="0"/>
                <a:cs typeface="Times New Roman" pitchFamily="18" charset="0"/>
              </a:rPr>
              <a:t>Родительское собрание</a:t>
            </a:r>
            <a:br>
              <a:rPr lang="ru-RU" dirty="0" smtClean="0">
                <a:solidFill>
                  <a:schemeClr val="tx2">
                    <a:lumMod val="75000"/>
                  </a:schemeClr>
                </a:solidFill>
                <a:latin typeface="Times New Roman" pitchFamily="18" charset="0"/>
                <a:cs typeface="Times New Roman" pitchFamily="18" charset="0"/>
              </a:rPr>
            </a:br>
            <a:r>
              <a:rPr lang="ru-RU" dirty="0" smtClean="0">
                <a:solidFill>
                  <a:schemeClr val="tx2">
                    <a:lumMod val="75000"/>
                  </a:schemeClr>
                </a:solidFill>
                <a:latin typeface="Times New Roman" pitchFamily="18" charset="0"/>
                <a:cs typeface="Times New Roman" pitchFamily="18" charset="0"/>
              </a:rPr>
              <a:t>«Организация летней оздоровительной работы в детском саду»</a:t>
            </a:r>
            <a:endParaRPr lang="ru-RU" dirty="0"/>
          </a:p>
        </p:txBody>
      </p:sp>
      <p:sp>
        <p:nvSpPr>
          <p:cNvPr id="3" name="Подзаголовок 2"/>
          <p:cNvSpPr>
            <a:spLocks noGrp="1"/>
          </p:cNvSpPr>
          <p:nvPr>
            <p:ph type="subTitle" idx="1"/>
          </p:nvPr>
        </p:nvSpPr>
        <p:spPr>
          <a:xfrm>
            <a:off x="2428860" y="4214818"/>
            <a:ext cx="5214974" cy="1752600"/>
          </a:xfrm>
        </p:spPr>
        <p:txBody>
          <a:bodyPr>
            <a:normAutofit fontScale="85000" lnSpcReduction="20000"/>
          </a:bodyPr>
          <a:lstStyle/>
          <a:p>
            <a:r>
              <a:rPr lang="ru-RU" dirty="0" smtClean="0">
                <a:solidFill>
                  <a:srgbClr val="FF0000"/>
                </a:solidFill>
                <a:latin typeface="Times New Roman" pitchFamily="18" charset="0"/>
                <a:cs typeface="Times New Roman" pitchFamily="18" charset="0"/>
              </a:rPr>
              <a:t>В старшей группе </a:t>
            </a:r>
          </a:p>
          <a:p>
            <a:r>
              <a:rPr lang="ru-RU" dirty="0" smtClean="0">
                <a:solidFill>
                  <a:srgbClr val="FF0000"/>
                </a:solidFill>
                <a:latin typeface="Times New Roman" pitchFamily="18" charset="0"/>
                <a:cs typeface="Times New Roman" pitchFamily="18" charset="0"/>
              </a:rPr>
              <a:t>«</a:t>
            </a:r>
            <a:r>
              <a:rPr lang="ru-RU" dirty="0" err="1" smtClean="0">
                <a:solidFill>
                  <a:srgbClr val="FF0000"/>
                </a:solidFill>
                <a:latin typeface="Times New Roman" pitchFamily="18" charset="0"/>
                <a:cs typeface="Times New Roman" pitchFamily="18" charset="0"/>
              </a:rPr>
              <a:t>Дюймовочка</a:t>
            </a:r>
            <a:r>
              <a:rPr lang="ru-RU" dirty="0" smtClean="0">
                <a:solidFill>
                  <a:srgbClr val="FF0000"/>
                </a:solidFill>
                <a:latin typeface="Times New Roman" pitchFamily="18" charset="0"/>
                <a:cs typeface="Times New Roman" pitchFamily="18" charset="0"/>
              </a:rPr>
              <a:t> </a:t>
            </a:r>
          </a:p>
          <a:p>
            <a:r>
              <a:rPr lang="ru-RU" dirty="0" smtClean="0">
                <a:solidFill>
                  <a:srgbClr val="FF0000"/>
                </a:solidFill>
                <a:latin typeface="Times New Roman" pitchFamily="18" charset="0"/>
                <a:cs typeface="Times New Roman" pitchFamily="18" charset="0"/>
              </a:rPr>
              <a:t>МБДОУ </a:t>
            </a:r>
            <a:r>
              <a:rPr lang="ru-RU" dirty="0" err="1" smtClean="0">
                <a:solidFill>
                  <a:srgbClr val="FF0000"/>
                </a:solidFill>
                <a:latin typeface="Times New Roman" pitchFamily="18" charset="0"/>
                <a:cs typeface="Times New Roman" pitchFamily="18" charset="0"/>
              </a:rPr>
              <a:t>д</a:t>
            </a:r>
            <a:r>
              <a:rPr lang="ru-RU" dirty="0" smtClean="0">
                <a:solidFill>
                  <a:srgbClr val="FF0000"/>
                </a:solidFill>
                <a:latin typeface="Times New Roman" pitchFamily="18" charset="0"/>
                <a:cs typeface="Times New Roman" pitchFamily="18" charset="0"/>
              </a:rPr>
              <a:t>/с № 197</a:t>
            </a:r>
          </a:p>
          <a:p>
            <a:r>
              <a:rPr lang="ru-RU" dirty="0" smtClean="0">
                <a:solidFill>
                  <a:srgbClr val="FF0000"/>
                </a:solidFill>
                <a:latin typeface="Times New Roman" pitchFamily="18" charset="0"/>
                <a:cs typeface="Times New Roman" pitchFamily="18" charset="0"/>
              </a:rPr>
              <a:t>Воспитатель: Абрамова О.Ф.</a:t>
            </a:r>
          </a:p>
          <a:p>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tatic.wixstatic.com/media/2e76f7_d05fe1da056c46239de5652422216b93~mv2.jpg"/>
          <p:cNvPicPr>
            <a:picLocks noChangeAspect="1" noChangeArrowheads="1"/>
          </p:cNvPicPr>
          <p:nvPr/>
        </p:nvPicPr>
        <p:blipFill>
          <a:blip r:embed="rId2"/>
          <a:srcRect/>
          <a:stretch>
            <a:fillRect/>
          </a:stretch>
        </p:blipFill>
        <p:spPr bwMode="auto">
          <a:xfrm>
            <a:off x="0" y="0"/>
            <a:ext cx="9144000" cy="6858001"/>
          </a:xfrm>
          <a:prstGeom prst="rect">
            <a:avLst/>
          </a:prstGeom>
          <a:noFill/>
        </p:spPr>
      </p:pic>
      <p:pic>
        <p:nvPicPr>
          <p:cNvPr id="6" name="Picture 2" descr="https://cdn.culture.ru/images/745cbc18-552b-5559-a868-9f43c11cbdf6"/>
          <p:cNvPicPr>
            <a:picLocks noChangeAspect="1" noChangeArrowheads="1"/>
          </p:cNvPicPr>
          <p:nvPr/>
        </p:nvPicPr>
        <p:blipFill>
          <a:blip r:embed="rId3"/>
          <a:srcRect/>
          <a:stretch>
            <a:fillRect/>
          </a:stretch>
        </p:blipFill>
        <p:spPr bwMode="auto">
          <a:xfrm>
            <a:off x="4786314" y="4357694"/>
            <a:ext cx="3214710" cy="2076690"/>
          </a:xfrm>
          <a:prstGeom prst="rect">
            <a:avLst/>
          </a:prstGeom>
          <a:noFill/>
        </p:spPr>
      </p:pic>
      <p:sp>
        <p:nvSpPr>
          <p:cNvPr id="5" name="Прямоугольник 4"/>
          <p:cNvSpPr/>
          <p:nvPr/>
        </p:nvSpPr>
        <p:spPr>
          <a:xfrm>
            <a:off x="1428728" y="642918"/>
            <a:ext cx="7143800" cy="3970318"/>
          </a:xfrm>
          <a:prstGeom prst="rect">
            <a:avLst/>
          </a:prstGeom>
        </p:spPr>
        <p:txBody>
          <a:bodyPr wrap="square">
            <a:spAutoFit/>
          </a:bodyPr>
          <a:lstStyle/>
          <a:p>
            <a:pPr algn="ctr"/>
            <a:r>
              <a:rPr lang="ru-RU" sz="2800" dirty="0" smtClean="0">
                <a:solidFill>
                  <a:srgbClr val="C00000"/>
                </a:solidFill>
                <a:latin typeface="Times New Roman" pitchFamily="18" charset="0"/>
                <a:cs typeface="Times New Roman" pitchFamily="18" charset="0"/>
              </a:rPr>
              <a:t>Уважаемые родители, </a:t>
            </a:r>
          </a:p>
          <a:p>
            <a:r>
              <a:rPr lang="ru-RU" sz="2800" dirty="0" smtClean="0">
                <a:latin typeface="Times New Roman" pitchFamily="18" charset="0"/>
                <a:cs typeface="Times New Roman" pitchFamily="18" charset="0"/>
              </a:rPr>
              <a:t>для многих из нас лето — это самое долгожданное и любимое время года. И взрослым и детям нравится резвиться на зеленой мягкой травке, греться под теплыми солнечными лучами.</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Но мало кто знает, что именно летом увеличивается количество травм и отравлений, ухудшается здоровье.</a:t>
            </a:r>
            <a:endParaRPr lang="ru-RU"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tatic.wixstatic.com/media/2e76f7_d05fe1da056c46239de5652422216b93~mv2.jpg"/>
          <p:cNvPicPr>
            <a:picLocks noChangeAspect="1" noChangeArrowheads="1"/>
          </p:cNvPicPr>
          <p:nvPr/>
        </p:nvPicPr>
        <p:blipFill>
          <a:blip r:embed="rId2"/>
          <a:srcRect/>
          <a:stretch>
            <a:fillRect/>
          </a:stretch>
        </p:blipFill>
        <p:spPr bwMode="auto">
          <a:xfrm>
            <a:off x="0" y="0"/>
            <a:ext cx="9144000" cy="6858001"/>
          </a:xfrm>
          <a:prstGeom prst="rect">
            <a:avLst/>
          </a:prstGeom>
          <a:noFill/>
        </p:spPr>
      </p:pic>
      <p:pic>
        <p:nvPicPr>
          <p:cNvPr id="5" name="Picture 2" descr="https://cdn.culture.ru/images/745cbc18-552b-5559-a868-9f43c11cbdf6"/>
          <p:cNvPicPr>
            <a:picLocks noChangeAspect="1" noChangeArrowheads="1"/>
          </p:cNvPicPr>
          <p:nvPr/>
        </p:nvPicPr>
        <p:blipFill>
          <a:blip r:embed="rId3"/>
          <a:srcRect/>
          <a:stretch>
            <a:fillRect/>
          </a:stretch>
        </p:blipFill>
        <p:spPr bwMode="auto">
          <a:xfrm>
            <a:off x="3500430" y="4429132"/>
            <a:ext cx="3214710" cy="2076690"/>
          </a:xfrm>
          <a:prstGeom prst="rect">
            <a:avLst/>
          </a:prstGeom>
          <a:noFill/>
        </p:spPr>
      </p:pic>
      <p:sp>
        <p:nvSpPr>
          <p:cNvPr id="2" name="Заголовок 1"/>
          <p:cNvSpPr>
            <a:spLocks noGrp="1"/>
          </p:cNvSpPr>
          <p:nvPr>
            <p:ph type="title"/>
          </p:nvPr>
        </p:nvSpPr>
        <p:spPr>
          <a:xfrm>
            <a:off x="2214546" y="274638"/>
            <a:ext cx="5143536" cy="1143000"/>
          </a:xfrm>
        </p:spPr>
        <p:txBody>
          <a:bodyPr/>
          <a:lstStyle/>
          <a:p>
            <a:r>
              <a:rPr lang="ru-RU" b="1" dirty="0" smtClean="0">
                <a:solidFill>
                  <a:schemeClr val="tx2">
                    <a:lumMod val="60000"/>
                    <a:lumOff val="40000"/>
                  </a:schemeClr>
                </a:solidFill>
                <a:latin typeface="Times New Roman" pitchFamily="18" charset="0"/>
                <a:cs typeface="Times New Roman" pitchFamily="18" charset="0"/>
              </a:rPr>
              <a:t>Травмы</a:t>
            </a:r>
            <a:endParaRPr lang="ru-RU" dirty="0"/>
          </a:p>
        </p:txBody>
      </p:sp>
      <p:sp>
        <p:nvSpPr>
          <p:cNvPr id="3" name="Содержимое 2"/>
          <p:cNvSpPr>
            <a:spLocks noGrp="1"/>
          </p:cNvSpPr>
          <p:nvPr>
            <p:ph idx="1"/>
          </p:nvPr>
        </p:nvSpPr>
        <p:spPr>
          <a:xfrm>
            <a:off x="1285852" y="1600201"/>
            <a:ext cx="7400948" cy="3186122"/>
          </a:xfrm>
        </p:spPr>
        <p:txBody>
          <a:bodyPr>
            <a:normAutofit fontScale="92500"/>
          </a:bodyPr>
          <a:lstStyle/>
          <a:p>
            <a:pPr lvl="0">
              <a:buNone/>
            </a:pPr>
            <a:r>
              <a:rPr lang="ru-RU" dirty="0" smtClean="0">
                <a:solidFill>
                  <a:srgbClr val="000000"/>
                </a:solidFill>
                <a:latin typeface="Times New Roman" pitchFamily="18" charset="0"/>
                <a:ea typeface="Times New Roman" pitchFamily="18" charset="0"/>
                <a:cs typeface="Times New Roman" pitchFamily="18" charset="0"/>
              </a:rPr>
              <a:t>Не каждый родитель может сразу и точно определить, когда ребенок сломал кость и просто сильно ушибся. Переломы наиболее часто сопровождаются болью, потерей подвижности, а в месте перелома конечность может изменить форму и др.</a:t>
            </a:r>
            <a:endParaRPr lang="ru-RU" dirty="0" smtClean="0">
              <a:latin typeface="Times New Roman" pitchFamily="18" charset="0"/>
              <a:cs typeface="Times New Roman" pitchFamily="18" charset="0"/>
            </a:endParaRPr>
          </a:p>
          <a:p>
            <a:pPr>
              <a:buNone/>
            </a:pPr>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tatic.wixstatic.com/media/2e76f7_d05fe1da056c46239de5652422216b93~mv2.jpg"/>
          <p:cNvPicPr>
            <a:picLocks noChangeAspect="1" noChangeArrowheads="1"/>
          </p:cNvPicPr>
          <p:nvPr/>
        </p:nvPicPr>
        <p:blipFill>
          <a:blip r:embed="rId2"/>
          <a:srcRect/>
          <a:stretch>
            <a:fillRect/>
          </a:stretch>
        </p:blipFill>
        <p:spPr bwMode="auto">
          <a:xfrm>
            <a:off x="0" y="-1"/>
            <a:ext cx="9144000" cy="6858001"/>
          </a:xfrm>
          <a:prstGeom prst="rect">
            <a:avLst/>
          </a:prstGeom>
          <a:noFill/>
        </p:spPr>
      </p:pic>
      <p:pic>
        <p:nvPicPr>
          <p:cNvPr id="6" name="Picture 3" descr="https://cdn1.flamp.ru/61ea53c61ed21dcf09986f7d5ebb0531.png"/>
          <p:cNvPicPr>
            <a:picLocks noChangeAspect="1" noChangeArrowheads="1"/>
          </p:cNvPicPr>
          <p:nvPr/>
        </p:nvPicPr>
        <p:blipFill>
          <a:blip r:embed="rId3" cstate="print"/>
          <a:srcRect/>
          <a:stretch>
            <a:fillRect/>
          </a:stretch>
        </p:blipFill>
        <p:spPr bwMode="auto">
          <a:xfrm flipH="1">
            <a:off x="0" y="214290"/>
            <a:ext cx="3599307" cy="2533630"/>
          </a:xfrm>
          <a:prstGeom prst="rect">
            <a:avLst/>
          </a:prstGeom>
          <a:noFill/>
        </p:spPr>
      </p:pic>
      <p:sp>
        <p:nvSpPr>
          <p:cNvPr id="2" name="Заголовок 1"/>
          <p:cNvSpPr>
            <a:spLocks noGrp="1"/>
          </p:cNvSpPr>
          <p:nvPr>
            <p:ph type="title"/>
          </p:nvPr>
        </p:nvSpPr>
        <p:spPr>
          <a:xfrm>
            <a:off x="3643306" y="274638"/>
            <a:ext cx="5043494" cy="1143000"/>
          </a:xfrm>
        </p:spPr>
        <p:txBody>
          <a:bodyPr/>
          <a:lstStyle/>
          <a:p>
            <a:r>
              <a:rPr lang="ru-RU" b="1" dirty="0" smtClean="0">
                <a:solidFill>
                  <a:schemeClr val="tx2">
                    <a:lumMod val="60000"/>
                    <a:lumOff val="40000"/>
                  </a:schemeClr>
                </a:solidFill>
                <a:latin typeface="Times New Roman" pitchFamily="18" charset="0"/>
                <a:cs typeface="Times New Roman" pitchFamily="18" charset="0"/>
              </a:rPr>
              <a:t>Солнце</a:t>
            </a:r>
            <a:endParaRPr lang="ru-RU" dirty="0"/>
          </a:p>
        </p:txBody>
      </p:sp>
      <p:sp>
        <p:nvSpPr>
          <p:cNvPr id="3" name="Содержимое 2"/>
          <p:cNvSpPr>
            <a:spLocks noGrp="1"/>
          </p:cNvSpPr>
          <p:nvPr>
            <p:ph idx="1"/>
          </p:nvPr>
        </p:nvSpPr>
        <p:spPr>
          <a:xfrm>
            <a:off x="1428728" y="1857364"/>
            <a:ext cx="7258072" cy="4643470"/>
          </a:xfrm>
        </p:spPr>
        <p:txBody>
          <a:bodyPr>
            <a:normAutofit fontScale="85000" lnSpcReduction="10000"/>
          </a:bodyPr>
          <a:lstStyle/>
          <a:p>
            <a:pPr lvl="0">
              <a:buNone/>
            </a:pPr>
            <a:r>
              <a:rPr lang="ru-RU" dirty="0" smtClean="0">
                <a:solidFill>
                  <a:srgbClr val="000000"/>
                </a:solidFill>
                <a:latin typeface="Times New Roman" pitchFamily="18" charset="0"/>
                <a:ea typeface="Times New Roman" pitchFamily="18" charset="0"/>
                <a:cs typeface="Times New Roman" pitchFamily="18" charset="0"/>
              </a:rPr>
              <a:t>                        Летом большую часть времени  		мы проводим на улице под  		палящим  солнцем. Прямые солнечные лучи очень опасны для маленьких детей, которые могут быстро получить ожог или тепловой удар. Особенно опасно время с 10:00 до 15:00, когда солнце наиболее активно. Его лучше переждать в тени либо чередовать. Родители должны заранее подготовиться до наступления лета: заранее приобрести легкую панамку и специальный защитный крем для детей.</a:t>
            </a:r>
            <a:endParaRPr lang="ru-RU" dirty="0" smtClean="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tatic.wixstatic.com/media/2e76f7_d05fe1da056c46239de5652422216b93~mv2.jpg"/>
          <p:cNvPicPr>
            <a:picLocks noChangeAspect="1" noChangeArrowheads="1"/>
          </p:cNvPicPr>
          <p:nvPr/>
        </p:nvPicPr>
        <p:blipFill>
          <a:blip r:embed="rId2"/>
          <a:srcRect/>
          <a:stretch>
            <a:fillRect/>
          </a:stretch>
        </p:blipFill>
        <p:spPr bwMode="auto">
          <a:xfrm>
            <a:off x="0" y="0"/>
            <a:ext cx="9144000" cy="6858001"/>
          </a:xfrm>
          <a:prstGeom prst="rect">
            <a:avLst/>
          </a:prstGeom>
          <a:noFill/>
        </p:spPr>
      </p:pic>
      <p:sp>
        <p:nvSpPr>
          <p:cNvPr id="5" name="Заголовок 4"/>
          <p:cNvSpPr>
            <a:spLocks noGrp="1"/>
          </p:cNvSpPr>
          <p:nvPr>
            <p:ph type="title"/>
          </p:nvPr>
        </p:nvSpPr>
        <p:spPr>
          <a:xfrm>
            <a:off x="1428728" y="274638"/>
            <a:ext cx="7258072" cy="1143000"/>
          </a:xfrm>
        </p:spPr>
        <p:txBody>
          <a:bodyPr>
            <a:noAutofit/>
          </a:bodyPr>
          <a:lstStyle/>
          <a:p>
            <a:r>
              <a:rPr lang="ru-RU" sz="3200" dirty="0" smtClean="0">
                <a:solidFill>
                  <a:srgbClr val="C00000"/>
                </a:solidFill>
                <a:latin typeface="Times New Roman" pitchFamily="18" charset="0"/>
                <a:cs typeface="Times New Roman" pitchFamily="18" charset="0"/>
              </a:rPr>
              <a:t>При прогулке с ребенком на открытой местности рекомендуется придерживаться следующих правил:</a:t>
            </a:r>
            <a:endParaRPr lang="ru-RU" sz="3200" dirty="0"/>
          </a:p>
        </p:txBody>
      </p:sp>
      <p:sp>
        <p:nvSpPr>
          <p:cNvPr id="6" name="Содержимое 5"/>
          <p:cNvSpPr>
            <a:spLocks noGrp="1"/>
          </p:cNvSpPr>
          <p:nvPr>
            <p:ph idx="1"/>
          </p:nvPr>
        </p:nvSpPr>
        <p:spPr>
          <a:xfrm>
            <a:off x="1357290" y="1600200"/>
            <a:ext cx="7329510" cy="4525963"/>
          </a:xfrm>
        </p:spPr>
        <p:txBody>
          <a:bodyPr>
            <a:noAutofit/>
          </a:bodyPr>
          <a:lstStyle/>
          <a:p>
            <a:pPr marL="0" lvl="0" indent="0" fontAlgn="base">
              <a:spcBef>
                <a:spcPct val="0"/>
              </a:spcBef>
              <a:spcAft>
                <a:spcPct val="0"/>
              </a:spcAft>
              <a:buNone/>
            </a:pPr>
            <a:r>
              <a:rPr lang="ru-RU" sz="1800" dirty="0" smtClean="0">
                <a:solidFill>
                  <a:srgbClr val="000000"/>
                </a:solidFill>
                <a:latin typeface="Times New Roman" pitchFamily="18" charset="0"/>
                <a:ea typeface="Times New Roman" pitchFamily="18" charset="0"/>
                <a:cs typeface="Times New Roman" pitchFamily="18" charset="0"/>
              </a:rPr>
              <a:t>— надевайте на голову ребенка панамку или тонкую легкую шапочку;</a:t>
            </a:r>
            <a:endParaRPr lang="ru-RU" sz="1800" dirty="0" smtClean="0">
              <a:latin typeface="Times New Roman" pitchFamily="18" charset="0"/>
              <a:cs typeface="Times New Roman" pitchFamily="18" charset="0"/>
            </a:endParaRPr>
          </a:p>
          <a:p>
            <a:pPr marL="0" lvl="0" indent="0" eaLnBrk="0" fontAlgn="base" hangingPunct="0">
              <a:spcBef>
                <a:spcPct val="0"/>
              </a:spcBef>
              <a:spcAft>
                <a:spcPct val="0"/>
              </a:spcAft>
              <a:buNone/>
            </a:pPr>
            <a:r>
              <a:rPr lang="ru-RU" sz="1800" dirty="0" smtClean="0">
                <a:solidFill>
                  <a:srgbClr val="000000"/>
                </a:solidFill>
                <a:latin typeface="Times New Roman" pitchFamily="18" charset="0"/>
                <a:ea typeface="Times New Roman" pitchFamily="18" charset="0"/>
                <a:cs typeface="Times New Roman" pitchFamily="18" charset="0"/>
              </a:rPr>
              <a:t>— одевайте ребенка только в легкую «дышащую» и свободную одежду из натуральных тканей;</a:t>
            </a:r>
            <a:endParaRPr lang="ru-RU" sz="1800" dirty="0" smtClean="0">
              <a:latin typeface="Times New Roman" pitchFamily="18" charset="0"/>
              <a:cs typeface="Times New Roman" pitchFamily="18" charset="0"/>
            </a:endParaRPr>
          </a:p>
          <a:p>
            <a:pPr marL="0" lvl="0" indent="0" eaLnBrk="0" fontAlgn="base" hangingPunct="0">
              <a:spcBef>
                <a:spcPct val="0"/>
              </a:spcBef>
              <a:spcAft>
                <a:spcPct val="0"/>
              </a:spcAft>
              <a:buNone/>
            </a:pPr>
            <a:r>
              <a:rPr lang="ru-RU" sz="1800" dirty="0" smtClean="0">
                <a:solidFill>
                  <a:srgbClr val="000000"/>
                </a:solidFill>
                <a:latin typeface="Times New Roman" pitchFamily="18" charset="0"/>
                <a:ea typeface="Times New Roman" pitchFamily="18" charset="0"/>
                <a:cs typeface="Times New Roman" pitchFamily="18" charset="0"/>
              </a:rPr>
              <a:t>— на открытые участки кожи малыша наносите тонким слоем детский защитный крем каждый час и сразу после купания. Если ребенка нельзя мазать таким кремом, просто не оставляйте его под открытым солнцем;</a:t>
            </a:r>
            <a:endParaRPr lang="ru-RU" sz="1800" dirty="0" smtClean="0">
              <a:latin typeface="Times New Roman" pitchFamily="18" charset="0"/>
              <a:cs typeface="Times New Roman" pitchFamily="18" charset="0"/>
            </a:endParaRPr>
          </a:p>
          <a:p>
            <a:pPr marL="0" lvl="0" indent="0" eaLnBrk="0" fontAlgn="base" hangingPunct="0">
              <a:spcBef>
                <a:spcPct val="0"/>
              </a:spcBef>
              <a:spcAft>
                <a:spcPct val="0"/>
              </a:spcAft>
              <a:buNone/>
            </a:pPr>
            <a:r>
              <a:rPr lang="ru-RU" sz="1800" dirty="0" smtClean="0">
                <a:solidFill>
                  <a:srgbClr val="000000"/>
                </a:solidFill>
                <a:latin typeface="Times New Roman" pitchFamily="18" charset="0"/>
                <a:ea typeface="Times New Roman" pitchFamily="18" charset="0"/>
                <a:cs typeface="Times New Roman" pitchFamily="18" charset="0"/>
              </a:rPr>
              <a:t>— не оставляйте ребенка на солнце более чем на 30 минут;</a:t>
            </a:r>
            <a:endParaRPr lang="ru-RU" sz="1800" dirty="0" smtClean="0">
              <a:latin typeface="Times New Roman" pitchFamily="18" charset="0"/>
              <a:cs typeface="Times New Roman" pitchFamily="18" charset="0"/>
            </a:endParaRPr>
          </a:p>
          <a:p>
            <a:pPr marL="0" lvl="0" indent="0" eaLnBrk="0" fontAlgn="base" hangingPunct="0">
              <a:spcBef>
                <a:spcPct val="0"/>
              </a:spcBef>
              <a:spcAft>
                <a:spcPct val="0"/>
              </a:spcAft>
              <a:buNone/>
            </a:pPr>
            <a:r>
              <a:rPr lang="ru-RU" sz="1800" dirty="0" smtClean="0">
                <a:solidFill>
                  <a:srgbClr val="000000"/>
                </a:solidFill>
                <a:latin typeface="Times New Roman" pitchFamily="18" charset="0"/>
                <a:ea typeface="Times New Roman" pitchFamily="18" charset="0"/>
                <a:cs typeface="Times New Roman" pitchFamily="18" charset="0"/>
              </a:rPr>
              <a:t>— периодически чередуйте пребывание на солнце и в тени. Организм малыша должен успевать охлаждаться;</a:t>
            </a:r>
            <a:endParaRPr lang="ru-RU" sz="1800" dirty="0" smtClean="0">
              <a:latin typeface="Times New Roman" pitchFamily="18" charset="0"/>
              <a:cs typeface="Times New Roman" pitchFamily="18" charset="0"/>
            </a:endParaRPr>
          </a:p>
          <a:p>
            <a:pPr marL="0" lvl="0" indent="0" eaLnBrk="0" fontAlgn="base" hangingPunct="0">
              <a:spcBef>
                <a:spcPct val="0"/>
              </a:spcBef>
              <a:spcAft>
                <a:spcPct val="0"/>
              </a:spcAft>
              <a:buNone/>
            </a:pPr>
            <a:r>
              <a:rPr lang="ru-RU" sz="1800" dirty="0" smtClean="0">
                <a:solidFill>
                  <a:srgbClr val="000000"/>
                </a:solidFill>
                <a:latin typeface="Times New Roman" pitchFamily="18" charset="0"/>
                <a:ea typeface="Times New Roman" pitchFamily="18" charset="0"/>
                <a:cs typeface="Times New Roman" pitchFamily="18" charset="0"/>
              </a:rPr>
              <a:t>— давайте ребенку как можно больше питья. Заранее возьмите с собой воду, чай или соки, ведь по близости может не оказаться ни одного магазина;</a:t>
            </a:r>
            <a:endParaRPr lang="ru-RU" sz="1800" dirty="0" smtClean="0">
              <a:latin typeface="Times New Roman" pitchFamily="18" charset="0"/>
              <a:cs typeface="Times New Roman" pitchFamily="18" charset="0"/>
            </a:endParaRPr>
          </a:p>
          <a:p>
            <a:pPr marL="0" lvl="0" indent="0" eaLnBrk="0" fontAlgn="base" hangingPunct="0">
              <a:spcBef>
                <a:spcPct val="0"/>
              </a:spcBef>
              <a:spcAft>
                <a:spcPct val="0"/>
              </a:spcAft>
              <a:buNone/>
            </a:pPr>
            <a:r>
              <a:rPr lang="ru-RU" sz="1800" dirty="0" smtClean="0">
                <a:solidFill>
                  <a:srgbClr val="000000"/>
                </a:solidFill>
                <a:latin typeface="Times New Roman" pitchFamily="18" charset="0"/>
                <a:ea typeface="Times New Roman" pitchFamily="18" charset="0"/>
                <a:cs typeface="Times New Roman" pitchFamily="18" charset="0"/>
              </a:rPr>
              <a:t>— не оставляйте малыша без внимания рядом с открытым огнем. Одно неосторожное движение и он может получить серьезный ожог. Но если ребенок все-таки получил ожог, это место нужно охладить и наложить свободную стерильную повязку. Ни в коем случае не вскрывайте образовавшиеся волдыри и не затягивайте рану. Постарайтесь как можно быстрее обратиться к врачу.</a:t>
            </a:r>
            <a:endParaRPr lang="ru-RU" sz="1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tatic.wixstatic.com/media/2e76f7_d05fe1da056c46239de5652422216b93~mv2.jpg"/>
          <p:cNvPicPr>
            <a:picLocks noChangeAspect="1" noChangeArrowheads="1"/>
          </p:cNvPicPr>
          <p:nvPr/>
        </p:nvPicPr>
        <p:blipFill>
          <a:blip r:embed="rId2"/>
          <a:srcRect/>
          <a:stretch>
            <a:fillRect/>
          </a:stretch>
        </p:blipFill>
        <p:spPr bwMode="auto">
          <a:xfrm>
            <a:off x="0" y="0"/>
            <a:ext cx="9144000" cy="6858001"/>
          </a:xfrm>
          <a:prstGeom prst="rect">
            <a:avLst/>
          </a:prstGeom>
          <a:noFill/>
        </p:spPr>
      </p:pic>
      <p:pic>
        <p:nvPicPr>
          <p:cNvPr id="5" name="Picture 6" descr="https://assets.puzzlefactory.pl/puzzle/231/977/original.jpg"/>
          <p:cNvPicPr>
            <a:picLocks noChangeAspect="1" noChangeArrowheads="1"/>
          </p:cNvPicPr>
          <p:nvPr/>
        </p:nvPicPr>
        <p:blipFill>
          <a:blip r:embed="rId3"/>
          <a:srcRect/>
          <a:stretch>
            <a:fillRect/>
          </a:stretch>
        </p:blipFill>
        <p:spPr bwMode="auto">
          <a:xfrm>
            <a:off x="4357686" y="4714884"/>
            <a:ext cx="4500594" cy="1956028"/>
          </a:xfrm>
          <a:prstGeom prst="rect">
            <a:avLst/>
          </a:prstGeom>
          <a:noFill/>
        </p:spPr>
      </p:pic>
      <p:sp>
        <p:nvSpPr>
          <p:cNvPr id="2" name="Заголовок 1"/>
          <p:cNvSpPr>
            <a:spLocks noGrp="1"/>
          </p:cNvSpPr>
          <p:nvPr>
            <p:ph type="title"/>
          </p:nvPr>
        </p:nvSpPr>
        <p:spPr>
          <a:xfrm>
            <a:off x="2643174" y="214290"/>
            <a:ext cx="4786346" cy="857256"/>
          </a:xfrm>
        </p:spPr>
        <p:txBody>
          <a:bodyPr>
            <a:normAutofit fontScale="90000"/>
          </a:bodyPr>
          <a:lstStyle/>
          <a:p>
            <a:r>
              <a:rPr lang="ru-RU" b="1" dirty="0" smtClean="0">
                <a:solidFill>
                  <a:schemeClr val="tx2">
                    <a:lumMod val="60000"/>
                    <a:lumOff val="40000"/>
                  </a:schemeClr>
                </a:solidFill>
                <a:latin typeface="Times New Roman" pitchFamily="18" charset="0"/>
                <a:cs typeface="Times New Roman" pitchFamily="18" charset="0"/>
              </a:rPr>
              <a:t/>
            </a:r>
            <a:br>
              <a:rPr lang="ru-RU" b="1" dirty="0" smtClean="0">
                <a:solidFill>
                  <a:schemeClr val="tx2">
                    <a:lumMod val="60000"/>
                    <a:lumOff val="40000"/>
                  </a:schemeClr>
                </a:solidFill>
                <a:latin typeface="Times New Roman" pitchFamily="18" charset="0"/>
                <a:cs typeface="Times New Roman" pitchFamily="18" charset="0"/>
              </a:rPr>
            </a:br>
            <a:r>
              <a:rPr lang="ru-RU" b="1" dirty="0" smtClean="0">
                <a:solidFill>
                  <a:schemeClr val="tx2">
                    <a:lumMod val="60000"/>
                    <a:lumOff val="40000"/>
                  </a:schemeClr>
                </a:solidFill>
                <a:latin typeface="Times New Roman" pitchFamily="18" charset="0"/>
                <a:cs typeface="Times New Roman" pitchFamily="18" charset="0"/>
              </a:rPr>
              <a:t>Насекомые</a:t>
            </a:r>
            <a:br>
              <a:rPr lang="ru-RU" b="1" dirty="0" smtClean="0">
                <a:solidFill>
                  <a:schemeClr val="tx2">
                    <a:lumMod val="60000"/>
                    <a:lumOff val="40000"/>
                  </a:schemeClr>
                </a:solidFill>
                <a:latin typeface="Times New Roman" pitchFamily="18" charset="0"/>
                <a:cs typeface="Times New Roman" pitchFamily="18" charset="0"/>
              </a:rPr>
            </a:br>
            <a:endParaRPr lang="ru-RU" dirty="0"/>
          </a:p>
        </p:txBody>
      </p:sp>
      <p:sp>
        <p:nvSpPr>
          <p:cNvPr id="3" name="Содержимое 2"/>
          <p:cNvSpPr>
            <a:spLocks noGrp="1"/>
          </p:cNvSpPr>
          <p:nvPr>
            <p:ph idx="1"/>
          </p:nvPr>
        </p:nvSpPr>
        <p:spPr>
          <a:xfrm>
            <a:off x="1500166" y="1357298"/>
            <a:ext cx="7115196" cy="4525963"/>
          </a:xfrm>
        </p:spPr>
        <p:txBody>
          <a:bodyPr>
            <a:normAutofit fontScale="77500" lnSpcReduction="20000"/>
          </a:bodyPr>
          <a:lstStyle/>
          <a:p>
            <a:pPr lvl="0">
              <a:buNone/>
            </a:pPr>
            <a:r>
              <a:rPr lang="ru-RU" dirty="0" smtClean="0">
                <a:latin typeface="Times New Roman" pitchFamily="18" charset="0"/>
                <a:cs typeface="Times New Roman" pitchFamily="18" charset="0"/>
              </a:rPr>
              <a:t>С наступлением тепла на улице появляется большое количество насекомых. Некоторые из них безвредны (бабочки, муравьи, божьи коровки, кузнечики и др., а другие представляют угрозу для ребенка (мухи, клещи и комары, мошки, клопы и др.). </a:t>
            </a:r>
          </a:p>
          <a:p>
            <a:pPr lvl="0">
              <a:buNone/>
            </a:pPr>
            <a:r>
              <a:rPr lang="ru-RU" dirty="0" smtClean="0">
                <a:solidFill>
                  <a:srgbClr val="000000"/>
                </a:solidFill>
                <a:latin typeface="Times New Roman" pitchFamily="18" charset="0"/>
                <a:ea typeface="Times New Roman" pitchFamily="18" charset="0"/>
                <a:cs typeface="Times New Roman" pitchFamily="18" charset="0"/>
              </a:rPr>
              <a:t>Остерегайтесь пчёл, ос и шмелей: их укусы очень болезненны и могут вызвать аллергическую реакцию. Чтобы защититься от укусов клещей, обязательно надевайте головной убор, штаны и кофту с длинными рукавами, а на </a:t>
            </a:r>
          </a:p>
          <a:p>
            <a:pPr lvl="0">
              <a:buNone/>
            </a:pPr>
            <a:r>
              <a:rPr lang="ru-RU" dirty="0" smtClean="0">
                <a:solidFill>
                  <a:srgbClr val="000000"/>
                </a:solidFill>
                <a:latin typeface="Times New Roman" pitchFamily="18" charset="0"/>
                <a:ea typeface="Times New Roman" pitchFamily="18" charset="0"/>
                <a:cs typeface="Times New Roman" pitchFamily="18" charset="0"/>
              </a:rPr>
              <a:t>    ноги — закрытую обувь.</a:t>
            </a:r>
            <a:endParaRPr lang="ru-RU" dirty="0" smtClean="0">
              <a:latin typeface="Times New Roman" pitchFamily="18" charset="0"/>
              <a:cs typeface="Times New Roman" pitchFamily="18" charset="0"/>
            </a:endParaRPr>
          </a:p>
          <a:p>
            <a:pPr>
              <a:buNone/>
            </a:pPr>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tatic.wixstatic.com/media/2e76f7_d05fe1da056c46239de5652422216b93~mv2.jpg"/>
          <p:cNvPicPr>
            <a:picLocks noChangeAspect="1" noChangeArrowheads="1"/>
          </p:cNvPicPr>
          <p:nvPr/>
        </p:nvPicPr>
        <p:blipFill>
          <a:blip r:embed="rId2"/>
          <a:srcRect/>
          <a:stretch>
            <a:fillRect/>
          </a:stretch>
        </p:blipFill>
        <p:spPr bwMode="auto">
          <a:xfrm>
            <a:off x="0" y="-1"/>
            <a:ext cx="9144000" cy="6858001"/>
          </a:xfrm>
          <a:prstGeom prst="rect">
            <a:avLst/>
          </a:prstGeom>
          <a:noFill/>
        </p:spPr>
      </p:pic>
      <p:pic>
        <p:nvPicPr>
          <p:cNvPr id="6" name="Picture 2" descr="https://xn--b1axagahh2a.xn--p1ai/wp-content/uploads/2021/09/scale_1200.jpg"/>
          <p:cNvPicPr>
            <a:picLocks noChangeAspect="1" noChangeArrowheads="1"/>
          </p:cNvPicPr>
          <p:nvPr/>
        </p:nvPicPr>
        <p:blipFill>
          <a:blip r:embed="rId3"/>
          <a:srcRect/>
          <a:stretch>
            <a:fillRect/>
          </a:stretch>
        </p:blipFill>
        <p:spPr bwMode="auto">
          <a:xfrm>
            <a:off x="5286380" y="4286256"/>
            <a:ext cx="3542288" cy="2357454"/>
          </a:xfrm>
          <a:prstGeom prst="rect">
            <a:avLst/>
          </a:prstGeom>
          <a:noFill/>
        </p:spPr>
      </p:pic>
      <p:sp>
        <p:nvSpPr>
          <p:cNvPr id="2" name="Заголовок 1"/>
          <p:cNvSpPr>
            <a:spLocks noGrp="1"/>
          </p:cNvSpPr>
          <p:nvPr>
            <p:ph type="title"/>
          </p:nvPr>
        </p:nvSpPr>
        <p:spPr>
          <a:xfrm>
            <a:off x="2428860" y="274638"/>
            <a:ext cx="5500726" cy="1143000"/>
          </a:xfrm>
        </p:spPr>
        <p:txBody>
          <a:bodyPr>
            <a:normAutofit fontScale="90000"/>
          </a:bodyPr>
          <a:lstStyle/>
          <a:p>
            <a:r>
              <a:rPr lang="ru-RU" b="1" dirty="0" smtClean="0">
                <a:solidFill>
                  <a:schemeClr val="tx2">
                    <a:lumMod val="60000"/>
                    <a:lumOff val="40000"/>
                  </a:schemeClr>
                </a:solidFill>
                <a:latin typeface="Times New Roman" pitchFamily="18" charset="0"/>
                <a:cs typeface="Times New Roman" pitchFamily="18" charset="0"/>
              </a:rPr>
              <a:t/>
            </a:r>
            <a:br>
              <a:rPr lang="ru-RU" b="1" dirty="0" smtClean="0">
                <a:solidFill>
                  <a:schemeClr val="tx2">
                    <a:lumMod val="60000"/>
                    <a:lumOff val="40000"/>
                  </a:schemeClr>
                </a:solidFill>
                <a:latin typeface="Times New Roman" pitchFamily="18" charset="0"/>
                <a:cs typeface="Times New Roman" pitchFamily="18" charset="0"/>
              </a:rPr>
            </a:br>
            <a:r>
              <a:rPr lang="ru-RU" b="1" dirty="0" smtClean="0">
                <a:solidFill>
                  <a:schemeClr val="tx2">
                    <a:lumMod val="60000"/>
                    <a:lumOff val="40000"/>
                  </a:schemeClr>
                </a:solidFill>
                <a:latin typeface="Times New Roman" pitchFamily="18" charset="0"/>
                <a:cs typeface="Times New Roman" pitchFamily="18" charset="0"/>
              </a:rPr>
              <a:t>Отравления</a:t>
            </a:r>
            <a:r>
              <a:rPr lang="ru-RU" dirty="0" smtClean="0">
                <a:solidFill>
                  <a:schemeClr val="tx2">
                    <a:lumMod val="60000"/>
                    <a:lumOff val="40000"/>
                  </a:schemeClr>
                </a:solidFill>
                <a:latin typeface="Times New Roman" pitchFamily="18" charset="0"/>
                <a:cs typeface="Times New Roman" pitchFamily="18" charset="0"/>
              </a:rPr>
              <a:t/>
            </a:r>
            <a:br>
              <a:rPr lang="ru-RU" dirty="0" smtClean="0">
                <a:solidFill>
                  <a:schemeClr val="tx2">
                    <a:lumMod val="60000"/>
                    <a:lumOff val="40000"/>
                  </a:schemeClr>
                </a:solidFill>
                <a:latin typeface="Times New Roman" pitchFamily="18" charset="0"/>
                <a:cs typeface="Times New Roman" pitchFamily="18" charset="0"/>
              </a:rPr>
            </a:br>
            <a:endParaRPr lang="ru-RU" dirty="0"/>
          </a:p>
        </p:txBody>
      </p:sp>
      <p:sp>
        <p:nvSpPr>
          <p:cNvPr id="3" name="Содержимое 2"/>
          <p:cNvSpPr>
            <a:spLocks noGrp="1"/>
          </p:cNvSpPr>
          <p:nvPr>
            <p:ph idx="1"/>
          </p:nvPr>
        </p:nvSpPr>
        <p:spPr>
          <a:xfrm>
            <a:off x="1428728" y="1600200"/>
            <a:ext cx="7258072" cy="4525963"/>
          </a:xfrm>
        </p:spPr>
        <p:txBody>
          <a:bodyPr>
            <a:normAutofit fontScale="77500" lnSpcReduction="20000"/>
          </a:bodyPr>
          <a:lstStyle/>
          <a:p>
            <a:pPr lvl="0" fontAlgn="base">
              <a:spcBef>
                <a:spcPct val="0"/>
              </a:spcBef>
              <a:spcAft>
                <a:spcPct val="0"/>
              </a:spcAft>
              <a:buNone/>
            </a:pPr>
            <a:r>
              <a:rPr lang="ru-RU" dirty="0" smtClean="0">
                <a:solidFill>
                  <a:srgbClr val="000000"/>
                </a:solidFill>
                <a:latin typeface="Times New Roman" pitchFamily="18" charset="0"/>
                <a:ea typeface="Times New Roman" pitchFamily="18" charset="0"/>
                <a:cs typeface="Times New Roman" pitchFamily="18" charset="0"/>
              </a:rPr>
              <a:t>Чтобы Ваш малыш не получил пищевое отравление летом старайтесь придерживаться следующих правил:</a:t>
            </a:r>
            <a:endParaRPr lang="ru-RU" dirty="0" smtClean="0">
              <a:latin typeface="Times New Roman" pitchFamily="18" charset="0"/>
              <a:cs typeface="Times New Roman" pitchFamily="18" charset="0"/>
            </a:endParaRPr>
          </a:p>
          <a:p>
            <a:pPr lvl="0" eaLnBrk="0" fontAlgn="base" hangingPunct="0">
              <a:spcBef>
                <a:spcPct val="0"/>
              </a:spcBef>
              <a:spcAft>
                <a:spcPct val="0"/>
              </a:spcAft>
              <a:buNone/>
            </a:pPr>
            <a:r>
              <a:rPr lang="ru-RU" dirty="0" smtClean="0">
                <a:solidFill>
                  <a:srgbClr val="000000"/>
                </a:solidFill>
                <a:latin typeface="Times New Roman" pitchFamily="18" charset="0"/>
                <a:ea typeface="Times New Roman" pitchFamily="18" charset="0"/>
                <a:cs typeface="Times New Roman" pitchFamily="18" charset="0"/>
              </a:rPr>
              <a:t>— нельзя поить кроху сырой водой, даже очищенной через фильтр. Перед употреблением ее лучше прокипятить. Всегда тщательно мойте ягоды, овощи и фрукты из огорода;</a:t>
            </a:r>
            <a:endParaRPr lang="ru-RU" dirty="0" smtClean="0">
              <a:latin typeface="Times New Roman" pitchFamily="18" charset="0"/>
              <a:cs typeface="Times New Roman" pitchFamily="18" charset="0"/>
            </a:endParaRPr>
          </a:p>
          <a:p>
            <a:pPr lvl="0" eaLnBrk="0" fontAlgn="base" hangingPunct="0">
              <a:spcBef>
                <a:spcPct val="0"/>
              </a:spcBef>
              <a:spcAft>
                <a:spcPct val="0"/>
              </a:spcAft>
              <a:buNone/>
            </a:pPr>
            <a:r>
              <a:rPr lang="ru-RU" dirty="0" smtClean="0">
                <a:solidFill>
                  <a:srgbClr val="000000"/>
                </a:solidFill>
                <a:latin typeface="Times New Roman" pitchFamily="18" charset="0"/>
                <a:ea typeface="Times New Roman" pitchFamily="18" charset="0"/>
                <a:cs typeface="Times New Roman" pitchFamily="18" charset="0"/>
              </a:rPr>
              <a:t>— на жаре всем продуктам свойственно быстро портиться. Скоропортящиеся продукты  нужно съесть в течение 1-2 часов, если</a:t>
            </a:r>
          </a:p>
          <a:p>
            <a:pPr lvl="0" eaLnBrk="0" fontAlgn="base" hangingPunct="0">
              <a:spcBef>
                <a:spcPct val="0"/>
              </a:spcBef>
              <a:spcAft>
                <a:spcPct val="0"/>
              </a:spcAft>
              <a:buNone/>
            </a:pPr>
            <a:r>
              <a:rPr lang="ru-RU" dirty="0" smtClean="0">
                <a:solidFill>
                  <a:srgbClr val="000000"/>
                </a:solidFill>
                <a:latin typeface="Times New Roman" pitchFamily="18" charset="0"/>
                <a:ea typeface="Times New Roman" pitchFamily="18" charset="0"/>
                <a:cs typeface="Times New Roman" pitchFamily="18" charset="0"/>
              </a:rPr>
              <a:t>      они лежат не в холодильнике.</a:t>
            </a:r>
            <a:endParaRPr lang="ru-RU" dirty="0" smtClean="0">
              <a:latin typeface="Times New Roman" pitchFamily="18" charset="0"/>
              <a:cs typeface="Times New Roman" pitchFamily="18" charset="0"/>
            </a:endParaRPr>
          </a:p>
          <a:p>
            <a:pPr lvl="0" eaLnBrk="0" fontAlgn="base" hangingPunct="0">
              <a:spcBef>
                <a:spcPct val="0"/>
              </a:spcBef>
              <a:spcAft>
                <a:spcPct val="0"/>
              </a:spcAft>
              <a:buNone/>
            </a:pPr>
            <a:r>
              <a:rPr lang="ru-RU" dirty="0" smtClean="0">
                <a:solidFill>
                  <a:srgbClr val="000000"/>
                </a:solidFill>
                <a:latin typeface="Times New Roman" pitchFamily="18" charset="0"/>
                <a:ea typeface="Times New Roman" pitchFamily="18" charset="0"/>
                <a:cs typeface="Times New Roman" pitchFamily="18" charset="0"/>
              </a:rPr>
              <a:t>— мойте руки перед каждым </a:t>
            </a:r>
          </a:p>
          <a:p>
            <a:pPr lvl="0" eaLnBrk="0" fontAlgn="base" hangingPunct="0">
              <a:spcBef>
                <a:spcPct val="0"/>
              </a:spcBef>
              <a:spcAft>
                <a:spcPct val="0"/>
              </a:spcAft>
              <a:buNone/>
            </a:pPr>
            <a:r>
              <a:rPr lang="ru-RU" dirty="0" smtClean="0">
                <a:solidFill>
                  <a:srgbClr val="000000"/>
                </a:solidFill>
                <a:latin typeface="Times New Roman" pitchFamily="18" charset="0"/>
                <a:ea typeface="Times New Roman" pitchFamily="18" charset="0"/>
                <a:cs typeface="Times New Roman" pitchFamily="18" charset="0"/>
              </a:rPr>
              <a:t>приемом пищи, особенно </a:t>
            </a:r>
          </a:p>
          <a:p>
            <a:pPr lvl="0" eaLnBrk="0" fontAlgn="base" hangingPunct="0">
              <a:spcBef>
                <a:spcPct val="0"/>
              </a:spcBef>
              <a:spcAft>
                <a:spcPct val="0"/>
              </a:spcAft>
              <a:buNone/>
            </a:pPr>
            <a:r>
              <a:rPr lang="ru-RU" dirty="0" smtClean="0">
                <a:solidFill>
                  <a:srgbClr val="000000"/>
                </a:solidFill>
                <a:latin typeface="Times New Roman" pitchFamily="18" charset="0"/>
                <a:ea typeface="Times New Roman" pitchFamily="18" charset="0"/>
                <a:cs typeface="Times New Roman" pitchFamily="18" charset="0"/>
              </a:rPr>
              <a:t>после улицы.</a:t>
            </a:r>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tatic.wixstatic.com/media/2e76f7_d05fe1da056c46239de5652422216b93~mv2.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pic>
        <p:nvPicPr>
          <p:cNvPr id="6" name="Picture 2" descr="https://ds93.centerstart.ru/sites/ds93.centerstart.ru/files/archive/%D0%9C%D0%B5%D1%80%D0%BE%D0%BF%D1%80%D0%B8%D1%8F%D1%82%D0%B8%D1%8F%20%D0%B4%D0%B5%D1%82%D1%81%D0%BA%D0%BE%D0%B3%D0%BE%20%D1%81%D0%B0%D0%B4%D0%B0/%D0%9F%D0%B5%D0%B4%D0%B0%D0%B3%D0%BE%D0%B3%D0%B8%D1%87%D0%B5%D1%81%D0%BA%D0%B8%D0%B5%20%D0%B8%20%D0%BC%D0%B5%D1%82%D0%BE%D0%B4%D0%B8%D1%87%D0%B5%D1%81%D0%BA%D0%B8%D0%B5%20%D0%BC%D0%B5%D1%80%D0%BE%D0%BF%D1%80%D0%B8%D1%8F%D1%82%D0%B8%D1%8F/2022/1601058_1.jpeg"/>
          <p:cNvPicPr>
            <a:picLocks noChangeAspect="1" noChangeArrowheads="1"/>
          </p:cNvPicPr>
          <p:nvPr/>
        </p:nvPicPr>
        <p:blipFill>
          <a:blip r:embed="rId3"/>
          <a:srcRect/>
          <a:stretch>
            <a:fillRect/>
          </a:stretch>
        </p:blipFill>
        <p:spPr bwMode="auto">
          <a:xfrm>
            <a:off x="6643702" y="4143412"/>
            <a:ext cx="2500298" cy="2500298"/>
          </a:xfrm>
          <a:prstGeom prst="rect">
            <a:avLst/>
          </a:prstGeom>
          <a:noFill/>
        </p:spPr>
      </p:pic>
      <p:sp>
        <p:nvSpPr>
          <p:cNvPr id="2" name="Заголовок 1"/>
          <p:cNvSpPr>
            <a:spLocks noGrp="1"/>
          </p:cNvSpPr>
          <p:nvPr>
            <p:ph type="title"/>
          </p:nvPr>
        </p:nvSpPr>
        <p:spPr>
          <a:xfrm>
            <a:off x="1500166" y="274638"/>
            <a:ext cx="7000924" cy="1143000"/>
          </a:xfrm>
        </p:spPr>
        <p:txBody>
          <a:bodyPr>
            <a:normAutofit fontScale="90000"/>
          </a:bodyPr>
          <a:lstStyle/>
          <a:p>
            <a:r>
              <a:rPr lang="ru-RU" b="1" dirty="0" smtClean="0">
                <a:solidFill>
                  <a:schemeClr val="tx2">
                    <a:lumMod val="60000"/>
                    <a:lumOff val="40000"/>
                  </a:schemeClr>
                </a:solidFill>
                <a:latin typeface="Times New Roman" pitchFamily="18" charset="0"/>
                <a:cs typeface="Times New Roman" pitchFamily="18" charset="0"/>
              </a:rPr>
              <a:t>Профилактика травматизма.</a:t>
            </a:r>
            <a:endParaRPr lang="ru-RU" dirty="0"/>
          </a:p>
        </p:txBody>
      </p:sp>
      <p:sp>
        <p:nvSpPr>
          <p:cNvPr id="5" name="Прямоугольник 4"/>
          <p:cNvSpPr/>
          <p:nvPr/>
        </p:nvSpPr>
        <p:spPr>
          <a:xfrm>
            <a:off x="1285852" y="1428736"/>
            <a:ext cx="7358114" cy="3785652"/>
          </a:xfrm>
          <a:prstGeom prst="rect">
            <a:avLst/>
          </a:prstGeom>
        </p:spPr>
        <p:txBody>
          <a:bodyPr wrap="square">
            <a:spAutoFit/>
          </a:bodyPr>
          <a:lstStyle/>
          <a:p>
            <a:r>
              <a:rPr lang="ru-RU" sz="2400" dirty="0" smtClean="0">
                <a:latin typeface="Times New Roman" pitchFamily="18" charset="0"/>
                <a:cs typeface="Times New Roman" pitchFamily="18" charset="0"/>
              </a:rPr>
              <a:t>Летом дети больше двигаются, простор для развития движений в разных условиях. Важно, чтобы дети знали, что нельзя играть на проезжей части, как правильно переходить улицу. Катание на велосипеде по дорожкам, не выезжая на дорогу. Научите безопасном катание на велосипеде, умении правильно затормозить, остановиться. При выполнении других</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игр и движений, учите быть их </a:t>
            </a:r>
          </a:p>
          <a:p>
            <a:r>
              <a:rPr lang="ru-RU" sz="2400" dirty="0" smtClean="0">
                <a:latin typeface="Times New Roman" pitchFamily="18" charset="0"/>
                <a:cs typeface="Times New Roman" pitchFamily="18" charset="0"/>
              </a:rPr>
              <a:t>осторожными, правильно прыгать </a:t>
            </a:r>
          </a:p>
          <a:p>
            <a:r>
              <a:rPr lang="ru-RU" sz="2400" dirty="0" smtClean="0">
                <a:latin typeface="Times New Roman" pitchFamily="18" charset="0"/>
                <a:cs typeface="Times New Roman" pitchFamily="18" charset="0"/>
              </a:rPr>
              <a:t>приземляясь на полусогнутые ноги</a:t>
            </a:r>
            <a:endParaRPr lang="ru-RU"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tatic.wixstatic.com/media/2e76f7_d05fe1da056c46239de5652422216b93~mv2.jpg"/>
          <p:cNvPicPr>
            <a:picLocks noChangeAspect="1" noChangeArrowheads="1"/>
          </p:cNvPicPr>
          <p:nvPr/>
        </p:nvPicPr>
        <p:blipFill>
          <a:blip r:embed="rId2"/>
          <a:srcRect/>
          <a:stretch>
            <a:fillRect/>
          </a:stretch>
        </p:blipFill>
        <p:spPr bwMode="auto">
          <a:xfrm>
            <a:off x="0" y="0"/>
            <a:ext cx="9144000" cy="6858001"/>
          </a:xfrm>
          <a:prstGeom prst="rect">
            <a:avLst/>
          </a:prstGeom>
          <a:noFill/>
        </p:spPr>
      </p:pic>
      <p:pic>
        <p:nvPicPr>
          <p:cNvPr id="5" name="Picture 4" descr="https://sun9-55.userapi.com/impg/r19T55qITkZlcIe-v-xrGHwpKg1MqHW5_adQfQ/9o40U9gGddg.jpg?size=604x262&amp;quality=96&amp;sign=6baa08abfbd584387b461885891e7a26&amp;type=album"/>
          <p:cNvPicPr>
            <a:picLocks noChangeAspect="1" noChangeArrowheads="1"/>
          </p:cNvPicPr>
          <p:nvPr/>
        </p:nvPicPr>
        <p:blipFill>
          <a:blip r:embed="rId3"/>
          <a:srcRect/>
          <a:stretch>
            <a:fillRect/>
          </a:stretch>
        </p:blipFill>
        <p:spPr bwMode="auto">
          <a:xfrm>
            <a:off x="2071670" y="3929066"/>
            <a:ext cx="5753100" cy="2495551"/>
          </a:xfrm>
          <a:prstGeom prst="rect">
            <a:avLst/>
          </a:prstGeom>
          <a:noFill/>
        </p:spPr>
      </p:pic>
      <p:sp>
        <p:nvSpPr>
          <p:cNvPr id="7" name="Заголовок 6"/>
          <p:cNvSpPr>
            <a:spLocks noGrp="1"/>
          </p:cNvSpPr>
          <p:nvPr>
            <p:ph type="title"/>
          </p:nvPr>
        </p:nvSpPr>
        <p:spPr>
          <a:xfrm>
            <a:off x="1643042" y="428604"/>
            <a:ext cx="6786610" cy="1500198"/>
          </a:xfrm>
        </p:spPr>
        <p:txBody>
          <a:bodyPr>
            <a:normAutofit/>
          </a:bodyPr>
          <a:lstStyle/>
          <a:p>
            <a:r>
              <a:rPr lang="ru-RU" b="1" dirty="0" smtClean="0">
                <a:solidFill>
                  <a:srgbClr val="00B050"/>
                </a:solidFill>
                <a:latin typeface="Times New Roman" pitchFamily="18" charset="0"/>
                <a:cs typeface="Times New Roman" pitchFamily="18" charset="0"/>
              </a:rPr>
              <a:t/>
            </a:r>
            <a:br>
              <a:rPr lang="ru-RU" b="1" dirty="0" smtClean="0">
                <a:solidFill>
                  <a:srgbClr val="00B050"/>
                </a:solidFill>
                <a:latin typeface="Times New Roman" pitchFamily="18" charset="0"/>
                <a:cs typeface="Times New Roman" pitchFamily="18" charset="0"/>
              </a:rPr>
            </a:br>
            <a:r>
              <a:rPr lang="ru-RU" b="1" dirty="0" smtClean="0">
                <a:solidFill>
                  <a:srgbClr val="00B050"/>
                </a:solidFill>
                <a:latin typeface="Times New Roman" pitchFamily="18" charset="0"/>
                <a:cs typeface="Times New Roman" pitchFamily="18" charset="0"/>
              </a:rPr>
              <a:t>Спасибо за внимание!</a:t>
            </a:r>
            <a:endParaRPr lang="ru-RU" dirty="0"/>
          </a:p>
        </p:txBody>
      </p:sp>
      <p:sp>
        <p:nvSpPr>
          <p:cNvPr id="8" name="Содержимое 7"/>
          <p:cNvSpPr>
            <a:spLocks noGrp="1"/>
          </p:cNvSpPr>
          <p:nvPr>
            <p:ph idx="1"/>
          </p:nvPr>
        </p:nvSpPr>
        <p:spPr>
          <a:xfrm>
            <a:off x="2000232" y="2786058"/>
            <a:ext cx="6000792" cy="2614618"/>
          </a:xfrm>
        </p:spPr>
        <p:txBody>
          <a:bodyPr>
            <a:normAutofit/>
          </a:bodyPr>
          <a:lstStyle/>
          <a:p>
            <a:pPr algn="ctr">
              <a:buNone/>
            </a:pPr>
            <a:r>
              <a:rPr lang="ru-RU" sz="3600" dirty="0" smtClean="0">
                <a:solidFill>
                  <a:schemeClr val="accent2">
                    <a:lumMod val="75000"/>
                  </a:schemeClr>
                </a:solidFill>
                <a:latin typeface="Times New Roman" pitchFamily="18" charset="0"/>
                <a:cs typeface="Times New Roman" pitchFamily="18" charset="0"/>
              </a:rPr>
              <a:t> Берегите своё здоровье и </a:t>
            </a:r>
          </a:p>
          <a:p>
            <a:pPr algn="ctr">
              <a:buNone/>
            </a:pPr>
            <a:r>
              <a:rPr lang="ru-RU" sz="3600" dirty="0" smtClean="0">
                <a:solidFill>
                  <a:schemeClr val="accent2">
                    <a:lumMod val="75000"/>
                  </a:schemeClr>
                </a:solidFill>
                <a:latin typeface="Times New Roman" pitchFamily="18" charset="0"/>
                <a:cs typeface="Times New Roman" pitchFamily="18" charset="0"/>
              </a:rPr>
              <a:t>здоровье своих детей!</a:t>
            </a:r>
          </a:p>
          <a:p>
            <a:pPr>
              <a:buNone/>
            </a:pPr>
            <a:endParaRPr lang="ru-RU" sz="3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tatic.wixstatic.com/media/2e76f7_d05fe1da056c46239de5652422216b93~mv2.jpg"/>
          <p:cNvPicPr>
            <a:picLocks noChangeAspect="1" noChangeArrowheads="1"/>
          </p:cNvPicPr>
          <p:nvPr/>
        </p:nvPicPr>
        <p:blipFill>
          <a:blip r:embed="rId3"/>
          <a:srcRect/>
          <a:stretch>
            <a:fillRect/>
          </a:stretch>
        </p:blipFill>
        <p:spPr bwMode="auto">
          <a:xfrm>
            <a:off x="0" y="0"/>
            <a:ext cx="9144000" cy="6858001"/>
          </a:xfrm>
          <a:prstGeom prst="rect">
            <a:avLst/>
          </a:prstGeom>
          <a:noFill/>
        </p:spPr>
      </p:pic>
      <p:pic>
        <p:nvPicPr>
          <p:cNvPr id="5" name="Picture 6" descr="http://t378498.dou.obrazovanie33.ru/upload/site_files/98/hello_html_m2335be50.jpg"/>
          <p:cNvPicPr>
            <a:picLocks noChangeAspect="1" noChangeArrowheads="1"/>
          </p:cNvPicPr>
          <p:nvPr/>
        </p:nvPicPr>
        <p:blipFill>
          <a:blip r:embed="rId4"/>
          <a:srcRect/>
          <a:stretch>
            <a:fillRect/>
          </a:stretch>
        </p:blipFill>
        <p:spPr bwMode="auto">
          <a:xfrm>
            <a:off x="1500166" y="285728"/>
            <a:ext cx="7072362" cy="2786082"/>
          </a:xfrm>
          <a:prstGeom prst="rect">
            <a:avLst/>
          </a:prstGeom>
          <a:noFill/>
        </p:spPr>
      </p:pic>
      <p:sp>
        <p:nvSpPr>
          <p:cNvPr id="2" name="Заголовок 1"/>
          <p:cNvSpPr>
            <a:spLocks noGrp="1"/>
          </p:cNvSpPr>
          <p:nvPr>
            <p:ph type="title"/>
          </p:nvPr>
        </p:nvSpPr>
        <p:spPr>
          <a:xfrm>
            <a:off x="2714612" y="1785926"/>
            <a:ext cx="4572032" cy="1143000"/>
          </a:xfrm>
        </p:spPr>
        <p:txBody>
          <a:bodyPr>
            <a:normAutofit fontScale="90000"/>
          </a:bodyPr>
          <a:lstStyle/>
          <a:p>
            <a:r>
              <a:rPr lang="ru-RU" b="1" dirty="0" smtClean="0">
                <a:solidFill>
                  <a:schemeClr val="tx2">
                    <a:lumMod val="75000"/>
                  </a:schemeClr>
                </a:solidFill>
                <a:latin typeface="Times New Roman" pitchFamily="18" charset="0"/>
                <a:cs typeface="Times New Roman" pitchFamily="18" charset="0"/>
              </a:rPr>
              <a:t/>
            </a:r>
            <a:br>
              <a:rPr lang="ru-RU" b="1" dirty="0" smtClean="0">
                <a:solidFill>
                  <a:schemeClr val="tx2">
                    <a:lumMod val="75000"/>
                  </a:schemeClr>
                </a:solidFill>
                <a:latin typeface="Times New Roman" pitchFamily="18" charset="0"/>
                <a:cs typeface="Times New Roman" pitchFamily="18" charset="0"/>
              </a:rPr>
            </a:br>
            <a:r>
              <a:rPr lang="ru-RU" b="1" dirty="0" smtClean="0">
                <a:solidFill>
                  <a:schemeClr val="tx2">
                    <a:lumMod val="75000"/>
                  </a:schemeClr>
                </a:solidFill>
                <a:latin typeface="Times New Roman" pitchFamily="18" charset="0"/>
                <a:cs typeface="Times New Roman" pitchFamily="18" charset="0"/>
              </a:rPr>
              <a:t/>
            </a:r>
            <a:br>
              <a:rPr lang="ru-RU" b="1" dirty="0" smtClean="0">
                <a:solidFill>
                  <a:schemeClr val="tx2">
                    <a:lumMod val="75000"/>
                  </a:schemeClr>
                </a:solidFill>
                <a:latin typeface="Times New Roman" pitchFamily="18" charset="0"/>
                <a:cs typeface="Times New Roman" pitchFamily="18" charset="0"/>
              </a:rPr>
            </a:br>
            <a:r>
              <a:rPr lang="ru-RU" b="1" dirty="0" smtClean="0">
                <a:solidFill>
                  <a:schemeClr val="tx2">
                    <a:lumMod val="75000"/>
                  </a:schemeClr>
                </a:solidFill>
                <a:latin typeface="Times New Roman" pitchFamily="18" charset="0"/>
                <a:cs typeface="Times New Roman" pitchFamily="18" charset="0"/>
              </a:rPr>
              <a:t>Повестка:</a:t>
            </a:r>
            <a:r>
              <a:rPr lang="ru-RU" dirty="0" smtClean="0">
                <a:solidFill>
                  <a:schemeClr val="tx2">
                    <a:lumMod val="75000"/>
                  </a:schemeClr>
                </a:solidFill>
                <a:latin typeface="Times New Roman" pitchFamily="18" charset="0"/>
                <a:cs typeface="Times New Roman" pitchFamily="18" charset="0"/>
              </a:rPr>
              <a:t/>
            </a:r>
            <a:br>
              <a:rPr lang="ru-RU" dirty="0" smtClean="0">
                <a:solidFill>
                  <a:schemeClr val="tx2">
                    <a:lumMod val="75000"/>
                  </a:schemeClr>
                </a:solidFill>
                <a:latin typeface="Times New Roman" pitchFamily="18" charset="0"/>
                <a:cs typeface="Times New Roman" pitchFamily="18" charset="0"/>
              </a:rPr>
            </a:br>
            <a:r>
              <a:rPr lang="ru-RU" b="1" dirty="0" smtClean="0"/>
              <a:t/>
            </a:r>
            <a:br>
              <a:rPr lang="ru-RU" b="1" dirty="0" smtClean="0"/>
            </a:br>
            <a:endParaRPr lang="ru-RU" dirty="0"/>
          </a:p>
        </p:txBody>
      </p:sp>
      <p:sp>
        <p:nvSpPr>
          <p:cNvPr id="3" name="Содержимое 2"/>
          <p:cNvSpPr>
            <a:spLocks noGrp="1"/>
          </p:cNvSpPr>
          <p:nvPr>
            <p:ph idx="1"/>
          </p:nvPr>
        </p:nvSpPr>
        <p:spPr>
          <a:xfrm>
            <a:off x="1428728" y="2786058"/>
            <a:ext cx="7258072" cy="3340105"/>
          </a:xfrm>
        </p:spPr>
        <p:txBody>
          <a:bodyPr/>
          <a:lstStyle/>
          <a:p>
            <a:pPr>
              <a:buNone/>
            </a:pPr>
            <a:r>
              <a:rPr lang="ru-RU" b="1" dirty="0" smtClean="0">
                <a:solidFill>
                  <a:schemeClr val="tx2">
                    <a:lumMod val="75000"/>
                  </a:schemeClr>
                </a:solidFill>
                <a:latin typeface="Times New Roman" pitchFamily="18" charset="0"/>
                <a:cs typeface="Times New Roman" pitchFamily="18" charset="0"/>
              </a:rPr>
              <a:t> </a:t>
            </a:r>
            <a:r>
              <a:rPr lang="ru-RU" b="1" dirty="0" smtClean="0"/>
              <a:t/>
            </a:r>
            <a:br>
              <a:rPr lang="ru-RU" b="1" dirty="0" smtClean="0"/>
            </a:br>
            <a:r>
              <a:rPr lang="ru-RU" dirty="0" smtClean="0">
                <a:latin typeface="Times New Roman" pitchFamily="18" charset="0"/>
                <a:cs typeface="Times New Roman" pitchFamily="18" charset="0"/>
              </a:rPr>
              <a:t>1. Организация летней оздоровительной работы в ДОУ</a:t>
            </a:r>
          </a:p>
          <a:p>
            <a:pPr>
              <a:buNone/>
            </a:pPr>
            <a:r>
              <a:rPr lang="ru-RU" dirty="0" smtClean="0">
                <a:latin typeface="Times New Roman" pitchFamily="18" charset="0"/>
                <a:cs typeface="Times New Roman" pitchFamily="18" charset="0"/>
              </a:rPr>
              <a:t>    2. Безопасность детей летом.</a:t>
            </a:r>
          </a:p>
          <a:p>
            <a:pPr>
              <a:buNone/>
            </a:pP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tatic.wixstatic.com/media/2e76f7_d05fe1da056c46239de5652422216b93~mv2.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2000232" y="274638"/>
            <a:ext cx="6357982" cy="1654164"/>
          </a:xfrm>
        </p:spPr>
        <p:txBody>
          <a:bodyPr>
            <a:normAutofit fontScale="90000"/>
          </a:bodyPr>
          <a:lstStyle/>
          <a:p>
            <a:r>
              <a:rPr lang="ru-RU" b="1" dirty="0" smtClean="0">
                <a:solidFill>
                  <a:schemeClr val="accent1"/>
                </a:solidFill>
                <a:latin typeface="Times New Roman" pitchFamily="18" charset="0"/>
                <a:cs typeface="Times New Roman" pitchFamily="18" charset="0"/>
              </a:rPr>
              <a:t>Цель летней оздоровительной работы в ДОУ:</a:t>
            </a:r>
            <a:endParaRPr lang="ru-RU" dirty="0"/>
          </a:p>
        </p:txBody>
      </p:sp>
      <p:sp>
        <p:nvSpPr>
          <p:cNvPr id="5" name="Прямоугольник 4"/>
          <p:cNvSpPr/>
          <p:nvPr/>
        </p:nvSpPr>
        <p:spPr>
          <a:xfrm>
            <a:off x="1500166" y="2285992"/>
            <a:ext cx="7143800" cy="2677656"/>
          </a:xfrm>
          <a:prstGeom prst="rect">
            <a:avLst/>
          </a:prstGeom>
        </p:spPr>
        <p:txBody>
          <a:bodyPr wrap="square">
            <a:spAutoFit/>
          </a:bodyPr>
          <a:lstStyle/>
          <a:p>
            <a:r>
              <a:rPr lang="ru-RU" sz="2800" dirty="0" smtClean="0">
                <a:latin typeface="Times New Roman" pitchFamily="18" charset="0"/>
                <a:cs typeface="Times New Roman" pitchFamily="18" charset="0"/>
              </a:rPr>
              <a:t>сохранение и укрепление физического и психического здоровья детей с учетом их индивидуальных особенностей, удовлетворение потребностей растущего организма в отдыхе, творческой деятельности и движении.</a:t>
            </a:r>
            <a:endParaRPr lang="ru-RU" sz="2800" dirty="0"/>
          </a:p>
        </p:txBody>
      </p:sp>
      <p:pic>
        <p:nvPicPr>
          <p:cNvPr id="6" name="Picture 4" descr="https://www.ds17prim.ru/public/users/993/PNG/011120161634.png"/>
          <p:cNvPicPr>
            <a:picLocks noChangeAspect="1" noChangeArrowheads="1"/>
          </p:cNvPicPr>
          <p:nvPr/>
        </p:nvPicPr>
        <p:blipFill>
          <a:blip r:embed="rId3" cstate="print"/>
          <a:stretch>
            <a:fillRect/>
          </a:stretch>
        </p:blipFill>
        <p:spPr bwMode="auto">
          <a:xfrm flipH="1">
            <a:off x="5521503" y="4229516"/>
            <a:ext cx="3622497" cy="2628484"/>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tatic.wixstatic.com/media/2e76f7_d05fe1da056c46239de5652422216b93~mv2.jpg"/>
          <p:cNvPicPr>
            <a:picLocks noChangeAspect="1" noChangeArrowheads="1"/>
          </p:cNvPicPr>
          <p:nvPr/>
        </p:nvPicPr>
        <p:blipFill>
          <a:blip r:embed="rId2"/>
          <a:srcRect/>
          <a:stretch>
            <a:fillRect/>
          </a:stretch>
        </p:blipFill>
        <p:spPr bwMode="auto">
          <a:xfrm>
            <a:off x="0" y="-1"/>
            <a:ext cx="9144000" cy="6858001"/>
          </a:xfrm>
          <a:prstGeom prst="rect">
            <a:avLst/>
          </a:prstGeom>
          <a:noFill/>
        </p:spPr>
      </p:pic>
      <p:pic>
        <p:nvPicPr>
          <p:cNvPr id="6" name="Picture 4" descr="https://www.ds17prim.ru/public/users/993/PNG/011120161634.png"/>
          <p:cNvPicPr>
            <a:picLocks noChangeAspect="1" noChangeArrowheads="1"/>
          </p:cNvPicPr>
          <p:nvPr/>
        </p:nvPicPr>
        <p:blipFill>
          <a:blip r:embed="rId3" cstate="print"/>
          <a:stretch>
            <a:fillRect/>
          </a:stretch>
        </p:blipFill>
        <p:spPr bwMode="auto">
          <a:xfrm flipH="1">
            <a:off x="5521503" y="214290"/>
            <a:ext cx="3622497" cy="2628484"/>
          </a:xfrm>
          <a:prstGeom prst="rect">
            <a:avLst/>
          </a:prstGeom>
          <a:noFill/>
        </p:spPr>
      </p:pic>
      <p:sp>
        <p:nvSpPr>
          <p:cNvPr id="2" name="Заголовок 1"/>
          <p:cNvSpPr>
            <a:spLocks noGrp="1"/>
          </p:cNvSpPr>
          <p:nvPr>
            <p:ph type="title"/>
          </p:nvPr>
        </p:nvSpPr>
        <p:spPr>
          <a:xfrm>
            <a:off x="1785918" y="274638"/>
            <a:ext cx="6357982" cy="1143000"/>
          </a:xfrm>
        </p:spPr>
        <p:txBody>
          <a:bodyPr>
            <a:normAutofit fontScale="90000"/>
          </a:bodyPr>
          <a:lstStyle/>
          <a:p>
            <a:r>
              <a:rPr lang="ru-RU" b="1" dirty="0" smtClean="0">
                <a:solidFill>
                  <a:schemeClr val="tx2">
                    <a:lumMod val="60000"/>
                    <a:lumOff val="40000"/>
                  </a:schemeClr>
                </a:solidFill>
                <a:latin typeface="Times New Roman" pitchFamily="18" charset="0"/>
                <a:cs typeface="Times New Roman" pitchFamily="18" charset="0"/>
              </a:rPr>
              <a:t>Задачи:</a:t>
            </a:r>
            <a:r>
              <a:rPr lang="ru-RU" dirty="0" smtClean="0">
                <a:solidFill>
                  <a:schemeClr val="tx2">
                    <a:lumMod val="60000"/>
                    <a:lumOff val="40000"/>
                  </a:schemeClr>
                </a:solidFill>
                <a:latin typeface="Times New Roman" pitchFamily="18" charset="0"/>
                <a:cs typeface="Times New Roman" pitchFamily="18" charset="0"/>
              </a:rPr>
              <a:t/>
            </a:r>
            <a:br>
              <a:rPr lang="ru-RU" dirty="0" smtClean="0">
                <a:solidFill>
                  <a:schemeClr val="tx2">
                    <a:lumMod val="60000"/>
                    <a:lumOff val="40000"/>
                  </a:schemeClr>
                </a:solidFill>
                <a:latin typeface="Times New Roman" pitchFamily="18" charset="0"/>
                <a:cs typeface="Times New Roman" pitchFamily="18" charset="0"/>
              </a:rPr>
            </a:br>
            <a:endParaRPr lang="ru-RU" dirty="0"/>
          </a:p>
        </p:txBody>
      </p:sp>
      <p:sp>
        <p:nvSpPr>
          <p:cNvPr id="3" name="Содержимое 2"/>
          <p:cNvSpPr>
            <a:spLocks noGrp="1"/>
          </p:cNvSpPr>
          <p:nvPr>
            <p:ph idx="1"/>
          </p:nvPr>
        </p:nvSpPr>
        <p:spPr>
          <a:xfrm>
            <a:off x="1357290" y="1071546"/>
            <a:ext cx="7329510" cy="5286412"/>
          </a:xfrm>
        </p:spPr>
        <p:txBody>
          <a:bodyPr>
            <a:normAutofit fontScale="85000" lnSpcReduction="20000"/>
          </a:bodyPr>
          <a:lstStyle/>
          <a:p>
            <a:pPr>
              <a:buNone/>
            </a:pPr>
            <a:r>
              <a:rPr lang="ru-RU" dirty="0" smtClean="0">
                <a:latin typeface="Times New Roman" pitchFamily="18" charset="0"/>
                <a:cs typeface="Times New Roman" pitchFamily="18" charset="0"/>
              </a:rPr>
              <a:t>                           </a:t>
            </a:r>
          </a:p>
          <a:p>
            <a:pPr>
              <a:buFont typeface="Wingdings" pitchFamily="2" charset="2"/>
              <a:buChar char="Ø"/>
            </a:pPr>
            <a:r>
              <a:rPr lang="ru-RU" dirty="0" smtClean="0">
                <a:latin typeface="Times New Roman" pitchFamily="18" charset="0"/>
                <a:cs typeface="Times New Roman" pitchFamily="18" charset="0"/>
              </a:rPr>
              <a:t>Способствовать укреплению   </a:t>
            </a:r>
          </a:p>
          <a:p>
            <a:pPr>
              <a:buNone/>
            </a:pPr>
            <a:r>
              <a:rPr lang="ru-RU" dirty="0" smtClean="0">
                <a:latin typeface="Times New Roman" pitchFamily="18" charset="0"/>
                <a:cs typeface="Times New Roman" pitchFamily="18" charset="0"/>
              </a:rPr>
              <a:t>здоровья детей. </a:t>
            </a:r>
          </a:p>
          <a:p>
            <a:pPr>
              <a:buFont typeface="Wingdings" pitchFamily="2" charset="2"/>
              <a:buChar char="Ø"/>
            </a:pPr>
            <a:r>
              <a:rPr lang="ru-RU" dirty="0" smtClean="0">
                <a:latin typeface="Times New Roman" pitchFamily="18" charset="0"/>
                <a:cs typeface="Times New Roman" pitchFamily="18" charset="0"/>
              </a:rPr>
              <a:t>Развивать двигательные, </a:t>
            </a:r>
          </a:p>
          <a:p>
            <a:pPr>
              <a:buNone/>
            </a:pPr>
            <a:r>
              <a:rPr lang="ru-RU" dirty="0" smtClean="0">
                <a:latin typeface="Times New Roman" pitchFamily="18" charset="0"/>
                <a:cs typeface="Times New Roman" pitchFamily="18" charset="0"/>
              </a:rPr>
              <a:t>интеллектуальные, творческие </a:t>
            </a:r>
          </a:p>
          <a:p>
            <a:pPr>
              <a:buNone/>
            </a:pPr>
            <a:r>
              <a:rPr lang="ru-RU" dirty="0" smtClean="0">
                <a:latin typeface="Times New Roman" pitchFamily="18" charset="0"/>
                <a:cs typeface="Times New Roman" pitchFamily="18" charset="0"/>
              </a:rPr>
              <a:t>способности воспитанников в разнообразных видах деятельности.</a:t>
            </a:r>
          </a:p>
          <a:p>
            <a:pPr>
              <a:buFont typeface="Wingdings" pitchFamily="2" charset="2"/>
              <a:buChar char="Ø"/>
            </a:pPr>
            <a:r>
              <a:rPr lang="ru-RU" dirty="0" smtClean="0">
                <a:latin typeface="Times New Roman" pitchFamily="18" charset="0"/>
                <a:cs typeface="Times New Roman" pitchFamily="18" charset="0"/>
              </a:rPr>
              <a:t> Создать атмосферу радости, формировать положительное эмоциональное состояние для всех участников образовательного процесса. </a:t>
            </a:r>
          </a:p>
          <a:p>
            <a:pPr>
              <a:buFont typeface="Wingdings" pitchFamily="2" charset="2"/>
              <a:buChar char="Ø"/>
            </a:pPr>
            <a:r>
              <a:rPr lang="ru-RU" dirty="0" smtClean="0">
                <a:latin typeface="Times New Roman" pitchFamily="18" charset="0"/>
                <a:cs typeface="Times New Roman" pitchFamily="18" charset="0"/>
              </a:rPr>
              <a:t>Осуществление педагогического и санитарного просвещения родителей по вопросам воспитания и оздоровления детей в летний период.</a:t>
            </a:r>
          </a:p>
          <a:p>
            <a:pPr>
              <a:buNone/>
            </a:pP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tatic.wixstatic.com/media/2e76f7_d05fe1da056c46239de5652422216b93~mv2.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pic>
        <p:nvPicPr>
          <p:cNvPr id="6" name="Picture 4" descr="https://www.ds17prim.ru/public/users/993/PNG/011120161634.png"/>
          <p:cNvPicPr>
            <a:picLocks noChangeAspect="1" noChangeArrowheads="1"/>
          </p:cNvPicPr>
          <p:nvPr/>
        </p:nvPicPr>
        <p:blipFill>
          <a:blip r:embed="rId3" cstate="print"/>
          <a:stretch>
            <a:fillRect/>
          </a:stretch>
        </p:blipFill>
        <p:spPr bwMode="auto">
          <a:xfrm>
            <a:off x="357158" y="4229516"/>
            <a:ext cx="3622497" cy="2628484"/>
          </a:xfrm>
          <a:prstGeom prst="rect">
            <a:avLst/>
          </a:prstGeom>
          <a:noFill/>
        </p:spPr>
      </p:pic>
      <p:sp>
        <p:nvSpPr>
          <p:cNvPr id="2" name="Заголовок 1"/>
          <p:cNvSpPr>
            <a:spLocks noGrp="1"/>
          </p:cNvSpPr>
          <p:nvPr>
            <p:ph type="title"/>
          </p:nvPr>
        </p:nvSpPr>
        <p:spPr>
          <a:xfrm>
            <a:off x="1857356" y="285728"/>
            <a:ext cx="6257940" cy="1143000"/>
          </a:xfrm>
        </p:spPr>
        <p:txBody>
          <a:bodyPr/>
          <a:lstStyle/>
          <a:p>
            <a:r>
              <a:rPr lang="ru-RU" dirty="0" smtClean="0">
                <a:solidFill>
                  <a:schemeClr val="accent1"/>
                </a:solidFill>
                <a:latin typeface="Times New Roman" pitchFamily="18" charset="0"/>
                <a:ea typeface="Times New Roman"/>
                <a:cs typeface="Times New Roman" pitchFamily="18" charset="0"/>
              </a:rPr>
              <a:t>Формы работы </a:t>
            </a:r>
            <a:endParaRPr lang="ru-RU" dirty="0"/>
          </a:p>
        </p:txBody>
      </p:sp>
      <p:sp>
        <p:nvSpPr>
          <p:cNvPr id="5" name="Прямоугольник 4"/>
          <p:cNvSpPr/>
          <p:nvPr/>
        </p:nvSpPr>
        <p:spPr>
          <a:xfrm>
            <a:off x="1571604" y="1357298"/>
            <a:ext cx="7215238" cy="4547399"/>
          </a:xfrm>
          <a:prstGeom prst="rect">
            <a:avLst/>
          </a:prstGeom>
        </p:spPr>
        <p:txBody>
          <a:bodyPr wrap="square">
            <a:spAutoFit/>
          </a:bodyPr>
          <a:lstStyle/>
          <a:p>
            <a:pPr algn="ctr">
              <a:lnSpc>
                <a:spcPct val="115000"/>
              </a:lnSpc>
              <a:spcAft>
                <a:spcPts val="890"/>
              </a:spcAft>
              <a:buNone/>
            </a:pPr>
            <a:r>
              <a:rPr lang="ru-RU" sz="2400" dirty="0" smtClean="0">
                <a:solidFill>
                  <a:srgbClr val="000000"/>
                </a:solidFill>
                <a:latin typeface="Times New Roman" pitchFamily="18" charset="0"/>
                <a:ea typeface="Times New Roman"/>
                <a:cs typeface="Times New Roman" pitchFamily="18" charset="0"/>
              </a:rPr>
              <a:t>При организации летнего оздоровительного периода детей разнообразны и насыщены, что является, одним из основных условий качественной организации летнего оздоровительного периода, комплексное использование всех форм работы</a:t>
            </a:r>
            <a:endParaRPr lang="ru-RU" sz="2400" dirty="0" smtClean="0">
              <a:latin typeface="Times New Roman" pitchFamily="18" charset="0"/>
              <a:ea typeface="Calibri"/>
              <a:cs typeface="Times New Roman" pitchFamily="18" charset="0"/>
            </a:endParaRPr>
          </a:p>
          <a:p>
            <a:pPr algn="ctr">
              <a:buNone/>
            </a:pPr>
            <a:r>
              <a:rPr lang="ru-RU" sz="2400" dirty="0" smtClean="0">
                <a:solidFill>
                  <a:srgbClr val="000000"/>
                </a:solidFill>
                <a:latin typeface="Times New Roman" pitchFamily="18" charset="0"/>
                <a:ea typeface="Times New Roman"/>
                <a:cs typeface="Times New Roman" pitchFamily="18" charset="0"/>
              </a:rPr>
              <a:t>             Каждая неделя имеет свое название</a:t>
            </a:r>
            <a:r>
              <a:rPr lang="ru-RU" sz="2400" dirty="0" smtClean="0">
                <a:solidFill>
                  <a:srgbClr val="000000"/>
                </a:solidFill>
                <a:latin typeface="Times New Roman" pitchFamily="18" charset="0"/>
                <a:ea typeface="Times New Roman"/>
                <a:cs typeface="Times New Roman" pitchFamily="18" charset="0"/>
              </a:rPr>
              <a:t>.»Неделя    	игр и забав», «Неделя опытов и 		  		экспериментов», «Неделя России»,  		неделя воды и цветов», «Неделя 			сказки», «Неделя природы», «Неделя Юмора и смеха», </a:t>
            </a:r>
            <a:r>
              <a:rPr lang="ru-RU" sz="2400" dirty="0" err="1" smtClean="0">
                <a:solidFill>
                  <a:srgbClr val="000000"/>
                </a:solidFill>
                <a:latin typeface="Times New Roman" pitchFamily="18" charset="0"/>
                <a:ea typeface="Times New Roman"/>
                <a:cs typeface="Times New Roman" pitchFamily="18" charset="0"/>
              </a:rPr>
              <a:t>итд</a:t>
            </a:r>
            <a:r>
              <a:rPr lang="ru-RU" sz="2400" dirty="0" smtClean="0">
                <a:solidFill>
                  <a:srgbClr val="000000"/>
                </a:solidFill>
                <a:latin typeface="Times New Roman" pitchFamily="18" charset="0"/>
                <a:ea typeface="Times New Roman"/>
                <a:cs typeface="Times New Roman" pitchFamily="18" charset="0"/>
              </a:rPr>
              <a:t> </a:t>
            </a: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tatic.wixstatic.com/media/2e76f7_d05fe1da056c46239de5652422216b93~mv2.jpg"/>
          <p:cNvPicPr>
            <a:picLocks noChangeAspect="1" noChangeArrowheads="1"/>
          </p:cNvPicPr>
          <p:nvPr/>
        </p:nvPicPr>
        <p:blipFill>
          <a:blip r:embed="rId2"/>
          <a:srcRect/>
          <a:stretch>
            <a:fillRect/>
          </a:stretch>
        </p:blipFill>
        <p:spPr bwMode="auto">
          <a:xfrm>
            <a:off x="0" y="-1"/>
            <a:ext cx="9144000" cy="6858001"/>
          </a:xfrm>
          <a:prstGeom prst="rect">
            <a:avLst/>
          </a:prstGeom>
          <a:noFill/>
        </p:spPr>
      </p:pic>
      <p:pic>
        <p:nvPicPr>
          <p:cNvPr id="5" name="Picture 4" descr="https://avatars.dzeninfra.ru/get-zen_doc/4389079/pub_609103bb4461ec746c823cd8_6091071d87bf2977fc56741c/scale_1200"/>
          <p:cNvPicPr>
            <a:picLocks noChangeAspect="1" noChangeArrowheads="1"/>
          </p:cNvPicPr>
          <p:nvPr/>
        </p:nvPicPr>
        <p:blipFill>
          <a:blip r:embed="rId3" cstate="print"/>
          <a:srcRect/>
          <a:stretch>
            <a:fillRect/>
          </a:stretch>
        </p:blipFill>
        <p:spPr bwMode="auto">
          <a:xfrm>
            <a:off x="214282" y="214290"/>
            <a:ext cx="2844789" cy="2089627"/>
          </a:xfrm>
          <a:prstGeom prst="rect">
            <a:avLst/>
          </a:prstGeom>
          <a:noFill/>
        </p:spPr>
      </p:pic>
      <p:sp>
        <p:nvSpPr>
          <p:cNvPr id="2" name="Заголовок 1"/>
          <p:cNvSpPr>
            <a:spLocks noGrp="1"/>
          </p:cNvSpPr>
          <p:nvPr>
            <p:ph type="title"/>
          </p:nvPr>
        </p:nvSpPr>
        <p:spPr>
          <a:xfrm>
            <a:off x="3214678" y="357166"/>
            <a:ext cx="5472122" cy="1785950"/>
          </a:xfrm>
        </p:spPr>
        <p:txBody>
          <a:bodyPr>
            <a:noAutofit/>
          </a:bodyPr>
          <a:lstStyle/>
          <a:p>
            <a:r>
              <a:rPr lang="ru-RU" sz="3200" dirty="0" smtClean="0">
                <a:solidFill>
                  <a:schemeClr val="accent1"/>
                </a:solidFill>
                <a:latin typeface="Times New Roman" pitchFamily="18" charset="0"/>
                <a:ea typeface="Times New Roman"/>
                <a:cs typeface="Times New Roman" pitchFamily="18" charset="0"/>
              </a:rPr>
              <a:t>На каждой неделе проводятся    различные мероприятия с детьми:</a:t>
            </a:r>
            <a:br>
              <a:rPr lang="ru-RU" sz="3200" dirty="0" smtClean="0">
                <a:solidFill>
                  <a:schemeClr val="accent1"/>
                </a:solidFill>
                <a:latin typeface="Times New Roman" pitchFamily="18" charset="0"/>
                <a:ea typeface="Times New Roman"/>
                <a:cs typeface="Times New Roman" pitchFamily="18" charset="0"/>
              </a:rPr>
            </a:br>
            <a:endParaRPr lang="ru-RU" sz="3200" dirty="0"/>
          </a:p>
        </p:txBody>
      </p:sp>
      <p:sp>
        <p:nvSpPr>
          <p:cNvPr id="3" name="Содержимое 2"/>
          <p:cNvSpPr>
            <a:spLocks noGrp="1"/>
          </p:cNvSpPr>
          <p:nvPr>
            <p:ph idx="1"/>
          </p:nvPr>
        </p:nvSpPr>
        <p:spPr>
          <a:xfrm>
            <a:off x="1428728" y="2285992"/>
            <a:ext cx="7258072" cy="3840171"/>
          </a:xfrm>
        </p:spPr>
        <p:txBody>
          <a:bodyPr>
            <a:normAutofit fontScale="92500" lnSpcReduction="10000"/>
          </a:bodyPr>
          <a:lstStyle/>
          <a:p>
            <a:pPr>
              <a:buFont typeface="Courier New" pitchFamily="49" charset="0"/>
              <a:buChar char="o"/>
            </a:pPr>
            <a:r>
              <a:rPr lang="ru-RU" dirty="0" smtClean="0">
                <a:solidFill>
                  <a:srgbClr val="000000"/>
                </a:solidFill>
                <a:latin typeface="Times New Roman" pitchFamily="18" charset="0"/>
                <a:ea typeface="Times New Roman"/>
                <a:cs typeface="Times New Roman" pitchFamily="18" charset="0"/>
              </a:rPr>
              <a:t>Чтение произведений, заучивание стихотворений, Беседы, </a:t>
            </a:r>
          </a:p>
          <a:p>
            <a:pPr>
              <a:buFont typeface="Courier New" pitchFamily="49" charset="0"/>
              <a:buChar char="o"/>
            </a:pPr>
            <a:r>
              <a:rPr lang="ru-RU" dirty="0" smtClean="0">
                <a:solidFill>
                  <a:srgbClr val="000000"/>
                </a:solidFill>
                <a:latin typeface="Times New Roman" pitchFamily="18" charset="0"/>
                <a:ea typeface="Times New Roman"/>
                <a:cs typeface="Times New Roman" pitchFamily="18" charset="0"/>
              </a:rPr>
              <a:t> Продуктивная деятельность с детьми (рисование, лепка, аппликация, </a:t>
            </a:r>
          </a:p>
          <a:p>
            <a:pPr>
              <a:buFont typeface="Courier New" pitchFamily="49" charset="0"/>
              <a:buChar char="o"/>
            </a:pPr>
            <a:r>
              <a:rPr lang="ru-RU" dirty="0" smtClean="0">
                <a:solidFill>
                  <a:srgbClr val="000000"/>
                </a:solidFill>
                <a:latin typeface="Times New Roman" pitchFamily="18" charset="0"/>
                <a:ea typeface="Times New Roman"/>
                <a:cs typeface="Times New Roman" pitchFamily="18" charset="0"/>
              </a:rPr>
              <a:t>Экологические акции,</a:t>
            </a:r>
          </a:p>
          <a:p>
            <a:pPr>
              <a:buFont typeface="Courier New" pitchFamily="49" charset="0"/>
              <a:buChar char="o"/>
            </a:pPr>
            <a:r>
              <a:rPr lang="ru-RU" dirty="0" smtClean="0">
                <a:solidFill>
                  <a:srgbClr val="000000"/>
                </a:solidFill>
                <a:latin typeface="Times New Roman" pitchFamily="18" charset="0"/>
                <a:ea typeface="Times New Roman"/>
                <a:cs typeface="Times New Roman" pitchFamily="18" charset="0"/>
              </a:rPr>
              <a:t>Музыкальные, хороводные игры</a:t>
            </a:r>
          </a:p>
          <a:p>
            <a:pPr>
              <a:buFont typeface="Courier New" pitchFamily="49" charset="0"/>
              <a:buChar char="o"/>
            </a:pPr>
            <a:r>
              <a:rPr lang="ru-RU" dirty="0" smtClean="0">
                <a:solidFill>
                  <a:srgbClr val="000000"/>
                </a:solidFill>
                <a:latin typeface="Times New Roman" pitchFamily="18" charset="0"/>
                <a:ea typeface="Times New Roman"/>
                <a:cs typeface="Times New Roman" pitchFamily="18" charset="0"/>
              </a:rPr>
              <a:t>Подвижные игры, спортивные игры и т. </a:t>
            </a:r>
            <a:r>
              <a:rPr lang="ru-RU" dirty="0" err="1" smtClean="0">
                <a:solidFill>
                  <a:srgbClr val="000000"/>
                </a:solidFill>
                <a:latin typeface="Times New Roman" pitchFamily="18" charset="0"/>
                <a:ea typeface="Times New Roman"/>
                <a:cs typeface="Times New Roman" pitchFamily="18" charset="0"/>
              </a:rPr>
              <a:t>д</a:t>
            </a:r>
            <a:r>
              <a:rPr lang="ru-RU" dirty="0" smtClean="0">
                <a:solidFill>
                  <a:srgbClr val="000000"/>
                </a:solidFill>
                <a:latin typeface="Times New Roman" pitchFamily="18" charset="0"/>
                <a:ea typeface="Times New Roman"/>
                <a:cs typeface="Times New Roman" pitchFamily="18" charset="0"/>
              </a:rPr>
              <a:t> </a:t>
            </a:r>
            <a:endParaRPr lang="ru-RU" dirty="0" smtClean="0">
              <a:latin typeface="Times New Roman" pitchFamily="18" charset="0"/>
              <a:ea typeface="Calibri"/>
              <a:cs typeface="Times New Roman" pitchFamily="18" charset="0"/>
            </a:endParaRPr>
          </a:p>
          <a:p>
            <a:pPr>
              <a:buNone/>
            </a:pPr>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tatic.wixstatic.com/media/2e76f7_d05fe1da056c46239de5652422216b93~mv2.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1500166" y="274638"/>
            <a:ext cx="6858048" cy="1725602"/>
          </a:xfrm>
        </p:spPr>
        <p:txBody>
          <a:bodyPr>
            <a:noAutofit/>
          </a:bodyPr>
          <a:lstStyle/>
          <a:p>
            <a:r>
              <a:rPr lang="ru-RU" sz="2800" b="1" dirty="0" smtClean="0">
                <a:solidFill>
                  <a:schemeClr val="accent1"/>
                </a:solidFill>
                <a:latin typeface="Times New Roman" pitchFamily="18" charset="0"/>
                <a:ea typeface="Times New Roman"/>
                <a:cs typeface="Times New Roman" pitchFamily="18" charset="0"/>
              </a:rPr>
              <a:t>Организуя физкультурно-оздоровительную работу с детьми, мы используем разнообразные виды деятельности:</a:t>
            </a:r>
            <a:endParaRPr lang="ru-RU" sz="2800" dirty="0"/>
          </a:p>
        </p:txBody>
      </p:sp>
      <p:sp>
        <p:nvSpPr>
          <p:cNvPr id="5" name="Прямоугольник 4"/>
          <p:cNvSpPr/>
          <p:nvPr/>
        </p:nvSpPr>
        <p:spPr>
          <a:xfrm>
            <a:off x="1428728" y="2500306"/>
            <a:ext cx="7286676" cy="3270126"/>
          </a:xfrm>
          <a:prstGeom prst="rect">
            <a:avLst/>
          </a:prstGeom>
        </p:spPr>
        <p:txBody>
          <a:bodyPr wrap="square">
            <a:spAutoFit/>
          </a:bodyPr>
          <a:lstStyle/>
          <a:p>
            <a:pPr>
              <a:lnSpc>
                <a:spcPct val="115000"/>
              </a:lnSpc>
              <a:spcAft>
                <a:spcPts val="890"/>
              </a:spcAft>
              <a:buFont typeface="Wingdings" pitchFamily="2" charset="2"/>
              <a:buChar char="Ø"/>
            </a:pPr>
            <a:r>
              <a:rPr lang="ru-RU" sz="2000" dirty="0" smtClean="0">
                <a:solidFill>
                  <a:srgbClr val="000000"/>
                </a:solidFill>
                <a:latin typeface="Times New Roman" pitchFamily="18" charset="0"/>
                <a:ea typeface="Times New Roman"/>
                <a:cs typeface="Times New Roman" pitchFamily="18" charset="0"/>
              </a:rPr>
              <a:t>Динамические паузы (физкультминутки) (рекомендуются для всех детей в качестве профилактики при утомлении) ;</a:t>
            </a:r>
            <a:endParaRPr lang="ru-RU" sz="2000" dirty="0" smtClean="0">
              <a:latin typeface="Times New Roman" pitchFamily="18" charset="0"/>
              <a:ea typeface="Calibri"/>
              <a:cs typeface="Times New Roman" pitchFamily="18" charset="0"/>
            </a:endParaRPr>
          </a:p>
          <a:p>
            <a:pPr>
              <a:lnSpc>
                <a:spcPct val="115000"/>
              </a:lnSpc>
              <a:spcAft>
                <a:spcPts val="890"/>
              </a:spcAft>
              <a:buFont typeface="Wingdings" pitchFamily="2" charset="2"/>
              <a:buChar char="Ø"/>
            </a:pPr>
            <a:r>
              <a:rPr lang="ru-RU" sz="2000" dirty="0" smtClean="0">
                <a:solidFill>
                  <a:srgbClr val="000000"/>
                </a:solidFill>
                <a:latin typeface="Times New Roman" pitchFamily="18" charset="0"/>
                <a:ea typeface="Times New Roman"/>
                <a:cs typeface="Times New Roman" pitchFamily="18" charset="0"/>
              </a:rPr>
              <a:t> Подвижные и спортивные игры (проводятся ежедневно в соответствии с возрастом детей) ;</a:t>
            </a:r>
            <a:endParaRPr lang="ru-RU" sz="2000" dirty="0" smtClean="0">
              <a:latin typeface="Times New Roman" pitchFamily="18" charset="0"/>
              <a:ea typeface="Calibri"/>
              <a:cs typeface="Times New Roman" pitchFamily="18" charset="0"/>
            </a:endParaRPr>
          </a:p>
          <a:p>
            <a:pPr>
              <a:lnSpc>
                <a:spcPct val="115000"/>
              </a:lnSpc>
              <a:spcAft>
                <a:spcPts val="890"/>
              </a:spcAft>
              <a:buFont typeface="Wingdings" pitchFamily="2" charset="2"/>
              <a:buChar char="Ø"/>
            </a:pPr>
            <a:r>
              <a:rPr lang="ru-RU" sz="2000" dirty="0" smtClean="0">
                <a:solidFill>
                  <a:srgbClr val="000000"/>
                </a:solidFill>
                <a:latin typeface="Times New Roman" pitchFamily="18" charset="0"/>
                <a:ea typeface="Times New Roman"/>
                <a:cs typeface="Times New Roman" pitchFamily="18" charset="0"/>
              </a:rPr>
              <a:t>Релаксация (проводится для всех возрастных групп, при этом используется спокойная музыка, звуки природы); </a:t>
            </a:r>
            <a:endParaRPr lang="ru-RU" sz="2000" dirty="0" smtClean="0">
              <a:latin typeface="Times New Roman" pitchFamily="18" charset="0"/>
              <a:ea typeface="Calibri"/>
              <a:cs typeface="Times New Roman" pitchFamily="18" charset="0"/>
            </a:endParaRPr>
          </a:p>
          <a:p>
            <a:pPr>
              <a:lnSpc>
                <a:spcPct val="115000"/>
              </a:lnSpc>
              <a:spcAft>
                <a:spcPts val="890"/>
              </a:spcAft>
              <a:buFont typeface="Wingdings" pitchFamily="2" charset="2"/>
              <a:buChar char="Ø"/>
            </a:pPr>
            <a:r>
              <a:rPr lang="ru-RU" sz="2000" dirty="0" smtClean="0">
                <a:solidFill>
                  <a:srgbClr val="000000"/>
                </a:solidFill>
                <a:latin typeface="Times New Roman" pitchFamily="18" charset="0"/>
                <a:ea typeface="Times New Roman"/>
                <a:cs typeface="Times New Roman" pitchFamily="18" charset="0"/>
              </a:rPr>
              <a:t>Гимнастика пальчиковая (рекомендована всем детям, особенно с речевыми проблемами) ;</a:t>
            </a:r>
            <a:endParaRPr lang="ru-RU"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tatic.wixstatic.com/media/2e76f7_d05fe1da056c46239de5652422216b93~mv2.jpg"/>
          <p:cNvPicPr>
            <a:picLocks noGrp="1" noChangeAspect="1" noChangeArrowheads="1"/>
          </p:cNvPicPr>
          <p:nvPr>
            <p:ph idx="4294967295"/>
          </p:nvPr>
        </p:nvPicPr>
        <p:blipFill>
          <a:blip r:embed="rId2"/>
          <a:srcRect/>
          <a:stretch>
            <a:fillRect/>
          </a:stretch>
        </p:blipFill>
        <p:spPr bwMode="auto">
          <a:xfrm>
            <a:off x="0" y="0"/>
            <a:ext cx="9144000" cy="6858000"/>
          </a:xfrm>
          <a:prstGeom prst="rect">
            <a:avLst/>
          </a:prstGeom>
          <a:noFill/>
        </p:spPr>
      </p:pic>
      <p:pic>
        <p:nvPicPr>
          <p:cNvPr id="5" name="Picture 5" descr="https://avatars.dzeninfra.ru/get-zen_doc/4389079/pub_609103bb4461ec746c823cd8_6091071d87bf2977fc56741c/scale_1200"/>
          <p:cNvPicPr>
            <a:picLocks noChangeAspect="1" noChangeArrowheads="1"/>
          </p:cNvPicPr>
          <p:nvPr/>
        </p:nvPicPr>
        <p:blipFill>
          <a:blip r:embed="rId3" cstate="print"/>
          <a:srcRect/>
          <a:stretch>
            <a:fillRect/>
          </a:stretch>
        </p:blipFill>
        <p:spPr bwMode="auto">
          <a:xfrm>
            <a:off x="5643570" y="4143380"/>
            <a:ext cx="3306692" cy="2428916"/>
          </a:xfrm>
          <a:prstGeom prst="rect">
            <a:avLst/>
          </a:prstGeom>
          <a:noFill/>
        </p:spPr>
      </p:pic>
      <p:sp>
        <p:nvSpPr>
          <p:cNvPr id="6" name="Прямоугольник 5"/>
          <p:cNvSpPr/>
          <p:nvPr/>
        </p:nvSpPr>
        <p:spPr>
          <a:xfrm>
            <a:off x="1500166" y="357166"/>
            <a:ext cx="7072362" cy="6215957"/>
          </a:xfrm>
          <a:prstGeom prst="rect">
            <a:avLst/>
          </a:prstGeom>
        </p:spPr>
        <p:txBody>
          <a:bodyPr wrap="square">
            <a:spAutoFit/>
          </a:bodyPr>
          <a:lstStyle/>
          <a:p>
            <a:pPr lvl="0" fontAlgn="base">
              <a:spcBef>
                <a:spcPct val="0"/>
              </a:spcBef>
              <a:spcAft>
                <a:spcPct val="0"/>
              </a:spcAft>
              <a:buFont typeface="Wingdings" pitchFamily="2" charset="2"/>
              <a:buChar char="Ø"/>
            </a:pPr>
            <a:r>
              <a:rPr lang="ru-RU" sz="2400" dirty="0" smtClean="0">
                <a:solidFill>
                  <a:srgbClr val="000000"/>
                </a:solidFill>
                <a:latin typeface="Times New Roman" pitchFamily="18" charset="0"/>
                <a:ea typeface="Times New Roman" pitchFamily="18" charset="0"/>
                <a:cs typeface="Times New Roman" pitchFamily="18" charset="0"/>
              </a:rPr>
              <a:t>Гимнастика для глаз (проводится ежедневно с младшего возраста в зависимости от зрительной нагрузки) ;</a:t>
            </a:r>
            <a:endParaRPr lang="ru-RU" sz="2400" dirty="0" smtClean="0">
              <a:latin typeface="Times New Roman" pitchFamily="18" charset="0"/>
              <a:cs typeface="Times New Roman" pitchFamily="18" charset="0"/>
            </a:endParaRPr>
          </a:p>
          <a:p>
            <a:pPr lvl="0" eaLnBrk="0" fontAlgn="base" hangingPunct="0">
              <a:spcBef>
                <a:spcPct val="0"/>
              </a:spcBef>
              <a:spcAft>
                <a:spcPct val="0"/>
              </a:spcAft>
              <a:buFont typeface="Wingdings" pitchFamily="2" charset="2"/>
              <a:buChar char="Ø"/>
            </a:pPr>
            <a:r>
              <a:rPr lang="ru-RU" sz="2400" dirty="0" smtClean="0">
                <a:solidFill>
                  <a:srgbClr val="000000"/>
                </a:solidFill>
                <a:latin typeface="Times New Roman" pitchFamily="18" charset="0"/>
                <a:ea typeface="Times New Roman" pitchFamily="18" charset="0"/>
                <a:cs typeface="Times New Roman" pitchFamily="18" charset="0"/>
              </a:rPr>
              <a:t> Гимнастика дыхательная (проводится в различных формах физкультурно-оздоровительной работы) ;</a:t>
            </a:r>
            <a:endParaRPr lang="ru-RU" sz="2400" dirty="0" smtClean="0">
              <a:latin typeface="Times New Roman" pitchFamily="18" charset="0"/>
              <a:cs typeface="Times New Roman" pitchFamily="18" charset="0"/>
            </a:endParaRPr>
          </a:p>
          <a:p>
            <a:pPr lvl="0" eaLnBrk="0" fontAlgn="base" hangingPunct="0">
              <a:spcBef>
                <a:spcPct val="0"/>
              </a:spcBef>
              <a:spcAft>
                <a:spcPct val="0"/>
              </a:spcAft>
              <a:buFont typeface="Wingdings" pitchFamily="2" charset="2"/>
              <a:buChar char="Ø"/>
            </a:pPr>
            <a:r>
              <a:rPr lang="ru-RU" sz="2400" dirty="0" smtClean="0">
                <a:solidFill>
                  <a:srgbClr val="000000"/>
                </a:solidFill>
                <a:latin typeface="Times New Roman" pitchFamily="18" charset="0"/>
                <a:ea typeface="Times New Roman" pitchFamily="18" charset="0"/>
                <a:cs typeface="Times New Roman" pitchFamily="18" charset="0"/>
              </a:rPr>
              <a:t>Гимнастика бодрящая (проводится ежедневно после дневного сна)</a:t>
            </a:r>
            <a:endParaRPr lang="ru-RU" sz="2400" dirty="0" smtClean="0">
              <a:latin typeface="Times New Roman" pitchFamily="18" charset="0"/>
              <a:cs typeface="Times New Roman" pitchFamily="18" charset="0"/>
            </a:endParaRPr>
          </a:p>
          <a:p>
            <a:pPr lvl="0" eaLnBrk="0" fontAlgn="base" hangingPunct="0">
              <a:spcBef>
                <a:spcPct val="0"/>
              </a:spcBef>
              <a:spcAft>
                <a:spcPct val="0"/>
              </a:spcAft>
              <a:buFont typeface="Wingdings" pitchFamily="2" charset="2"/>
              <a:buChar char="Ø"/>
            </a:pPr>
            <a:r>
              <a:rPr lang="ru-RU" sz="2400" dirty="0" smtClean="0">
                <a:solidFill>
                  <a:srgbClr val="000000"/>
                </a:solidFill>
                <a:latin typeface="Times New Roman" pitchFamily="18" charset="0"/>
                <a:ea typeface="Times New Roman" pitchFamily="18" charset="0"/>
                <a:cs typeface="Times New Roman" pitchFamily="18" charset="0"/>
              </a:rPr>
              <a:t>Гимнастика ортопедическая- Тропа Здоровья (проводится в различных формах физкультурно-оздоровительной работы, рекомендована детям </a:t>
            </a:r>
          </a:p>
          <a:p>
            <a:pPr lvl="0" eaLnBrk="0" fontAlgn="base" hangingPunct="0">
              <a:spcBef>
                <a:spcPct val="0"/>
              </a:spcBef>
              <a:spcAft>
                <a:spcPct val="0"/>
              </a:spcAft>
            </a:pPr>
            <a:r>
              <a:rPr lang="ru-RU" sz="2400" dirty="0" smtClean="0">
                <a:solidFill>
                  <a:srgbClr val="000000"/>
                </a:solidFill>
                <a:latin typeface="Times New Roman" pitchFamily="18" charset="0"/>
                <a:ea typeface="Times New Roman" pitchFamily="18" charset="0"/>
                <a:cs typeface="Times New Roman" pitchFamily="18" charset="0"/>
              </a:rPr>
              <a:t>с плоскостопием) ;</a:t>
            </a:r>
            <a:endParaRPr lang="ru-RU" sz="2400" dirty="0" smtClean="0">
              <a:latin typeface="Times New Roman" pitchFamily="18" charset="0"/>
              <a:cs typeface="Times New Roman" pitchFamily="18" charset="0"/>
            </a:endParaRPr>
          </a:p>
          <a:p>
            <a:pPr lvl="0" eaLnBrk="0" fontAlgn="base" hangingPunct="0">
              <a:spcBef>
                <a:spcPct val="0"/>
              </a:spcBef>
              <a:spcAft>
                <a:spcPct val="0"/>
              </a:spcAft>
              <a:buFont typeface="Wingdings" pitchFamily="2" charset="2"/>
              <a:buChar char="Ø"/>
            </a:pPr>
            <a:r>
              <a:rPr lang="ru-RU" sz="2400" dirty="0" smtClean="0">
                <a:solidFill>
                  <a:srgbClr val="000000"/>
                </a:solidFill>
                <a:latin typeface="Times New Roman" pitchFamily="18" charset="0"/>
                <a:ea typeface="Times New Roman" pitchFamily="18" charset="0"/>
                <a:cs typeface="Times New Roman" pitchFamily="18" charset="0"/>
              </a:rPr>
              <a:t> Гимнастика утренняя (ежедневно, </a:t>
            </a:r>
          </a:p>
          <a:p>
            <a:pPr lvl="0" eaLnBrk="0" fontAlgn="base" hangingPunct="0">
              <a:spcBef>
                <a:spcPct val="0"/>
              </a:spcBef>
              <a:spcAft>
                <a:spcPct val="0"/>
              </a:spcAft>
            </a:pPr>
            <a:r>
              <a:rPr lang="ru-RU" sz="2400" dirty="0" smtClean="0">
                <a:solidFill>
                  <a:srgbClr val="000000"/>
                </a:solidFill>
                <a:latin typeface="Times New Roman" pitchFamily="18" charset="0"/>
                <a:ea typeface="Times New Roman" pitchFamily="18" charset="0"/>
                <a:cs typeface="Times New Roman" pitchFamily="18" charset="0"/>
              </a:rPr>
              <a:t>утром, перед завтраком во всех </a:t>
            </a:r>
          </a:p>
          <a:p>
            <a:pPr lvl="0" eaLnBrk="0" fontAlgn="base" hangingPunct="0">
              <a:spcBef>
                <a:spcPct val="0"/>
              </a:spcBef>
              <a:spcAft>
                <a:spcPct val="0"/>
              </a:spcAft>
            </a:pPr>
            <a:r>
              <a:rPr lang="ru-RU" sz="2400" dirty="0" smtClean="0">
                <a:solidFill>
                  <a:srgbClr val="000000"/>
                </a:solidFill>
                <a:latin typeface="Times New Roman" pitchFamily="18" charset="0"/>
                <a:ea typeface="Times New Roman" pitchFamily="18" charset="0"/>
                <a:cs typeface="Times New Roman" pitchFamily="18" charset="0"/>
              </a:rPr>
              <a:t>группах) ;</a:t>
            </a:r>
          </a:p>
          <a:p>
            <a:pPr lvl="0" eaLnBrk="0" fontAlgn="base" hangingPunct="0">
              <a:spcBef>
                <a:spcPct val="0"/>
              </a:spcBef>
              <a:spcAft>
                <a:spcPct val="0"/>
              </a:spcAft>
              <a:buFont typeface="Wingdings" pitchFamily="2" charset="2"/>
              <a:buChar char="Ø"/>
            </a:pPr>
            <a:r>
              <a:rPr lang="ru-RU" sz="2400" dirty="0" smtClean="0">
                <a:solidFill>
                  <a:srgbClr val="000000"/>
                </a:solidFill>
                <a:latin typeface="Times New Roman" pitchFamily="18" charset="0"/>
                <a:ea typeface="Times New Roman" pitchFamily="18" charset="0"/>
                <a:cs typeface="Times New Roman" pitchFamily="18" charset="0"/>
              </a:rPr>
              <a:t>праздники, досуги.</a:t>
            </a:r>
            <a:endParaRPr lang="ru-RU" sz="2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tatic.wixstatic.com/media/2e76f7_d05fe1da056c46239de5652422216b93~mv2.jpg"/>
          <p:cNvPicPr>
            <a:picLocks noGrp="1" noChangeAspect="1" noChangeArrowheads="1"/>
          </p:cNvPicPr>
          <p:nvPr>
            <p:ph idx="4294967295"/>
          </p:nvPr>
        </p:nvPicPr>
        <p:blipFill>
          <a:blip r:embed="rId2"/>
          <a:srcRect/>
          <a:stretch>
            <a:fillRect/>
          </a:stretch>
        </p:blipFill>
        <p:spPr bwMode="auto">
          <a:xfrm>
            <a:off x="0" y="0"/>
            <a:ext cx="9144000" cy="6858000"/>
          </a:xfrm>
          <a:prstGeom prst="rect">
            <a:avLst/>
          </a:prstGeom>
          <a:noFill/>
        </p:spPr>
      </p:pic>
      <p:pic>
        <p:nvPicPr>
          <p:cNvPr id="5" name="Picture 5" descr="https://avatars.dzeninfra.ru/get-zen_doc/4389079/pub_609103bb4461ec746c823cd8_6091071d87bf2977fc56741c/scale_1200"/>
          <p:cNvPicPr>
            <a:picLocks noChangeAspect="1" noChangeArrowheads="1"/>
          </p:cNvPicPr>
          <p:nvPr/>
        </p:nvPicPr>
        <p:blipFill>
          <a:blip r:embed="rId3" cstate="print"/>
          <a:srcRect/>
          <a:stretch>
            <a:fillRect/>
          </a:stretch>
        </p:blipFill>
        <p:spPr bwMode="auto">
          <a:xfrm>
            <a:off x="5500694" y="4143380"/>
            <a:ext cx="3464361" cy="2544731"/>
          </a:xfrm>
          <a:prstGeom prst="rect">
            <a:avLst/>
          </a:prstGeom>
          <a:noFill/>
        </p:spPr>
      </p:pic>
      <p:sp>
        <p:nvSpPr>
          <p:cNvPr id="6" name="Прямоугольник 5"/>
          <p:cNvSpPr/>
          <p:nvPr/>
        </p:nvSpPr>
        <p:spPr>
          <a:xfrm>
            <a:off x="1428728" y="428604"/>
            <a:ext cx="7358114" cy="5632311"/>
          </a:xfrm>
          <a:prstGeom prst="rect">
            <a:avLst/>
          </a:prstGeom>
        </p:spPr>
        <p:txBody>
          <a:bodyPr wrap="square">
            <a:spAutoFit/>
          </a:bodyPr>
          <a:lstStyle/>
          <a:p>
            <a:pPr lvl="0" fontAlgn="base">
              <a:spcBef>
                <a:spcPct val="0"/>
              </a:spcBef>
              <a:spcAft>
                <a:spcPct val="0"/>
              </a:spcAft>
              <a:buFont typeface="Wingdings" pitchFamily="2" charset="2"/>
              <a:buChar char="Ø"/>
            </a:pPr>
            <a:r>
              <a:rPr lang="ru-RU" sz="2400" dirty="0" smtClean="0">
                <a:solidFill>
                  <a:srgbClr val="000000"/>
                </a:solidFill>
                <a:latin typeface="Times New Roman" pitchFamily="18" charset="0"/>
                <a:ea typeface="Times New Roman" pitchFamily="18" charset="0"/>
                <a:cs typeface="Times New Roman" pitchFamily="18" charset="0"/>
              </a:rPr>
              <a:t>Прогулки (4 часа в день).</a:t>
            </a:r>
            <a:endParaRPr lang="ru-RU" sz="2400" dirty="0" smtClean="0">
              <a:latin typeface="Times New Roman" pitchFamily="18" charset="0"/>
              <a:cs typeface="Times New Roman" pitchFamily="18" charset="0"/>
            </a:endParaRPr>
          </a:p>
          <a:p>
            <a:pPr lvl="0" eaLnBrk="0" fontAlgn="base" hangingPunct="0">
              <a:spcBef>
                <a:spcPct val="0"/>
              </a:spcBef>
              <a:spcAft>
                <a:spcPct val="0"/>
              </a:spcAft>
              <a:buFont typeface="Wingdings" pitchFamily="2" charset="2"/>
              <a:buChar char="Ø"/>
            </a:pPr>
            <a:r>
              <a:rPr lang="ru-RU" sz="2400" dirty="0" smtClean="0">
                <a:solidFill>
                  <a:srgbClr val="000000"/>
                </a:solidFill>
                <a:latin typeface="Times New Roman" pitchFamily="18" charset="0"/>
                <a:ea typeface="Times New Roman" pitchFamily="18" charset="0"/>
                <a:cs typeface="Times New Roman" pitchFamily="18" charset="0"/>
              </a:rPr>
              <a:t> Организовываем индивидуальную работу по закреплению основных движений: метанию, лазанию, прыжкам, хождению и т. д.</a:t>
            </a:r>
            <a:endParaRPr lang="ru-RU" sz="2400" dirty="0" smtClean="0">
              <a:latin typeface="Times New Roman" pitchFamily="18" charset="0"/>
              <a:cs typeface="Times New Roman" pitchFamily="18" charset="0"/>
            </a:endParaRPr>
          </a:p>
          <a:p>
            <a:pPr lvl="0" eaLnBrk="0" fontAlgn="base" hangingPunct="0">
              <a:spcBef>
                <a:spcPct val="0"/>
              </a:spcBef>
              <a:spcAft>
                <a:spcPct val="0"/>
              </a:spcAft>
              <a:buFont typeface="Wingdings" pitchFamily="2" charset="2"/>
              <a:buChar char="Ø"/>
            </a:pPr>
            <a:r>
              <a:rPr lang="ru-RU" sz="2400" dirty="0" smtClean="0">
                <a:solidFill>
                  <a:srgbClr val="000000"/>
                </a:solidFill>
                <a:latin typeface="Times New Roman" pitchFamily="18" charset="0"/>
                <a:ea typeface="Times New Roman" pitchFamily="18" charset="0"/>
                <a:cs typeface="Times New Roman" pitchFamily="18" charset="0"/>
              </a:rPr>
              <a:t>Игры с водой на свежем воздухе (ежедневно)</a:t>
            </a:r>
            <a:endParaRPr lang="ru-RU" sz="2400" dirty="0" smtClean="0">
              <a:latin typeface="Times New Roman" pitchFamily="18" charset="0"/>
              <a:cs typeface="Times New Roman" pitchFamily="18" charset="0"/>
            </a:endParaRPr>
          </a:p>
          <a:p>
            <a:pPr lvl="0" eaLnBrk="0" fontAlgn="base" hangingPunct="0">
              <a:spcBef>
                <a:spcPct val="0"/>
              </a:spcBef>
              <a:spcAft>
                <a:spcPct val="0"/>
              </a:spcAft>
              <a:buFont typeface="Wingdings" pitchFamily="2" charset="2"/>
              <a:buChar char="Ø"/>
            </a:pPr>
            <a:r>
              <a:rPr lang="ru-RU" sz="2400" dirty="0" smtClean="0">
                <a:solidFill>
                  <a:srgbClr val="000000"/>
                </a:solidFill>
                <a:latin typeface="Times New Roman" pitchFamily="18" charset="0"/>
                <a:ea typeface="Times New Roman" pitchFamily="18" charset="0"/>
                <a:cs typeface="Times New Roman" pitchFamily="18" charset="0"/>
              </a:rPr>
              <a:t>Комплексное закаливание (с младшего дошкольного возраста: Солнечные и воздушные ванны без </a:t>
            </a:r>
            <a:r>
              <a:rPr lang="ru-RU" sz="2400" dirty="0" err="1" smtClean="0">
                <a:solidFill>
                  <a:srgbClr val="000000"/>
                </a:solidFill>
                <a:latin typeface="Times New Roman" pitchFamily="18" charset="0"/>
                <a:ea typeface="Times New Roman" pitchFamily="18" charset="0"/>
                <a:cs typeface="Times New Roman" pitchFamily="18" charset="0"/>
              </a:rPr>
              <a:t>маечек</a:t>
            </a:r>
            <a:r>
              <a:rPr lang="ru-RU" sz="2400" dirty="0" smtClean="0">
                <a:solidFill>
                  <a:srgbClr val="000000"/>
                </a:solidFill>
                <a:latin typeface="Times New Roman" pitchFamily="18" charset="0"/>
                <a:ea typeface="Times New Roman" pitchFamily="18" charset="0"/>
                <a:cs typeface="Times New Roman" pitchFamily="18" charset="0"/>
              </a:rPr>
              <a:t>, обливание стоп</a:t>
            </a:r>
            <a:endParaRPr lang="ru-RU" sz="2400" dirty="0" smtClean="0">
              <a:latin typeface="Times New Roman" pitchFamily="18" charset="0"/>
              <a:cs typeface="Times New Roman" pitchFamily="18" charset="0"/>
            </a:endParaRPr>
          </a:p>
          <a:p>
            <a:pPr lvl="0" eaLnBrk="0" fontAlgn="base" hangingPunct="0">
              <a:spcBef>
                <a:spcPct val="0"/>
              </a:spcBef>
              <a:spcAft>
                <a:spcPct val="0"/>
              </a:spcAft>
              <a:buFont typeface="Wingdings" pitchFamily="2" charset="2"/>
              <a:buChar char="Ø"/>
            </a:pPr>
            <a:r>
              <a:rPr lang="ru-RU" sz="2400" dirty="0" smtClean="0">
                <a:solidFill>
                  <a:srgbClr val="000000"/>
                </a:solidFill>
                <a:latin typeface="Times New Roman" pitchFamily="18" charset="0"/>
                <a:ea typeface="Times New Roman" pitchFamily="18" charset="0"/>
                <a:cs typeface="Times New Roman" pitchFamily="18" charset="0"/>
              </a:rPr>
              <a:t>(мытьё ног до колен) водой комнатной температуры, умывание рук до локтей, лица прохладной водой, ходьба по ребристой поверхности, </a:t>
            </a:r>
          </a:p>
          <a:p>
            <a:pPr lvl="0" eaLnBrk="0" fontAlgn="base" hangingPunct="0">
              <a:spcBef>
                <a:spcPct val="0"/>
              </a:spcBef>
              <a:spcAft>
                <a:spcPct val="0"/>
              </a:spcAft>
            </a:pPr>
            <a:r>
              <a:rPr lang="ru-RU" sz="2400" dirty="0" err="1" smtClean="0">
                <a:solidFill>
                  <a:srgbClr val="000000"/>
                </a:solidFill>
                <a:latin typeface="Times New Roman" pitchFamily="18" charset="0"/>
                <a:ea typeface="Times New Roman" pitchFamily="18" charset="0"/>
                <a:cs typeface="Times New Roman" pitchFamily="18" charset="0"/>
              </a:rPr>
              <a:t>босохождение</a:t>
            </a:r>
            <a:r>
              <a:rPr lang="ru-RU" sz="2400" dirty="0" smtClean="0">
                <a:solidFill>
                  <a:srgbClr val="000000"/>
                </a:solidFill>
                <a:latin typeface="Times New Roman" pitchFamily="18" charset="0"/>
                <a:ea typeface="Times New Roman" pitchFamily="18" charset="0"/>
                <a:cs typeface="Times New Roman" pitchFamily="18" charset="0"/>
              </a:rPr>
              <a:t> по траве, песку, </a:t>
            </a:r>
          </a:p>
          <a:p>
            <a:pPr lvl="0" eaLnBrk="0" fontAlgn="base" hangingPunct="0">
              <a:spcBef>
                <a:spcPct val="0"/>
              </a:spcBef>
              <a:spcAft>
                <a:spcPct val="0"/>
              </a:spcAft>
            </a:pPr>
            <a:r>
              <a:rPr lang="ru-RU" sz="2400" dirty="0" smtClean="0">
                <a:solidFill>
                  <a:srgbClr val="000000"/>
                </a:solidFill>
                <a:latin typeface="Times New Roman" pitchFamily="18" charset="0"/>
                <a:ea typeface="Times New Roman" pitchFamily="18" charset="0"/>
                <a:cs typeface="Times New Roman" pitchFamily="18" charset="0"/>
              </a:rPr>
              <a:t>асфальту. Сон без </a:t>
            </a:r>
            <a:r>
              <a:rPr lang="ru-RU" sz="2400" dirty="0" err="1" smtClean="0">
                <a:solidFill>
                  <a:srgbClr val="000000"/>
                </a:solidFill>
                <a:latin typeface="Times New Roman" pitchFamily="18" charset="0"/>
                <a:ea typeface="Times New Roman" pitchFamily="18" charset="0"/>
                <a:cs typeface="Times New Roman" pitchFamily="18" charset="0"/>
              </a:rPr>
              <a:t>маечек</a:t>
            </a:r>
            <a:r>
              <a:rPr lang="ru-RU" sz="2400" dirty="0" smtClean="0">
                <a:solidFill>
                  <a:srgbClr val="000000"/>
                </a:solidFill>
                <a:latin typeface="Times New Roman" pitchFamily="18" charset="0"/>
                <a:ea typeface="Times New Roman" pitchFamily="18" charset="0"/>
                <a:cs typeface="Times New Roman" pitchFamily="18" charset="0"/>
              </a:rPr>
              <a:t>.)</a:t>
            </a:r>
            <a:endParaRPr lang="ru-RU" sz="2400" dirty="0" smtClean="0">
              <a:latin typeface="Times New Roman" pitchFamily="18" charset="0"/>
              <a:cs typeface="Times New Roman" pitchFamily="18" charset="0"/>
            </a:endParaRPr>
          </a:p>
          <a:p>
            <a:pPr lvl="0" eaLnBrk="0" fontAlgn="base" hangingPunct="0">
              <a:spcBef>
                <a:spcPct val="0"/>
              </a:spcBef>
              <a:spcAft>
                <a:spcPct val="0"/>
              </a:spcAft>
              <a:buFont typeface="Wingdings" pitchFamily="2" charset="2"/>
              <a:buChar char="Ø"/>
            </a:pPr>
            <a:r>
              <a:rPr lang="ru-RU" sz="2400" dirty="0" smtClean="0">
                <a:solidFill>
                  <a:srgbClr val="000000"/>
                </a:solidFill>
                <a:latin typeface="Times New Roman" pitchFamily="18" charset="0"/>
                <a:ea typeface="Times New Roman" pitchFamily="18" charset="0"/>
                <a:cs typeface="Times New Roman" pitchFamily="18" charset="0"/>
              </a:rPr>
              <a:t>*</a:t>
            </a:r>
            <a:r>
              <a:rPr lang="ru-RU" sz="2400" dirty="0" err="1" smtClean="0">
                <a:solidFill>
                  <a:srgbClr val="000000"/>
                </a:solidFill>
                <a:latin typeface="Times New Roman" pitchFamily="18" charset="0"/>
                <a:ea typeface="Times New Roman" pitchFamily="18" charset="0"/>
                <a:cs typeface="Times New Roman" pitchFamily="18" charset="0"/>
              </a:rPr>
              <a:t>Витаминизирование</a:t>
            </a:r>
            <a:r>
              <a:rPr lang="ru-RU" sz="2400" dirty="0" smtClean="0">
                <a:solidFill>
                  <a:srgbClr val="000000"/>
                </a:solidFill>
                <a:latin typeface="Times New Roman" pitchFamily="18" charset="0"/>
                <a:ea typeface="Times New Roman" pitchFamily="18" charset="0"/>
                <a:cs typeface="Times New Roman" pitchFamily="18" charset="0"/>
              </a:rPr>
              <a:t> </a:t>
            </a:r>
          </a:p>
          <a:p>
            <a:pPr lvl="0" eaLnBrk="0" fontAlgn="base" hangingPunct="0">
              <a:spcBef>
                <a:spcPct val="0"/>
              </a:spcBef>
              <a:spcAft>
                <a:spcPct val="0"/>
              </a:spcAft>
            </a:pPr>
            <a:r>
              <a:rPr lang="ru-RU" sz="2400" dirty="0" smtClean="0">
                <a:solidFill>
                  <a:srgbClr val="000000"/>
                </a:solidFill>
                <a:latin typeface="Times New Roman" pitchFamily="18" charset="0"/>
                <a:ea typeface="Times New Roman" pitchFamily="18" charset="0"/>
                <a:cs typeface="Times New Roman" pitchFamily="18" charset="0"/>
              </a:rPr>
              <a:t>(ежедневно)</a:t>
            </a:r>
            <a:r>
              <a:rPr lang="ru-RU" sz="2400" b="1" dirty="0" smtClean="0">
                <a:solidFill>
                  <a:srgbClr val="000000"/>
                </a:solidFill>
                <a:latin typeface="Times New Roman" pitchFamily="18" charset="0"/>
                <a:ea typeface="Times New Roman" pitchFamily="18" charset="0"/>
                <a:cs typeface="Times New Roman" pitchFamily="18" charset="0"/>
              </a:rPr>
              <a:t> </a:t>
            </a:r>
            <a:endParaRPr lang="ru-RU"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54</TotalTime>
  <Words>934</Words>
  <Application>Microsoft Office PowerPoint</Application>
  <PresentationFormat>Экран (4:3)</PresentationFormat>
  <Paragraphs>86</Paragraphs>
  <Slides>17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Родительское собрание «Организация летней оздоровительной работы в детском саду»</vt:lpstr>
      <vt:lpstr>  Повестка:  </vt:lpstr>
      <vt:lpstr>Цель летней оздоровительной работы в ДОУ:</vt:lpstr>
      <vt:lpstr>Задачи: </vt:lpstr>
      <vt:lpstr>Формы работы </vt:lpstr>
      <vt:lpstr>На каждой неделе проводятся    различные мероприятия с детьми: </vt:lpstr>
      <vt:lpstr>Организуя физкультурно-оздоровительную работу с детьми, мы используем разнообразные виды деятельности:</vt:lpstr>
      <vt:lpstr>Слайд 8</vt:lpstr>
      <vt:lpstr>Слайд 9</vt:lpstr>
      <vt:lpstr>Слайд 10</vt:lpstr>
      <vt:lpstr>Травмы</vt:lpstr>
      <vt:lpstr>Солнце</vt:lpstr>
      <vt:lpstr>При прогулке с ребенком на открытой местности рекомендуется придерживаться следующих правил:</vt:lpstr>
      <vt:lpstr> Насекомые </vt:lpstr>
      <vt:lpstr> Отравления </vt:lpstr>
      <vt:lpstr>Профилактика травматизма.</vt:lpstr>
      <vt:lpstr> Спасибо за внимание!</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Home</dc:creator>
  <cp:lastModifiedBy>Home</cp:lastModifiedBy>
  <cp:revision>7</cp:revision>
  <dcterms:created xsi:type="dcterms:W3CDTF">2023-07-10T11:43:28Z</dcterms:created>
  <dcterms:modified xsi:type="dcterms:W3CDTF">2023-07-11T06:41:09Z</dcterms:modified>
</cp:coreProperties>
</file>