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6" r:id="rId5"/>
    <p:sldId id="275" r:id="rId6"/>
    <p:sldId id="277" r:id="rId7"/>
    <p:sldId id="278" r:id="rId8"/>
    <p:sldId id="276" r:id="rId9"/>
    <p:sldId id="280" r:id="rId10"/>
    <p:sldId id="281" r:id="rId11"/>
    <p:sldId id="273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8" y="608528"/>
            <a:ext cx="8316415" cy="56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488832" cy="22322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 для родителей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на тему: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sz="4000" b="1" i="1" dirty="0" smtClean="0">
                <a:solidFill>
                  <a:srgbClr val="7030A0"/>
                </a:solidFill>
              </a:rPr>
              <a:t>Гендерный подход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   в семейном </a:t>
            </a:r>
            <a:r>
              <a:rPr lang="ru-RU" sz="4000" b="1" i="1" dirty="0" smtClean="0">
                <a:solidFill>
                  <a:srgbClr val="7030A0"/>
                </a:solidFill>
              </a:rPr>
              <a:t>воспитании дошкольников</a:t>
            </a:r>
            <a:r>
              <a:rPr lang="ru-RU" b="1" i="1" dirty="0" smtClean="0">
                <a:solidFill>
                  <a:srgbClr val="7030A0"/>
                </a:solidFill>
              </a:rPr>
              <a:t>».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400" b="1" dirty="0" smtClean="0">
                <a:solidFill>
                  <a:srgbClr val="FF0000"/>
                </a:solidFill>
              </a:rPr>
              <a:t>Подготовила: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                                                      воспитатель </a:t>
            </a:r>
            <a:r>
              <a:rPr lang="ru-RU" sz="3400" b="1" dirty="0" err="1" smtClean="0">
                <a:solidFill>
                  <a:srgbClr val="FF0000"/>
                </a:solidFill>
              </a:rPr>
              <a:t>Баля</a:t>
            </a:r>
            <a:r>
              <a:rPr lang="ru-RU" sz="3400" b="1" dirty="0" smtClean="0">
                <a:solidFill>
                  <a:srgbClr val="FF0000"/>
                </a:solidFill>
              </a:rPr>
              <a:t> Н.С.</a:t>
            </a:r>
          </a:p>
          <a:p>
            <a:endParaRPr lang="ru-RU" dirty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ФГБ ДОУ «Детский сад №782»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г.Москва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43" y="229659"/>
            <a:ext cx="4052736" cy="41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993"/>
            <a:ext cx="432048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653136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Особое внимание следует уделить одежде и уходу за собой. Маленькая модница должна с самого детства понимать, что привлекательный внешний вид дает возможность намного проще сближаться с людьми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969" y="404664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Гендерный подход к воспитанию мальчиков </a:t>
            </a:r>
            <a:r>
              <a:rPr lang="ru-RU" dirty="0" smtClean="0"/>
              <a:t>.</a:t>
            </a:r>
          </a:p>
          <a:p>
            <a:r>
              <a:rPr lang="ru-RU" sz="2000" dirty="0" smtClean="0"/>
              <a:t>      При </a:t>
            </a:r>
            <a:r>
              <a:rPr lang="ru-RU" sz="2000" dirty="0"/>
              <a:t>гендерном воспитании мальчика нужно учитывать тот факт, что в будущем он должен стать мужественным человеком — защитником семьи. Кроме того, в нем должны быть сформированы и другие качества, которые не позволят сделать из малыша грубого и невоспитанного человека, поэтому только одевать и кормить ребенка недостаточно. </a:t>
            </a:r>
            <a:endParaRPr lang="ru-RU" sz="2000" dirty="0" smtClean="0"/>
          </a:p>
          <a:p>
            <a:r>
              <a:rPr lang="ru-RU" sz="2000" dirty="0" smtClean="0"/>
              <a:t>Чтобы </a:t>
            </a:r>
            <a:r>
              <a:rPr lang="ru-RU" sz="2000" dirty="0"/>
              <a:t>из маленького человека вырос настоящий мужчина, в вопросах воспитания следует делать акцент на таких моментах: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Давать </a:t>
            </a:r>
            <a:r>
              <a:rPr lang="ru-RU" sz="2000" dirty="0"/>
              <a:t>специальные «важные» задания и после их выполнения обязательно хвалить кроху. Нужно акцентировать внимание на том, что ребенок ответственно отнесся к поставленной ему задаче.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Предоставлять </a:t>
            </a:r>
            <a:r>
              <a:rPr lang="ru-RU" sz="2000" dirty="0"/>
              <a:t>крохе возможность самостоятельно решать некоторые бытовые проблемы, а также просить мальчика объяснить свой </a:t>
            </a:r>
            <a:r>
              <a:rPr lang="ru-RU" sz="2000" dirty="0" smtClean="0"/>
              <a:t>выбор.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 </a:t>
            </a:r>
            <a:r>
              <a:rPr lang="ru-RU" sz="2000" dirty="0"/>
              <a:t>следует подавлять все стремления ребенка. Его инициативность нужно поддерживать.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Ребенок </a:t>
            </a:r>
            <a:r>
              <a:rPr lang="ru-RU" sz="2000" dirty="0"/>
              <a:t>должен регулярно общаться с детьми своего возраста. Хорошим занятием станет посещение какой-либо спортивной секции.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3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54637"/>
            <a:ext cx="44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Влияние </a:t>
            </a:r>
            <a:r>
              <a:rPr lang="ru-RU" sz="2000" dirty="0"/>
              <a:t>на воспитание мальчика должны оказывать оба родителя. </a:t>
            </a:r>
            <a:endParaRPr lang="ru-RU" sz="2000" dirty="0" smtClean="0"/>
          </a:p>
          <a:p>
            <a:r>
              <a:rPr lang="ru-RU" sz="2000" dirty="0" smtClean="0"/>
              <a:t>    Чтобы </a:t>
            </a:r>
            <a:r>
              <a:rPr lang="ru-RU" sz="2000" dirty="0"/>
              <a:t>малыш не вырос эгоистичным, без чувства сострадания и оказания помощи другим, мальчик должен видеть, как его отец помогает матери выполнять домашние дела.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avatars.mds.yandex.net/i?id=327fd144e0bee4a9efd01424b44bf8ec45a42dee-1062846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884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35730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воспитании мальчиков очень важен личный пример и личность отца. Он должен привлекать сына к чисто мужским занятиям: спорт (футболу, хоккею, карате), мужская работа по дому. </a:t>
            </a:r>
          </a:p>
          <a:p>
            <a:r>
              <a:rPr lang="ru-RU" dirty="0"/>
              <a:t>    Даже если ребёнок воспитывается без отца, необходимо найти мужчину, который бы уделял внимание воспитанию мальчика: дедушку, дядю, спортивного тренера.</a:t>
            </a: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402733" cy="30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508" y="33265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ПАМЯТКА </a:t>
            </a:r>
            <a:r>
              <a:rPr lang="ru-RU" b="1" dirty="0">
                <a:solidFill>
                  <a:srgbClr val="FF0000"/>
                </a:solidFill>
              </a:rPr>
              <a:t>ДЛЯ РОДИТЕЛЕЙ</a:t>
            </a:r>
          </a:p>
          <a:p>
            <a:r>
              <a:rPr lang="ru-RU" dirty="0" smtClean="0"/>
              <a:t>1. Помогите </a:t>
            </a:r>
            <a:r>
              <a:rPr lang="ru-RU" dirty="0"/>
              <a:t>ребёнку осознать его истинное половое </a:t>
            </a:r>
            <a:r>
              <a:rPr lang="ru-RU" b="1" dirty="0">
                <a:solidFill>
                  <a:srgbClr val="FF0000"/>
                </a:solidFill>
              </a:rPr>
              <a:t>«Я».</a:t>
            </a:r>
          </a:p>
          <a:p>
            <a:r>
              <a:rPr lang="ru-RU" dirty="0" smtClean="0"/>
              <a:t>2. Учите </a:t>
            </a:r>
            <a:r>
              <a:rPr lang="ru-RU" dirty="0"/>
              <a:t>мальчика быть мальчиком, а девочку — быть девочкой.</a:t>
            </a:r>
          </a:p>
          <a:p>
            <a:r>
              <a:rPr lang="ru-RU" dirty="0" smtClean="0"/>
              <a:t>3. Стремитесь </a:t>
            </a:r>
            <a:r>
              <a:rPr lang="ru-RU" dirty="0"/>
              <a:t>к собственному совершенству, чтобы ребёнок, подражая, перенял только Ваши лучшие черты, так как воспитывают не словом, а делом.</a:t>
            </a:r>
          </a:p>
          <a:p>
            <a:r>
              <a:rPr lang="ru-RU" dirty="0" smtClean="0"/>
              <a:t>4. Надо </a:t>
            </a:r>
            <a:r>
              <a:rPr lang="ru-RU" dirty="0"/>
              <a:t>помнить, что как бы сильно не любил Вас ребёнок, больше всего в любви нуждается он сам. Приложите максимум усилий, чтобы любовь ваша была взаимной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5. Проанализируйте </a:t>
            </a:r>
            <a:r>
              <a:rPr lang="ru-RU" dirty="0"/>
              <a:t>стиль отношений в семье и не делите любовь ребёнка между собой. Не решайте свои взрослые проблемы за счёт ребёнка. Ваш ребёнок не должен быть «орудием» в борьбе друг с другом.</a:t>
            </a:r>
          </a:p>
          <a:p>
            <a:r>
              <a:rPr lang="ru-RU" dirty="0" smtClean="0"/>
              <a:t>6. Договоритесь </a:t>
            </a:r>
            <a:r>
              <a:rPr lang="ru-RU" dirty="0"/>
              <a:t>между собой, как Вы будете воспитывать ребёнка и постарайтесь выдвинуть к нему единые требования, иначе ребёнок не сможет усвоить, что можно, а что нельзя - он будет разрываться между вами, а это может привести к неврозу или антисоциальному поведению.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7. Помните</a:t>
            </a:r>
            <a:r>
              <a:rPr lang="ru-RU" b="1" dirty="0">
                <a:solidFill>
                  <a:srgbClr val="7030A0"/>
                </a:solidFill>
              </a:rPr>
              <a:t>, что отец — это опора и защита в семье. </a:t>
            </a:r>
            <a:r>
              <a:rPr lang="ru-RU" dirty="0"/>
              <a:t>Он воспитывает в детях самостоятельность, дисциплинированность, организованность, уважение к старшим слабым, мужественность, чуткость.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8. Мать </a:t>
            </a:r>
            <a:r>
              <a:rPr lang="ru-RU" b="1" dirty="0">
                <a:solidFill>
                  <a:srgbClr val="FF0000"/>
                </a:solidFill>
              </a:rPr>
              <a:t>- это любовь, доброта, уют, хороший эмоциональный климат в семье. </a:t>
            </a:r>
            <a:r>
              <a:rPr lang="ru-RU" dirty="0"/>
              <a:t>Мать даёт ребёнку эмоциональное благополучие, душевное спокойствие и равновесие, уверенность в своих силах.</a:t>
            </a:r>
          </a:p>
        </p:txBody>
      </p:sp>
    </p:spTree>
    <p:extLst>
      <p:ext uri="{BB962C8B-B14F-4D97-AF65-F5344CB8AC3E}">
        <p14:creationId xmlns:p14="http://schemas.microsoft.com/office/powerpoint/2010/main" val="5980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26665" cy="69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4" y="522542"/>
            <a:ext cx="7864330" cy="59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0" y="1844824"/>
            <a:ext cx="4013398" cy="226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5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6138"/>
            <a:ext cx="864095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Актуальность гендерного воспитания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dirty="0"/>
              <a:t>Социальные изменения, происходящие в современном обществе, привели к разрушению традиционных стереотипов мужского и женского поведения. На фоне этих изменений меняются и внутренние психологические позиции </a:t>
            </a:r>
            <a:r>
              <a:rPr lang="ru-RU" sz="2000" dirty="0" smtClean="0"/>
              <a:t>детей и их </a:t>
            </a:r>
            <a:r>
              <a:rPr lang="ru-RU" sz="2000" dirty="0"/>
              <a:t>сознание: </a:t>
            </a:r>
            <a:endParaRPr lang="ru-RU" sz="2000" dirty="0" smtClean="0"/>
          </a:p>
          <a:p>
            <a:r>
              <a:rPr lang="ru-RU" sz="2000" b="1" i="1" u="sng" dirty="0" smtClean="0">
                <a:solidFill>
                  <a:srgbClr val="7030A0"/>
                </a:solidFill>
              </a:rPr>
              <a:t>- девочки </a:t>
            </a:r>
            <a:r>
              <a:rPr lang="ru-RU" sz="2000" b="1" i="1" u="sng" dirty="0">
                <a:solidFill>
                  <a:srgbClr val="7030A0"/>
                </a:solidFill>
              </a:rPr>
              <a:t>становятся агрессивными и грубыми, </a:t>
            </a:r>
            <a:endParaRPr lang="ru-RU" sz="2000" b="1" i="1" u="sng" dirty="0" smtClean="0">
              <a:solidFill>
                <a:srgbClr val="7030A0"/>
              </a:solidFill>
            </a:endParaRPr>
          </a:p>
          <a:p>
            <a:r>
              <a:rPr lang="ru-RU" sz="2000" b="1" i="1" u="sng" dirty="0" smtClean="0">
                <a:solidFill>
                  <a:srgbClr val="7030A0"/>
                </a:solidFill>
              </a:rPr>
              <a:t>- мальчики </a:t>
            </a:r>
            <a:r>
              <a:rPr lang="ru-RU" sz="2000" b="1" i="1" u="sng" dirty="0">
                <a:solidFill>
                  <a:srgbClr val="7030A0"/>
                </a:solidFill>
              </a:rPr>
              <a:t>перенимают женский тип поведения</a:t>
            </a:r>
            <a:r>
              <a:rPr lang="ru-RU" sz="2000" u="sng" dirty="0"/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</a:t>
            </a: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гендерной устойчивости происходит под влиянием социокультурных норм. Гендерные роли осваиваются ребёнком на основе родительского примера. Мать в семье выступает образцом женственности, мягкости, красоты. Отец – образцом силы, заботы, мужественности.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Самая </a:t>
            </a:r>
            <a:r>
              <a:rPr lang="ru-RU" sz="2000" dirty="0"/>
              <a:t>большая роль </a:t>
            </a:r>
            <a:r>
              <a:rPr lang="ru-RU" sz="2000" b="1" dirty="0"/>
              <a:t>гендерного воспитания </a:t>
            </a:r>
            <a:r>
              <a:rPr lang="ru-RU" sz="2000" dirty="0"/>
              <a:t>в семье сводится к тому, чтобы мужчины, не утрачивали способность играть правильную роль в семье, из главного добытчика не перевоплощались бы в главных потребителей и не перекладывали бы лишь на женские плечи воспитание детей. Ну а женщины, в свою очередь, не становились бы просто существами вне </a:t>
            </a:r>
            <a:r>
              <a:rPr lang="ru-RU" sz="2000" dirty="0" smtClean="0"/>
              <a:t>пола или главой </a:t>
            </a:r>
            <a:r>
              <a:rPr lang="ru-RU" sz="2000" dirty="0"/>
              <a:t>семьи, которая обеспечивает ее членов всем необходимым.</a:t>
            </a:r>
            <a:br>
              <a:rPr lang="ru-RU" sz="2000" dirty="0"/>
            </a:br>
            <a:r>
              <a:rPr lang="ru-RU" sz="2000" b="1" dirty="0" smtClean="0">
                <a:solidFill>
                  <a:srgbClr val="FF0000"/>
                </a:solidFill>
              </a:rPr>
              <a:t>Воспитывая </a:t>
            </a:r>
            <a:r>
              <a:rPr lang="ru-RU" sz="2000" b="1" dirty="0">
                <a:solidFill>
                  <a:srgbClr val="FF0000"/>
                </a:solidFill>
              </a:rPr>
              <a:t>ребёнка, родителям важно знать и учитывать отличительные особенности мальчиков и девочек. Но прежде всего любому ребёнку необходима родительская любовь, безусловное принятие и уважение.</a:t>
            </a:r>
          </a:p>
        </p:txBody>
      </p:sp>
    </p:spTree>
    <p:extLst>
      <p:ext uri="{BB962C8B-B14F-4D97-AF65-F5344CB8AC3E}">
        <p14:creationId xmlns:p14="http://schemas.microsoft.com/office/powerpoint/2010/main" val="29928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791"/>
            <a:ext cx="8316416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В</a:t>
            </a:r>
            <a:r>
              <a:rPr lang="ru-RU" sz="2400" dirty="0"/>
              <a:t> </a:t>
            </a:r>
            <a:r>
              <a:rPr lang="ru-RU" sz="2400" b="1" dirty="0"/>
              <a:t>дошкольном возрасте</a:t>
            </a:r>
            <a:r>
              <a:rPr lang="ru-RU" sz="2400" dirty="0"/>
              <a:t> </a:t>
            </a:r>
            <a:r>
              <a:rPr lang="ru-RU" sz="2400" dirty="0" smtClean="0"/>
              <a:t>идет </a:t>
            </a:r>
            <a:r>
              <a:rPr lang="ru-RU" sz="2400" dirty="0"/>
              <a:t>интенсивный </a:t>
            </a:r>
            <a:r>
              <a:rPr lang="ru-RU" sz="2400" dirty="0" smtClean="0"/>
              <a:t>процесс</a:t>
            </a:r>
          </a:p>
          <a:p>
            <a:r>
              <a:rPr lang="ru-RU" sz="2400" dirty="0" smtClean="0"/>
              <a:t>становления </a:t>
            </a:r>
            <a:r>
              <a:rPr lang="ru-RU" sz="2400" dirty="0"/>
              <a:t>самосознания </a:t>
            </a:r>
            <a:r>
              <a:rPr lang="ru-RU" sz="2400" dirty="0" smtClean="0"/>
              <a:t>ребенка,  важным </a:t>
            </a:r>
            <a:r>
              <a:rPr lang="ru-RU" sz="2400" dirty="0"/>
              <a:t>компонентом </a:t>
            </a:r>
            <a:r>
              <a:rPr lang="ru-RU" sz="2400" dirty="0" smtClean="0"/>
              <a:t>которого является </a:t>
            </a:r>
            <a:r>
              <a:rPr lang="ru-RU" sz="2400" dirty="0"/>
              <a:t>осознание себя </a:t>
            </a:r>
            <a:r>
              <a:rPr lang="ru-RU" sz="2400" dirty="0" smtClean="0"/>
              <a:t>как представителя </a:t>
            </a:r>
            <a:r>
              <a:rPr lang="ru-RU" sz="2400" dirty="0"/>
              <a:t>определенного пола. </a:t>
            </a:r>
            <a:endParaRPr lang="ru-RU" sz="2400" dirty="0" smtClean="0"/>
          </a:p>
          <a:p>
            <a:r>
              <a:rPr lang="ru-RU" sz="2400" dirty="0" smtClean="0"/>
              <a:t>      Задача</a:t>
            </a:r>
            <a:r>
              <a:rPr lang="ru-RU" sz="2400" dirty="0"/>
              <a:t> </a:t>
            </a:r>
            <a:r>
              <a:rPr lang="ru-RU" sz="2400" b="1" dirty="0"/>
              <a:t>гендерного воспитания </a:t>
            </a:r>
            <a:r>
              <a:rPr lang="ru-RU" sz="2400" b="1" dirty="0" smtClean="0"/>
              <a:t>состоит </a:t>
            </a:r>
            <a:r>
              <a:rPr lang="ru-RU" sz="2400" b="1" dirty="0"/>
              <a:t>в том</a:t>
            </a:r>
            <a:r>
              <a:rPr lang="ru-RU" sz="2400" dirty="0"/>
              <a:t>, чтобы </a:t>
            </a:r>
            <a:r>
              <a:rPr lang="ru-RU" sz="2400" dirty="0" smtClean="0"/>
              <a:t>сформировать у </a:t>
            </a:r>
            <a:r>
              <a:rPr lang="ru-RU" sz="2400" dirty="0"/>
              <a:t>ребёнка </a:t>
            </a:r>
            <a:r>
              <a:rPr lang="ru-RU" sz="2400" dirty="0" smtClean="0"/>
              <a:t>устойчивое </a:t>
            </a:r>
            <a:r>
              <a:rPr lang="ru-RU" sz="2400" dirty="0"/>
              <a:t>понятие </a:t>
            </a:r>
            <a:r>
              <a:rPr lang="ru-RU" sz="2400" dirty="0" smtClean="0"/>
              <a:t>своего пола: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Я - девочка; </a:t>
            </a:r>
            <a:r>
              <a:rPr lang="ru-RU" sz="3200" b="1" dirty="0" smtClean="0">
                <a:solidFill>
                  <a:srgbClr val="7030A0"/>
                </a:solidFill>
              </a:rPr>
              <a:t>Я - </a:t>
            </a:r>
            <a:r>
              <a:rPr lang="ru-RU" sz="3200" b="1" dirty="0">
                <a:solidFill>
                  <a:srgbClr val="7030A0"/>
                </a:solidFill>
              </a:rPr>
              <a:t>мальчик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/>
              <a:t>Как правило, дети до трех лет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придают особого </a:t>
            </a:r>
            <a:r>
              <a:rPr lang="ru-RU" sz="2400" dirty="0" smtClean="0"/>
              <a:t>значения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тому, </a:t>
            </a:r>
            <a:r>
              <a:rPr lang="ru-RU" sz="2400" dirty="0" smtClean="0"/>
              <a:t>какого </a:t>
            </a:r>
            <a:r>
              <a:rPr lang="ru-RU" sz="2400" dirty="0"/>
              <a:t>они пола. </a:t>
            </a:r>
            <a:endParaRPr lang="ru-RU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это не должно стать </a:t>
            </a:r>
            <a:r>
              <a:rPr lang="ru-RU" sz="2400" dirty="0" smtClean="0"/>
              <a:t>поводом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для того, чтобы </a:t>
            </a:r>
            <a:r>
              <a:rPr lang="ru-RU" sz="2400" dirty="0" smtClean="0"/>
              <a:t>одинаково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воспитывать малышей. 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Гендерный </a:t>
            </a:r>
            <a:r>
              <a:rPr lang="ru-RU" sz="2400" b="1" i="1" dirty="0">
                <a:solidFill>
                  <a:srgbClr val="FF0000"/>
                </a:solidFill>
              </a:rPr>
              <a:t>подход </a:t>
            </a:r>
            <a:r>
              <a:rPr lang="ru-RU" sz="2400" b="1" i="1" dirty="0" smtClean="0">
                <a:solidFill>
                  <a:srgbClr val="FF0000"/>
                </a:solidFill>
              </a:rPr>
              <a:t>в воспитании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детей </a:t>
            </a:r>
            <a:r>
              <a:rPr lang="ru-RU" sz="2400" b="1" i="1" dirty="0" smtClean="0">
                <a:solidFill>
                  <a:srgbClr val="FF0000"/>
                </a:solidFill>
              </a:rPr>
              <a:t>дошкольного </a:t>
            </a:r>
            <a:r>
              <a:rPr lang="ru-RU" sz="2400" b="1" i="1" dirty="0">
                <a:solidFill>
                  <a:srgbClr val="FF0000"/>
                </a:solidFill>
              </a:rPr>
              <a:t>возраста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должен </a:t>
            </a:r>
            <a:r>
              <a:rPr lang="ru-RU" sz="2400" b="1" i="1" dirty="0">
                <a:solidFill>
                  <a:srgbClr val="FF0000"/>
                </a:solidFill>
              </a:rPr>
              <a:t>начинаться непосредственно в семье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30" y="2564904"/>
            <a:ext cx="3680194" cy="31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940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Семья – основа  гендерного воспитания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dirty="0"/>
              <a:t> </a:t>
            </a:r>
            <a:r>
              <a:rPr lang="ru-RU" sz="2400" dirty="0" smtClean="0"/>
              <a:t>   Дети </a:t>
            </a:r>
            <a:r>
              <a:rPr lang="ru-RU" sz="2400" dirty="0"/>
              <a:t>дошкольного возраста во многом копируют черты, свойственные родителям своего пола, хотят быть похожими на них. Отношение к противоположному полу также складывается под влиянием семьи. 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Мальчики</a:t>
            </a:r>
            <a:r>
              <a:rPr lang="ru-RU" sz="2400" b="1" i="1" dirty="0">
                <a:solidFill>
                  <a:srgbClr val="7030A0"/>
                </a:solidFill>
              </a:rPr>
              <a:t>, вырастая, стремятся найти жену, похожую на маму, а девочки ищут в муже сходство с отцом.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</a:t>
            </a:r>
            <a:r>
              <a:rPr lang="ru-RU" sz="2400" dirty="0" smtClean="0"/>
              <a:t>Отношения</a:t>
            </a:r>
            <a:r>
              <a:rPr lang="ru-RU" sz="2400" dirty="0"/>
              <a:t>, сложившиеся между матерью и отцом, очень значимы для формирования гендерных установок детей. </a:t>
            </a:r>
            <a:r>
              <a:rPr lang="ru-RU" sz="2400" dirty="0" smtClean="0"/>
              <a:t>   </a:t>
            </a:r>
          </a:p>
          <a:p>
            <a:r>
              <a:rPr lang="ru-RU" sz="2400" dirty="0" smtClean="0"/>
              <a:t>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Задача </a:t>
            </a:r>
            <a:r>
              <a:rPr lang="ru-RU" sz="2400" b="1" i="1" dirty="0">
                <a:solidFill>
                  <a:srgbClr val="FF0000"/>
                </a:solidFill>
              </a:rPr>
              <a:t>родителей 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Б</a:t>
            </a:r>
            <a:r>
              <a:rPr lang="ru-RU" sz="2400" b="1" i="1" dirty="0" smtClean="0">
                <a:solidFill>
                  <a:srgbClr val="FF0000"/>
                </a:solidFill>
              </a:rPr>
              <a:t>ыть </a:t>
            </a:r>
            <a:r>
              <a:rPr lang="ru-RU" sz="2400" b="1" i="1" dirty="0">
                <a:solidFill>
                  <a:srgbClr val="FF0000"/>
                </a:solidFill>
              </a:rPr>
              <a:t>личным примером, проявлять заботу, любовь, уважение и доверие друг к другу. Тогда и дети впитают это как норму супружеских отношений и будут стремиться создать крепкую и счастливую семью.</a:t>
            </a:r>
          </a:p>
        </p:txBody>
      </p:sp>
    </p:spTree>
    <p:extLst>
      <p:ext uri="{BB962C8B-B14F-4D97-AF65-F5344CB8AC3E}">
        <p14:creationId xmlns:p14="http://schemas.microsoft.com/office/powerpoint/2010/main" val="13394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437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70" y="332656"/>
            <a:ext cx="87129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000" dirty="0" smtClean="0"/>
              <a:t>Родители </a:t>
            </a:r>
            <a:r>
              <a:rPr lang="ru-RU" sz="2000" dirty="0"/>
              <a:t>и воспитатели должны ориентироваться на заложенные природой особенности нервной системы и черты характера ребёнка. </a:t>
            </a:r>
            <a:endParaRPr lang="ru-RU" sz="2000" dirty="0" smtClean="0"/>
          </a:p>
          <a:p>
            <a:r>
              <a:rPr lang="ru-RU" sz="2000" dirty="0" smtClean="0"/>
              <a:t>Например</a:t>
            </a:r>
            <a:r>
              <a:rPr lang="ru-RU" sz="2000" dirty="0"/>
              <a:t>, девочка может быть неугомонной заводилой и сорвиголовой, а мальчик – спокойным, тихим и робким.</a:t>
            </a:r>
            <a:br>
              <a:rPr lang="ru-RU" sz="2000" dirty="0"/>
            </a:br>
            <a:r>
              <a:rPr lang="ru-RU" sz="2000" b="1" dirty="0"/>
              <a:t>Эти психологические особенности необходимо учитывать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    Но </a:t>
            </a:r>
            <a:r>
              <a:rPr lang="ru-RU" sz="2000" dirty="0"/>
              <a:t>при этом развивать и те качества, </a:t>
            </a:r>
            <a:endParaRPr lang="ru-RU" sz="2000" dirty="0" smtClean="0"/>
          </a:p>
          <a:p>
            <a:r>
              <a:rPr lang="ru-RU" sz="2000" dirty="0" smtClean="0"/>
              <a:t>которые </a:t>
            </a:r>
            <a:r>
              <a:rPr lang="ru-RU" sz="2000" dirty="0"/>
              <a:t>будут необходимы в будущем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выполнения гендерной роли. </a:t>
            </a:r>
            <a:r>
              <a:rPr lang="ru-RU" sz="2000" dirty="0" smtClean="0"/>
              <a:t> </a:t>
            </a:r>
          </a:p>
          <a:p>
            <a:r>
              <a:rPr lang="ru-RU" dirty="0" smtClean="0"/>
              <a:t> 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Будет </a:t>
            </a:r>
            <a:r>
              <a:rPr lang="ru-RU" sz="2400" b="1" i="1" dirty="0">
                <a:solidFill>
                  <a:srgbClr val="FF0000"/>
                </a:solidFill>
              </a:rPr>
              <a:t>прекрасно,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если </a:t>
            </a:r>
            <a:r>
              <a:rPr lang="ru-RU" sz="2400" b="1" i="1" dirty="0">
                <a:solidFill>
                  <a:srgbClr val="FF0000"/>
                </a:solidFill>
              </a:rPr>
              <a:t>девочка, вырастая</a:t>
            </a:r>
            <a:r>
              <a:rPr lang="ru-RU" sz="2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сможет </a:t>
            </a:r>
            <a:r>
              <a:rPr lang="ru-RU" sz="2400" b="1" i="1" dirty="0">
                <a:solidFill>
                  <a:srgbClr val="FF0000"/>
                </a:solidFill>
              </a:rPr>
              <a:t>быть мягкой,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милой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нежной </a:t>
            </a:r>
            <a:r>
              <a:rPr lang="ru-RU" sz="2400" b="1" i="1" dirty="0">
                <a:solidFill>
                  <a:srgbClr val="FF0000"/>
                </a:solidFill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</a:rPr>
              <a:t>семье и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амбициозной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настойчивой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в карьере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Или </a:t>
            </a:r>
            <a:r>
              <a:rPr lang="ru-RU" sz="2400" b="1" dirty="0">
                <a:solidFill>
                  <a:srgbClr val="7030A0"/>
                </a:solidFill>
              </a:rPr>
              <a:t>мальчик будет </a:t>
            </a:r>
            <a:r>
              <a:rPr lang="ru-RU" sz="2400" b="1" dirty="0" smtClean="0">
                <a:solidFill>
                  <a:srgbClr val="7030A0"/>
                </a:solidFill>
              </a:rPr>
              <a:t>целеустремлённым, активным</a:t>
            </a:r>
            <a:r>
              <a:rPr lang="ru-RU" sz="2400" b="1" dirty="0">
                <a:solidFill>
                  <a:srgbClr val="7030A0"/>
                </a:solidFill>
              </a:rPr>
              <a:t>, но при этом со спокойным,  </a:t>
            </a:r>
            <a:r>
              <a:rPr lang="ru-RU" sz="2400" b="1" dirty="0" smtClean="0">
                <a:solidFill>
                  <a:srgbClr val="7030A0"/>
                </a:solidFill>
              </a:rPr>
              <a:t>добрым </a:t>
            </a:r>
            <a:r>
              <a:rPr lang="ru-RU" sz="2400" b="1" dirty="0">
                <a:solidFill>
                  <a:srgbClr val="7030A0"/>
                </a:solidFill>
              </a:rPr>
              <a:t>и отзывчивым нравом.</a:t>
            </a:r>
          </a:p>
        </p:txBody>
      </p:sp>
      <p:pic>
        <p:nvPicPr>
          <p:cNvPr id="4098" name="Picture 2" descr="Настольная игра &quot;Чапа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9213"/>
            <a:ext cx="912653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Гендерный </a:t>
            </a:r>
            <a:r>
              <a:rPr lang="ru-RU" sz="2400" b="1" i="1" dirty="0">
                <a:solidFill>
                  <a:srgbClr val="FF0000"/>
                </a:solidFill>
              </a:rPr>
              <a:t>подход к воспитанию </a:t>
            </a:r>
            <a:r>
              <a:rPr lang="ru-RU" sz="2400" b="1" i="1" dirty="0" smtClean="0">
                <a:solidFill>
                  <a:srgbClr val="FF0000"/>
                </a:solidFill>
              </a:rPr>
              <a:t>девочек.</a:t>
            </a:r>
          </a:p>
          <a:p>
            <a:r>
              <a:rPr lang="ru-RU" dirty="0" smtClean="0"/>
              <a:t>     </a:t>
            </a:r>
            <a:r>
              <a:rPr lang="ru-RU" sz="2000" dirty="0" smtClean="0"/>
              <a:t>Если </a:t>
            </a:r>
            <a:r>
              <a:rPr lang="ru-RU" sz="2000" dirty="0"/>
              <a:t>родители хотят, чтобы их дочка выросла заботливой и нежной женщиной, в процессе воспитания им следует делать акцент на таких вещах</a:t>
            </a:r>
            <a:r>
              <a:rPr lang="ru-RU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Уникальность </a:t>
            </a:r>
            <a:r>
              <a:rPr lang="ru-RU" sz="2000" dirty="0"/>
              <a:t>малышки. Ребенок все время должен знать о том, что больше таких, как она, не существует. Нельзя занижать самооценку девочки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Красота. Внешняя привлекательность повышает самоуверенность. Дочери нужно делать комплименты и восхищаться ее красотой. Предпочтительнее, чтобы это делал отец. Таким образом прививается понятие того, что девушка должна привлекать мужчин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Формирование личностных качеств. Требуется донести до малышки понятие того, что оказание своей помощи постороннему человеку делает ее лучше</a:t>
            </a:r>
            <a:r>
              <a:rPr lang="ru-RU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Диалог матери и ребенка. Не следует только требовать от малышки, чтобы она выполняла все пожелания родителей. Мама для дочки должна стать не только наставником, но и подругой. Во время разговора с матерью девочка начнет понимать, как быть хранительницей домашнего очага.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6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776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родителей на тему: «Гендерный подход      в семейном воспитании дошкольников».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«Гендерное развитие  младших дошкольников  в условия ДОУ и семьи»</dc:title>
  <dc:creator>user</dc:creator>
  <cp:lastModifiedBy>user</cp:lastModifiedBy>
  <cp:revision>30</cp:revision>
  <dcterms:created xsi:type="dcterms:W3CDTF">2024-05-21T18:05:59Z</dcterms:created>
  <dcterms:modified xsi:type="dcterms:W3CDTF">2024-05-22T19:39:47Z</dcterms:modified>
</cp:coreProperties>
</file>