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3" r:id="rId1"/>
  </p:sldMasterIdLst>
  <p:notesMasterIdLst>
    <p:notesMasterId r:id="rId11"/>
  </p:notesMasterIdLst>
  <p:handoutMasterIdLst>
    <p:handoutMasterId r:id="rId12"/>
  </p:handoutMasterIdLst>
  <p:sldIdLst>
    <p:sldId id="363" r:id="rId2"/>
    <p:sldId id="351" r:id="rId3"/>
    <p:sldId id="354" r:id="rId4"/>
    <p:sldId id="355" r:id="rId5"/>
    <p:sldId id="356" r:id="rId6"/>
    <p:sldId id="357" r:id="rId7"/>
    <p:sldId id="358" r:id="rId8"/>
    <p:sldId id="359" r:id="rId9"/>
    <p:sldId id="361" r:id="rId10"/>
  </p:sldIdLst>
  <p:sldSz cx="9144000" cy="5143500" type="screen16x9"/>
  <p:notesSz cx="6797675" cy="9926638"/>
  <p:embeddedFontLst>
    <p:embeddedFont>
      <p:font typeface="Helvetica" panose="020B0604020202020204" pitchFamily="34" charset="0"/>
      <p:regular r:id="rId13"/>
      <p:bold r:id="rId14"/>
      <p:italic r:id="rId15"/>
      <p:boldItalic r:id="rId16"/>
    </p:embeddedFont>
    <p:embeddedFont>
      <p:font typeface="Candara" panose="020E050203030302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rbel" panose="020B0503020204020204" pitchFamily="3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034FBA12-295E-400A-9B2C-268799C1E9EA}">
          <p14:sldIdLst>
            <p14:sldId id="363"/>
            <p14:sldId id="351"/>
            <p14:sldId id="354"/>
            <p14:sldId id="355"/>
            <p14:sldId id="356"/>
            <p14:sldId id="357"/>
            <p14:sldId id="358"/>
            <p14:sldId id="359"/>
            <p14:sldId id="36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49" userDrawn="1">
          <p15:clr>
            <a:srgbClr val="A4A3A4"/>
          </p15:clr>
        </p15:guide>
        <p15:guide id="4">
          <p15:clr>
            <a:srgbClr val="A4A3A4"/>
          </p15:clr>
        </p15:guide>
        <p15:guide id="5" orient="horz" pos="302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87"/>
    <a:srgbClr val="F4F0FF"/>
    <a:srgbClr val="D3F5FF"/>
    <a:srgbClr val="820000"/>
    <a:srgbClr val="680000"/>
    <a:srgbClr val="480000"/>
    <a:srgbClr val="140404"/>
    <a:srgbClr val="FFCC66"/>
    <a:srgbClr val="FFC000"/>
    <a:srgbClr val="92D05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2933" autoAdjust="0"/>
  </p:normalViewPr>
  <p:slideViewPr>
    <p:cSldViewPr snapToObjects="1">
      <p:cViewPr>
        <p:scale>
          <a:sx n="90" d="100"/>
          <a:sy n="90" d="100"/>
        </p:scale>
        <p:origin x="-84" y="-852"/>
      </p:cViewPr>
      <p:guideLst>
        <p:guide orient="horz" pos="1620"/>
        <p:guide orient="horz" pos="849"/>
        <p:guide orient="horz" pos="3026"/>
        <p:guide pos="288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Objects="1">
      <p:cViewPr varScale="1">
        <p:scale>
          <a:sx n="78" d="100"/>
          <a:sy n="78" d="100"/>
        </p:scale>
        <p:origin x="-3954" y="-78"/>
      </p:cViewPr>
      <p:guideLst>
        <p:guide orient="horz" pos="2895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7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DD1B8-2857-473F-AECC-3D1C35C29F0F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7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E67EC-7419-463A-8F0F-906157F76C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411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7B4A9-BE67-49AE-9545-231FA56D43B3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CB064-0FC0-476A-9D7A-A8B536ABFB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7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CB064-0FC0-476A-9D7A-A8B536ABFBE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616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CB064-0FC0-476A-9D7A-A8B536ABFBE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913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CB064-0FC0-476A-9D7A-A8B536ABFBE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562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CB064-0FC0-476A-9D7A-A8B536ABFBE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330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CB064-0FC0-476A-9D7A-A8B536ABFBE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09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CB064-0FC0-476A-9D7A-A8B536ABFBE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180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CB064-0FC0-476A-9D7A-A8B536ABFBE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15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141692" y="392575"/>
            <a:ext cx="6050488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8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4434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 userDrawn="1">
  <p:cSld name="1_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9"/>
          <p:cNvGrpSpPr/>
          <p:nvPr/>
        </p:nvGrpSpPr>
        <p:grpSpPr>
          <a:xfrm rot="10800000">
            <a:off x="-8" y="-1"/>
            <a:ext cx="2202830" cy="447514"/>
            <a:chOff x="5575242" y="4696003"/>
            <a:chExt cx="2202830" cy="447514"/>
          </a:xfrm>
        </p:grpSpPr>
        <p:sp>
          <p:nvSpPr>
            <p:cNvPr id="155" name="Google Shape;155;p9"/>
            <p:cNvSpPr/>
            <p:nvPr/>
          </p:nvSpPr>
          <p:spPr>
            <a:xfrm rot="10800000">
              <a:off x="5575242" y="4997599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156;p9"/>
            <p:cNvGrpSpPr/>
            <p:nvPr/>
          </p:nvGrpSpPr>
          <p:grpSpPr>
            <a:xfrm flipH="1">
              <a:off x="5734850" y="4729820"/>
              <a:ext cx="2040837" cy="413697"/>
              <a:chOff x="1297954" y="981450"/>
              <a:chExt cx="5169293" cy="1048130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297954" y="981455"/>
                <a:ext cx="3476699" cy="10481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4767746" y="981450"/>
                <a:ext cx="1699501" cy="1048125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9"/>
            <p:cNvGrpSpPr/>
            <p:nvPr/>
          </p:nvGrpSpPr>
          <p:grpSpPr>
            <a:xfrm flipH="1">
              <a:off x="5578209" y="4696003"/>
              <a:ext cx="2199863" cy="304563"/>
              <a:chOff x="-5827153" y="604991"/>
              <a:chExt cx="12276019" cy="1699569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-5827153" y="605058"/>
                <a:ext cx="10612202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4749369" y="604991"/>
                <a:ext cx="1699497" cy="1699502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" name="Google Shape;133;p8"/>
          <p:cNvGrpSpPr/>
          <p:nvPr userDrawn="1"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21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24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6196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Пустой слайд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735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0" y="-4"/>
            <a:ext cx="3995936" cy="670797"/>
            <a:chOff x="5575242" y="4472723"/>
            <a:chExt cx="3995936" cy="670797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3836328" cy="670797"/>
              <a:chOff x="-3249896" y="330075"/>
              <a:chExt cx="9717143" cy="1699511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-3249896" y="330085"/>
                <a:ext cx="8024552" cy="169950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3633437" cy="304567"/>
              <a:chOff x="-13827007" y="330075"/>
              <a:chExt cx="20275873" cy="1699591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13827007" y="330164"/>
                <a:ext cx="18612056" cy="16995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sp>
        <p:nvSpPr>
          <p:cNvPr id="19" name="Google Shape;170;p10"/>
          <p:cNvSpPr/>
          <p:nvPr userDrawn="1"/>
        </p:nvSpPr>
        <p:spPr>
          <a:xfrm flipH="1">
            <a:off x="54981" y="190800"/>
            <a:ext cx="304550" cy="30455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41;p8"/>
          <p:cNvSpPr txBox="1">
            <a:spLocks noGrp="1"/>
          </p:cNvSpPr>
          <p:nvPr>
            <p:ph type="title"/>
          </p:nvPr>
        </p:nvSpPr>
        <p:spPr>
          <a:xfrm>
            <a:off x="329930" y="175020"/>
            <a:ext cx="3271806" cy="3445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046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0" y="-4"/>
            <a:ext cx="3995936" cy="670797"/>
            <a:chOff x="5575242" y="4472723"/>
            <a:chExt cx="3995936" cy="670797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3836328" cy="670797"/>
              <a:chOff x="-3249896" y="330075"/>
              <a:chExt cx="9717143" cy="1699511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-3249896" y="330085"/>
                <a:ext cx="8024552" cy="169950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3633437" cy="304567"/>
              <a:chOff x="-13827007" y="330075"/>
              <a:chExt cx="20275873" cy="1699591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13827007" y="330164"/>
                <a:ext cx="18612056" cy="16995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8316416" y="4472723"/>
            <a:ext cx="830571" cy="670793"/>
            <a:chOff x="6974234" y="4472723"/>
            <a:chExt cx="830571" cy="670793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6974234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0"/>
            <p:cNvSpPr/>
            <p:nvPr/>
          </p:nvSpPr>
          <p:spPr>
            <a:xfrm flipH="1">
              <a:off x="7133842" y="4472723"/>
              <a:ext cx="670963" cy="670793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" name="Google Shape;176;p10"/>
            <p:cNvGrpSpPr/>
            <p:nvPr/>
          </p:nvGrpSpPr>
          <p:grpSpPr>
            <a:xfrm flipH="1">
              <a:off x="6977201" y="4646738"/>
              <a:ext cx="827604" cy="304563"/>
              <a:chOff x="-5976328" y="330075"/>
              <a:chExt cx="4618324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976328" y="330142"/>
                <a:ext cx="2954508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-3057501" y="330075"/>
                <a:ext cx="1699497" cy="1699502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8575030" y="4636500"/>
            <a:ext cx="500952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sp>
        <p:nvSpPr>
          <p:cNvPr id="19" name="Google Shape;170;p10"/>
          <p:cNvSpPr/>
          <p:nvPr userDrawn="1"/>
        </p:nvSpPr>
        <p:spPr>
          <a:xfrm flipH="1">
            <a:off x="54981" y="190800"/>
            <a:ext cx="304550" cy="30455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41;p8"/>
          <p:cNvSpPr txBox="1">
            <a:spLocks noGrp="1"/>
          </p:cNvSpPr>
          <p:nvPr>
            <p:ph type="title"/>
          </p:nvPr>
        </p:nvSpPr>
        <p:spPr>
          <a:xfrm>
            <a:off x="329930" y="175020"/>
            <a:ext cx="3271806" cy="3445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78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45627" cy="5143500"/>
          </a:xfrm>
          <a:prstGeom prst="rect">
            <a:avLst/>
          </a:prstGeom>
        </p:spPr>
      </p:pic>
      <p:sp>
        <p:nvSpPr>
          <p:cNvPr id="3" name="Google Shape;10;p2"/>
          <p:cNvSpPr/>
          <p:nvPr userDrawn="1"/>
        </p:nvSpPr>
        <p:spPr>
          <a:xfrm>
            <a:off x="2271171" y="657775"/>
            <a:ext cx="1265155" cy="432900"/>
          </a:xfrm>
          <a:prstGeom prst="triangle">
            <a:avLst>
              <a:gd name="adj" fmla="val 39716"/>
            </a:avLst>
          </a:prstGeom>
          <a:pattFill prst="openDmnd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" name="Google Shape;11;p2"/>
          <p:cNvGrpSpPr/>
          <p:nvPr userDrawn="1"/>
        </p:nvGrpSpPr>
        <p:grpSpPr>
          <a:xfrm flipH="1">
            <a:off x="2195736" y="-7088"/>
            <a:ext cx="6948264" cy="5150588"/>
            <a:chOff x="939581" y="-7088"/>
            <a:chExt cx="7721817" cy="5150588"/>
          </a:xfrm>
          <a:pattFill prst="wdUpDiag">
            <a:fgClr>
              <a:schemeClr val="accent5"/>
            </a:fgClr>
            <a:bgClr>
              <a:schemeClr val="accent5">
                <a:lumMod val="75000"/>
              </a:schemeClr>
            </a:bgClr>
          </a:pattFill>
        </p:grpSpPr>
        <p:sp>
          <p:nvSpPr>
            <p:cNvPr id="5" name="Google Shape;12;p2"/>
            <p:cNvSpPr/>
            <p:nvPr/>
          </p:nvSpPr>
          <p:spPr>
            <a:xfrm>
              <a:off x="939581" y="0"/>
              <a:ext cx="2585419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7" name="Google Shape;14;p2"/>
          <p:cNvGrpSpPr/>
          <p:nvPr userDrawn="1"/>
        </p:nvGrpSpPr>
        <p:grpSpPr>
          <a:xfrm rot="10800000">
            <a:off x="2271172" y="1090757"/>
            <a:ext cx="6872827" cy="2961976"/>
            <a:chOff x="-6081791" y="-4493254"/>
            <a:chExt cx="17387346" cy="6522738"/>
          </a:xfrm>
        </p:grpSpPr>
        <p:sp>
          <p:nvSpPr>
            <p:cNvPr id="8" name="Google Shape;15;p2"/>
            <p:cNvSpPr/>
            <p:nvPr/>
          </p:nvSpPr>
          <p:spPr>
            <a:xfrm>
              <a:off x="-6081791" y="-4493115"/>
              <a:ext cx="10872152" cy="65225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0" name="Google Shape;17;p2"/>
          <p:cNvGrpSpPr/>
          <p:nvPr userDrawn="1"/>
        </p:nvGrpSpPr>
        <p:grpSpPr>
          <a:xfrm flipH="1">
            <a:off x="2" y="4494848"/>
            <a:ext cx="6948262" cy="432996"/>
            <a:chOff x="5582265" y="4646738"/>
            <a:chExt cx="6222413" cy="432996"/>
          </a:xfrm>
          <a:solidFill>
            <a:schemeClr val="accent4"/>
          </a:solidFill>
        </p:grpSpPr>
        <p:sp>
          <p:nvSpPr>
            <p:cNvPr id="11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2969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9;p2"/>
            <p:cNvGrpSpPr/>
            <p:nvPr/>
          </p:nvGrpSpPr>
          <p:grpSpPr>
            <a:xfrm flipH="1">
              <a:off x="5585232" y="4646738"/>
              <a:ext cx="6219446" cy="304551"/>
              <a:chOff x="-28297060" y="330075"/>
              <a:chExt cx="34706735" cy="1699506"/>
            </a:xfrm>
            <a:grpFill/>
          </p:grpSpPr>
          <p:sp>
            <p:nvSpPr>
              <p:cNvPr id="13" name="Google Shape;20;p2"/>
              <p:cNvSpPr/>
              <p:nvPr/>
            </p:nvSpPr>
            <p:spPr>
              <a:xfrm>
                <a:off x="-28297060" y="330081"/>
                <a:ext cx="33046317" cy="1699500"/>
              </a:xfrm>
              <a:prstGeom prst="rect">
                <a:avLst/>
              </a:prstGeom>
              <a:pattFill prst="smGrid">
                <a:fgClr>
                  <a:schemeClr val="accent4"/>
                </a:fgClr>
                <a:bgClr>
                  <a:schemeClr val="accent4">
                    <a:lumMod val="75000"/>
                  </a:schemeClr>
                </a:bgClr>
              </a:patt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pattFill prst="smGrid">
                <a:fgClr>
                  <a:schemeClr val="accent4"/>
                </a:fgClr>
                <a:bgClr>
                  <a:schemeClr val="accent4">
                    <a:lumMod val="75000"/>
                  </a:schemeClr>
                </a:bgClr>
              </a:patt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1762" y="1419622"/>
            <a:ext cx="5479602" cy="1008112"/>
          </a:xfrm>
        </p:spPr>
        <p:txBody>
          <a:bodyPr anchor="ctr" anchorCtr="0">
            <a:normAutofit/>
          </a:bodyPr>
          <a:lstStyle>
            <a:lvl1pPr algn="ctr">
              <a:defRPr sz="2400" cap="all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5813756" y="2564662"/>
            <a:ext cx="1314528" cy="1286881"/>
            <a:chOff x="287524" y="223133"/>
            <a:chExt cx="1692187" cy="1656597"/>
          </a:xfrm>
        </p:grpSpPr>
        <p:sp>
          <p:nvSpPr>
            <p:cNvPr id="16" name="TextBox 15"/>
            <p:cNvSpPr txBox="1"/>
            <p:nvPr userDrawn="1"/>
          </p:nvSpPr>
          <p:spPr>
            <a:xfrm rot="16200000">
              <a:off x="323521" y="231490"/>
              <a:ext cx="1628950" cy="1612236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prstTxWarp prst="textCircle">
                <a:avLst>
                  <a:gd name="adj" fmla="val 10814553"/>
                </a:avLst>
              </a:prstTxWarp>
              <a:spAutoFit/>
            </a:bodyPr>
            <a:lstStyle/>
            <a:p>
              <a:pPr algn="ctr"/>
              <a:r>
                <a:rPr lang="ru-RU" sz="900" b="0" cap="all" dirty="0">
                  <a:solidFill>
                    <a:schemeClr val="bg1"/>
                  </a:solidFill>
                  <a:latin typeface="Candara" pitchFamily="34" charset="0"/>
                  <a:cs typeface="Helvetica" pitchFamily="34" charset="0"/>
                </a:rPr>
                <a:t>Академия Федеральной Службы Охраны</a:t>
              </a:r>
              <a:endParaRPr lang="en-US" sz="900" b="0" cap="all" dirty="0">
                <a:solidFill>
                  <a:schemeClr val="bg1"/>
                </a:solidFill>
                <a:latin typeface="Candara" pitchFamily="34" charset="0"/>
                <a:cs typeface="Helvetica" pitchFamily="34" charset="0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3079" y="444493"/>
              <a:ext cx="966905" cy="1228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Шестиугольник 17"/>
            <p:cNvSpPr>
              <a:spLocks/>
            </p:cNvSpPr>
            <p:nvPr userDrawn="1"/>
          </p:nvSpPr>
          <p:spPr>
            <a:xfrm>
              <a:off x="331877" y="1347622"/>
              <a:ext cx="54000" cy="54000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287524" y="267494"/>
              <a:ext cx="1692187" cy="1612236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900" b="0" cap="all" dirty="0">
                  <a:solidFill>
                    <a:schemeClr val="bg1"/>
                  </a:solidFill>
                  <a:latin typeface="Candara" pitchFamily="34" charset="0"/>
                  <a:cs typeface="Helvetica" pitchFamily="34" charset="0"/>
                </a:rPr>
                <a:t>Российской Федерации</a:t>
              </a:r>
              <a:r>
                <a:rPr lang="en-US" sz="900" b="0" cap="all" dirty="0">
                  <a:solidFill>
                    <a:schemeClr val="bg1"/>
                  </a:solidFill>
                  <a:latin typeface="Candara" pitchFamily="34" charset="0"/>
                  <a:cs typeface="Helvetica" pitchFamily="34" charset="0"/>
                </a:rPr>
                <a:t> </a:t>
              </a:r>
            </a:p>
          </p:txBody>
        </p:sp>
        <p:sp>
          <p:nvSpPr>
            <p:cNvPr id="20" name="Шестиугольник 19"/>
            <p:cNvSpPr>
              <a:spLocks/>
            </p:cNvSpPr>
            <p:nvPr userDrawn="1"/>
          </p:nvSpPr>
          <p:spPr>
            <a:xfrm>
              <a:off x="1871700" y="1347614"/>
              <a:ext cx="54000" cy="54000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106365" y="4483606"/>
            <a:ext cx="5832140" cy="392400"/>
          </a:xfrm>
          <a:prstGeom prst="rect">
            <a:avLst/>
          </a:prstGeom>
        </p:spPr>
        <p:txBody>
          <a:bodyPr spcFirstLastPara="1" wrap="square" lIns="91425" tIns="91425" rIns="91425" bIns="91425" anchor="b" anchorCtr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bg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672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pattFill prst="wdUpDiag">
          <a:fgClr>
            <a:schemeClr val="accent5"/>
          </a:fgClr>
          <a:bgClr>
            <a:schemeClr val="accent5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;p3"/>
          <p:cNvSpPr/>
          <p:nvPr userDrawn="1"/>
        </p:nvSpPr>
        <p:spPr>
          <a:xfrm>
            <a:off x="-7626" y="-17232"/>
            <a:ext cx="7964001" cy="3161094"/>
          </a:xfrm>
          <a:custGeom>
            <a:avLst/>
            <a:gdLst>
              <a:gd name="connsiteX0" fmla="*/ 0 w 889200"/>
              <a:gd name="connsiteY0" fmla="*/ 296400 h 296400"/>
              <a:gd name="connsiteX1" fmla="*/ 288323 w 889200"/>
              <a:gd name="connsiteY1" fmla="*/ 0 h 296400"/>
              <a:gd name="connsiteX2" fmla="*/ 889200 w 889200"/>
              <a:gd name="connsiteY2" fmla="*/ 296400 h 296400"/>
              <a:gd name="connsiteX3" fmla="*/ 0 w 889200"/>
              <a:gd name="connsiteY3" fmla="*/ 296400 h 296400"/>
              <a:gd name="connsiteX0" fmla="*/ 0 w 889200"/>
              <a:gd name="connsiteY0" fmla="*/ 283611 h 283611"/>
              <a:gd name="connsiteX1" fmla="*/ 249956 w 889200"/>
              <a:gd name="connsiteY1" fmla="*/ 0 h 283611"/>
              <a:gd name="connsiteX2" fmla="*/ 889200 w 889200"/>
              <a:gd name="connsiteY2" fmla="*/ 283611 h 283611"/>
              <a:gd name="connsiteX3" fmla="*/ 0 w 889200"/>
              <a:gd name="connsiteY3" fmla="*/ 283611 h 283611"/>
              <a:gd name="connsiteX0" fmla="*/ 7033272 w 7922472"/>
              <a:gd name="connsiteY0" fmla="*/ 3161094 h 3161094"/>
              <a:gd name="connsiteX1" fmla="*/ 0 w 7922472"/>
              <a:gd name="connsiteY1" fmla="*/ 0 h 3161094"/>
              <a:gd name="connsiteX2" fmla="*/ 7922472 w 7922472"/>
              <a:gd name="connsiteY2" fmla="*/ 3161094 h 3161094"/>
              <a:gd name="connsiteX3" fmla="*/ 7033272 w 7922472"/>
              <a:gd name="connsiteY3" fmla="*/ 3161094 h 3161094"/>
              <a:gd name="connsiteX0" fmla="*/ 12215 w 7922472"/>
              <a:gd name="connsiteY0" fmla="*/ 3154700 h 3161094"/>
              <a:gd name="connsiteX1" fmla="*/ 0 w 7922472"/>
              <a:gd name="connsiteY1" fmla="*/ 0 h 3161094"/>
              <a:gd name="connsiteX2" fmla="*/ 7922472 w 7922472"/>
              <a:gd name="connsiteY2" fmla="*/ 3161094 h 3161094"/>
              <a:gd name="connsiteX3" fmla="*/ 12215 w 7922472"/>
              <a:gd name="connsiteY3" fmla="*/ 3154700 h 3161094"/>
              <a:gd name="connsiteX0" fmla="*/ 706 w 7930065"/>
              <a:gd name="connsiteY0" fmla="*/ 3154700 h 3161094"/>
              <a:gd name="connsiteX1" fmla="*/ 7593 w 7930065"/>
              <a:gd name="connsiteY1" fmla="*/ 0 h 3161094"/>
              <a:gd name="connsiteX2" fmla="*/ 7930065 w 7930065"/>
              <a:gd name="connsiteY2" fmla="*/ 3161094 h 3161094"/>
              <a:gd name="connsiteX3" fmla="*/ 706 w 7930065"/>
              <a:gd name="connsiteY3" fmla="*/ 3154700 h 316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0065" h="3161094">
                <a:moveTo>
                  <a:pt x="706" y="3154700"/>
                </a:moveTo>
                <a:cubicBezTo>
                  <a:pt x="-3366" y="2103133"/>
                  <a:pt x="11665" y="1051567"/>
                  <a:pt x="7593" y="0"/>
                </a:cubicBezTo>
                <a:lnTo>
                  <a:pt x="7930065" y="3161094"/>
                </a:lnTo>
                <a:lnTo>
                  <a:pt x="706" y="3154700"/>
                </a:lnTo>
                <a:close/>
              </a:path>
            </a:pathLst>
          </a:custGeom>
          <a:pattFill prst="openDmnd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95536" y="987574"/>
            <a:ext cx="1314528" cy="1286881"/>
            <a:chOff x="7589566" y="168745"/>
            <a:chExt cx="1314528" cy="1286881"/>
          </a:xfrm>
        </p:grpSpPr>
        <p:sp>
          <p:nvSpPr>
            <p:cNvPr id="10" name="TextBox 9"/>
            <p:cNvSpPr txBox="1"/>
            <p:nvPr userDrawn="1"/>
          </p:nvSpPr>
          <p:spPr>
            <a:xfrm rot="16200000">
              <a:off x="7617529" y="175237"/>
              <a:ext cx="1265404" cy="1252420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prstTxWarp prst="textCircle">
                <a:avLst>
                  <a:gd name="adj" fmla="val 10814553"/>
                </a:avLst>
              </a:prstTxWarp>
              <a:spAutoFit/>
            </a:bodyPr>
            <a:lstStyle/>
            <a:p>
              <a:pPr algn="ctr"/>
              <a:r>
                <a:rPr lang="ru-RU" sz="900" b="0" cap="all" dirty="0">
                  <a:solidFill>
                    <a:schemeClr val="accent1"/>
                  </a:solidFill>
                  <a:latin typeface="Candara" pitchFamily="34" charset="0"/>
                  <a:cs typeface="Helvetica" pitchFamily="34" charset="0"/>
                </a:rPr>
                <a:t>Академия Федеральной Службы Охраны</a:t>
              </a:r>
              <a:endParaRPr lang="en-US" sz="900" b="0" cap="all" dirty="0">
                <a:solidFill>
                  <a:schemeClr val="accent1"/>
                </a:solidFill>
                <a:latin typeface="Candara" pitchFamily="34" charset="0"/>
                <a:cs typeface="Helvetica" pitchFamily="34" charset="0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8001" y="340702"/>
              <a:ext cx="751113" cy="954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Шестиугольник 11"/>
            <p:cNvSpPr>
              <a:spLocks/>
            </p:cNvSpPr>
            <p:nvPr userDrawn="1"/>
          </p:nvSpPr>
          <p:spPr>
            <a:xfrm>
              <a:off x="7624020" y="1042273"/>
              <a:ext cx="41948" cy="4194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7589566" y="203206"/>
              <a:ext cx="1314528" cy="1252420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900" b="0" cap="all" dirty="0">
                  <a:solidFill>
                    <a:schemeClr val="accent1"/>
                  </a:solidFill>
                  <a:latin typeface="Candara" pitchFamily="34" charset="0"/>
                  <a:cs typeface="Helvetica" pitchFamily="34" charset="0"/>
                </a:rPr>
                <a:t>Российской Федерации</a:t>
              </a:r>
              <a:r>
                <a:rPr lang="en-US" sz="900" b="0" cap="all" dirty="0">
                  <a:solidFill>
                    <a:schemeClr val="accent1"/>
                  </a:solidFill>
                  <a:latin typeface="Candara" pitchFamily="34" charset="0"/>
                  <a:cs typeface="Helvetica" pitchFamily="34" charset="0"/>
                </a:rPr>
                <a:t> </a:t>
              </a:r>
            </a:p>
          </p:txBody>
        </p:sp>
        <p:sp>
          <p:nvSpPr>
            <p:cNvPr id="14" name="Шестиугольник 13"/>
            <p:cNvSpPr>
              <a:spLocks/>
            </p:cNvSpPr>
            <p:nvPr userDrawn="1"/>
          </p:nvSpPr>
          <p:spPr>
            <a:xfrm>
              <a:off x="8820189" y="1042267"/>
              <a:ext cx="41948" cy="4194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그림 개체 틀 16">
            <a:extLst>
              <a:ext uri="{FF2B5EF4-FFF2-40B4-BE49-F238E27FC236}">
                <a16:creationId xmlns="" xmlns:a16="http://schemas.microsoft.com/office/drawing/2014/main" id="{07163F96-C234-481E-88AF-E4A1C0E9A1DC}"/>
              </a:ext>
            </a:extLst>
          </p:cNvPr>
          <p:cNvSpPr txBox="1">
            <a:spLocks/>
          </p:cNvSpPr>
          <p:nvPr userDrawn="1"/>
        </p:nvSpPr>
        <p:spPr>
          <a:xfrm>
            <a:off x="1691680" y="1"/>
            <a:ext cx="7451836" cy="5163993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6949524 w 8396198"/>
              <a:gd name="connsiteY5" fmla="*/ 1907550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7502757 w 8396198"/>
              <a:gd name="connsiteY10" fmla="*/ 0 h 6460303"/>
              <a:gd name="connsiteX11" fmla="*/ 6516179 w 8396198"/>
              <a:gd name="connsiteY11" fmla="*/ 0 h 6460303"/>
              <a:gd name="connsiteX12" fmla="*/ 7411525 w 8396198"/>
              <a:gd name="connsiteY12" fmla="*/ 0 h 6460303"/>
              <a:gd name="connsiteX13" fmla="*/ 2805577 w 8396198"/>
              <a:gd name="connsiteY13" fmla="*/ 6066627 h 6460303"/>
              <a:gd name="connsiteX14" fmla="*/ 2305992 w 8396198"/>
              <a:gd name="connsiteY14" fmla="*/ 6135001 h 6460303"/>
              <a:gd name="connsiteX15" fmla="*/ 2305993 w 8396198"/>
              <a:gd name="connsiteY15" fmla="*/ 6135001 h 6460303"/>
              <a:gd name="connsiteX16" fmla="*/ 2237619 w 8396198"/>
              <a:gd name="connsiteY16" fmla="*/ 5635416 h 6460303"/>
              <a:gd name="connsiteX17" fmla="*/ 6516179 w 8396198"/>
              <a:gd name="connsiteY17" fmla="*/ 0 h 6460303"/>
              <a:gd name="connsiteX18" fmla="*/ 5529597 w 8396198"/>
              <a:gd name="connsiteY18" fmla="*/ 0 h 6460303"/>
              <a:gd name="connsiteX19" fmla="*/ 6424943 w 8396198"/>
              <a:gd name="connsiteY19" fmla="*/ 0 h 6460303"/>
              <a:gd name="connsiteX20" fmla="*/ 2484768 w 8396198"/>
              <a:gd name="connsiteY20" fmla="*/ 5189719 h 6460303"/>
              <a:gd name="connsiteX21" fmla="*/ 2046796 w 8396198"/>
              <a:gd name="connsiteY21" fmla="*/ 5295775 h 6460303"/>
              <a:gd name="connsiteX22" fmla="*/ 1985184 w 8396198"/>
              <a:gd name="connsiteY22" fmla="*/ 5258093 h 6460303"/>
              <a:gd name="connsiteX23" fmla="*/ 1932333 w 8396198"/>
              <a:gd name="connsiteY23" fmla="*/ 5208872 h 6460303"/>
              <a:gd name="connsiteX24" fmla="*/ 1916810 w 8396198"/>
              <a:gd name="connsiteY24" fmla="*/ 4758508 h 6460303"/>
              <a:gd name="connsiteX25" fmla="*/ 5529597 w 8396198"/>
              <a:gd name="connsiteY25" fmla="*/ 0 h 6460303"/>
              <a:gd name="connsiteX26" fmla="*/ 4543018 w 8396198"/>
              <a:gd name="connsiteY26" fmla="*/ 0 h 6460303"/>
              <a:gd name="connsiteX27" fmla="*/ 5438364 w 8396198"/>
              <a:gd name="connsiteY27" fmla="*/ 0 h 6460303"/>
              <a:gd name="connsiteX28" fmla="*/ 640552 w 8396198"/>
              <a:gd name="connsiteY28" fmla="*/ 6319336 h 6460303"/>
              <a:gd name="connsiteX29" fmla="*/ 140967 w 8396198"/>
              <a:gd name="connsiteY29" fmla="*/ 6387711 h 6460303"/>
              <a:gd name="connsiteX30" fmla="*/ 140968 w 8396198"/>
              <a:gd name="connsiteY30" fmla="*/ 6387711 h 6460303"/>
              <a:gd name="connsiteX31" fmla="*/ 72594 w 8396198"/>
              <a:gd name="connsiteY31" fmla="*/ 5888126 h 6460303"/>
              <a:gd name="connsiteX32" fmla="*/ 4543018 w 8396198"/>
              <a:gd name="connsiteY32" fmla="*/ 0 h 6460303"/>
              <a:gd name="connsiteX33" fmla="*/ 3556436 w 8396198"/>
              <a:gd name="connsiteY33" fmla="*/ 0 h 6460303"/>
              <a:gd name="connsiteX34" fmla="*/ 4451782 w 8396198"/>
              <a:gd name="connsiteY34" fmla="*/ 0 h 6460303"/>
              <a:gd name="connsiteX35" fmla="*/ 711634 w 8396198"/>
              <a:gd name="connsiteY35" fmla="*/ 4926258 h 6460303"/>
              <a:gd name="connsiteX36" fmla="*/ 212049 w 8396198"/>
              <a:gd name="connsiteY36" fmla="*/ 4994633 h 6460303"/>
              <a:gd name="connsiteX37" fmla="*/ 212050 w 8396198"/>
              <a:gd name="connsiteY37" fmla="*/ 4994633 h 6460303"/>
              <a:gd name="connsiteX38" fmla="*/ 143675 w 8396198"/>
              <a:gd name="connsiteY38" fmla="*/ 4495047 h 6460303"/>
              <a:gd name="connsiteX39" fmla="*/ 3556436 w 8396198"/>
              <a:gd name="connsiteY39" fmla="*/ 0 h 6460303"/>
              <a:gd name="connsiteX40" fmla="*/ 2569856 w 8396198"/>
              <a:gd name="connsiteY40" fmla="*/ 0 h 6460303"/>
              <a:gd name="connsiteX41" fmla="*/ 3465201 w 8396198"/>
              <a:gd name="connsiteY41" fmla="*/ 0 h 6460303"/>
              <a:gd name="connsiteX42" fmla="*/ 1054005 w 8396198"/>
              <a:gd name="connsiteY42" fmla="*/ 3175856 h 6460303"/>
              <a:gd name="connsiteX43" fmla="*/ 554420 w 8396198"/>
              <a:gd name="connsiteY43" fmla="*/ 3244231 h 6460303"/>
              <a:gd name="connsiteX44" fmla="*/ 554421 w 8396198"/>
              <a:gd name="connsiteY44" fmla="*/ 3244231 h 6460303"/>
              <a:gd name="connsiteX45" fmla="*/ 486047 w 8396198"/>
              <a:gd name="connsiteY45" fmla="*/ 2744646 h 6460303"/>
              <a:gd name="connsiteX46" fmla="*/ 2569856 w 8396198"/>
              <a:gd name="connsiteY46" fmla="*/ 0 h 6460303"/>
              <a:gd name="connsiteX47" fmla="*/ 1583274 w 8396198"/>
              <a:gd name="connsiteY47" fmla="*/ 0 h 6460303"/>
              <a:gd name="connsiteX48" fmla="*/ 2478619 w 8396198"/>
              <a:gd name="connsiteY48" fmla="*/ 0 h 6460303"/>
              <a:gd name="connsiteX49" fmla="*/ 935829 w 8396198"/>
              <a:gd name="connsiteY49" fmla="*/ 2032053 h 6460303"/>
              <a:gd name="connsiteX50" fmla="*/ 436245 w 8396198"/>
              <a:gd name="connsiteY50" fmla="*/ 2100428 h 6460303"/>
              <a:gd name="connsiteX51" fmla="*/ 436245 w 8396198"/>
              <a:gd name="connsiteY51" fmla="*/ 2100427 h 6460303"/>
              <a:gd name="connsiteX52" fmla="*/ 367872 w 8396198"/>
              <a:gd name="connsiteY52" fmla="*/ 1600843 h 6460303"/>
              <a:gd name="connsiteX53" fmla="*/ 1583274 w 8396198"/>
              <a:gd name="connsiteY53" fmla="*/ 0 h 6460303"/>
              <a:gd name="connsiteX54" fmla="*/ 596693 w 8396198"/>
              <a:gd name="connsiteY54" fmla="*/ 0 h 6460303"/>
              <a:gd name="connsiteX55" fmla="*/ 1492038 w 8396198"/>
              <a:gd name="connsiteY55" fmla="*/ 0 h 6460303"/>
              <a:gd name="connsiteX56" fmla="*/ 850966 w 8396198"/>
              <a:gd name="connsiteY56" fmla="*/ 844373 h 6460303"/>
              <a:gd name="connsiteX57" fmla="*/ 351382 w 8396198"/>
              <a:gd name="connsiteY57" fmla="*/ 912748 h 6460303"/>
              <a:gd name="connsiteX58" fmla="*/ 351383 w 8396198"/>
              <a:gd name="connsiteY58" fmla="*/ 912748 h 6460303"/>
              <a:gd name="connsiteX59" fmla="*/ 283008 w 8396198"/>
              <a:gd name="connsiteY59" fmla="*/ 413163 h 6460303"/>
              <a:gd name="connsiteX60" fmla="*/ 596693 w 8396198"/>
              <a:gd name="connsiteY60" fmla="*/ 0 h 6460303"/>
              <a:gd name="connsiteX0" fmla="*/ 1985184 w 7502757"/>
              <a:gd name="connsiteY0" fmla="*/ 5258093 h 6460303"/>
              <a:gd name="connsiteX1" fmla="*/ 1985184 w 7502757"/>
              <a:gd name="connsiteY1" fmla="*/ 5258093 h 6460303"/>
              <a:gd name="connsiteX2" fmla="*/ 1985184 w 7502757"/>
              <a:gd name="connsiteY2" fmla="*/ 5258093 h 6460303"/>
              <a:gd name="connsiteX3" fmla="*/ 7502757 w 7502757"/>
              <a:gd name="connsiteY3" fmla="*/ 0 h 6460303"/>
              <a:gd name="connsiteX4" fmla="*/ 7429884 w 7502757"/>
              <a:gd name="connsiteY4" fmla="*/ 1269060 h 6460303"/>
              <a:gd name="connsiteX5" fmla="*/ 6949524 w 7502757"/>
              <a:gd name="connsiteY5" fmla="*/ 1907550 h 6460303"/>
              <a:gd name="connsiteX6" fmla="*/ 4763857 w 7502757"/>
              <a:gd name="connsiteY6" fmla="*/ 4786769 h 6460303"/>
              <a:gd name="connsiteX7" fmla="*/ 4264272 w 7502757"/>
              <a:gd name="connsiteY7" fmla="*/ 4855144 h 6460303"/>
              <a:gd name="connsiteX8" fmla="*/ 4264273 w 7502757"/>
              <a:gd name="connsiteY8" fmla="*/ 4855143 h 6460303"/>
              <a:gd name="connsiteX9" fmla="*/ 4195899 w 7502757"/>
              <a:gd name="connsiteY9" fmla="*/ 4355559 h 6460303"/>
              <a:gd name="connsiteX10" fmla="*/ 7502757 w 7502757"/>
              <a:gd name="connsiteY10" fmla="*/ 0 h 6460303"/>
              <a:gd name="connsiteX11" fmla="*/ 6516179 w 7502757"/>
              <a:gd name="connsiteY11" fmla="*/ 0 h 6460303"/>
              <a:gd name="connsiteX12" fmla="*/ 7411525 w 7502757"/>
              <a:gd name="connsiteY12" fmla="*/ 0 h 6460303"/>
              <a:gd name="connsiteX13" fmla="*/ 2805577 w 7502757"/>
              <a:gd name="connsiteY13" fmla="*/ 6066627 h 6460303"/>
              <a:gd name="connsiteX14" fmla="*/ 2305992 w 7502757"/>
              <a:gd name="connsiteY14" fmla="*/ 6135001 h 6460303"/>
              <a:gd name="connsiteX15" fmla="*/ 2305993 w 7502757"/>
              <a:gd name="connsiteY15" fmla="*/ 6135001 h 6460303"/>
              <a:gd name="connsiteX16" fmla="*/ 2237619 w 7502757"/>
              <a:gd name="connsiteY16" fmla="*/ 5635416 h 6460303"/>
              <a:gd name="connsiteX17" fmla="*/ 6516179 w 7502757"/>
              <a:gd name="connsiteY17" fmla="*/ 0 h 6460303"/>
              <a:gd name="connsiteX18" fmla="*/ 5529597 w 7502757"/>
              <a:gd name="connsiteY18" fmla="*/ 0 h 6460303"/>
              <a:gd name="connsiteX19" fmla="*/ 6424943 w 7502757"/>
              <a:gd name="connsiteY19" fmla="*/ 0 h 6460303"/>
              <a:gd name="connsiteX20" fmla="*/ 2484768 w 7502757"/>
              <a:gd name="connsiteY20" fmla="*/ 5189719 h 6460303"/>
              <a:gd name="connsiteX21" fmla="*/ 2046796 w 7502757"/>
              <a:gd name="connsiteY21" fmla="*/ 5295775 h 6460303"/>
              <a:gd name="connsiteX22" fmla="*/ 1985184 w 7502757"/>
              <a:gd name="connsiteY22" fmla="*/ 5258093 h 6460303"/>
              <a:gd name="connsiteX23" fmla="*/ 1932333 w 7502757"/>
              <a:gd name="connsiteY23" fmla="*/ 5208872 h 6460303"/>
              <a:gd name="connsiteX24" fmla="*/ 1916810 w 7502757"/>
              <a:gd name="connsiteY24" fmla="*/ 4758508 h 6460303"/>
              <a:gd name="connsiteX25" fmla="*/ 5529597 w 7502757"/>
              <a:gd name="connsiteY25" fmla="*/ 0 h 6460303"/>
              <a:gd name="connsiteX26" fmla="*/ 4543018 w 7502757"/>
              <a:gd name="connsiteY26" fmla="*/ 0 h 6460303"/>
              <a:gd name="connsiteX27" fmla="*/ 5438364 w 7502757"/>
              <a:gd name="connsiteY27" fmla="*/ 0 h 6460303"/>
              <a:gd name="connsiteX28" fmla="*/ 640552 w 7502757"/>
              <a:gd name="connsiteY28" fmla="*/ 6319336 h 6460303"/>
              <a:gd name="connsiteX29" fmla="*/ 140967 w 7502757"/>
              <a:gd name="connsiteY29" fmla="*/ 6387711 h 6460303"/>
              <a:gd name="connsiteX30" fmla="*/ 140968 w 7502757"/>
              <a:gd name="connsiteY30" fmla="*/ 6387711 h 6460303"/>
              <a:gd name="connsiteX31" fmla="*/ 72594 w 7502757"/>
              <a:gd name="connsiteY31" fmla="*/ 5888126 h 6460303"/>
              <a:gd name="connsiteX32" fmla="*/ 4543018 w 7502757"/>
              <a:gd name="connsiteY32" fmla="*/ 0 h 6460303"/>
              <a:gd name="connsiteX33" fmla="*/ 3556436 w 7502757"/>
              <a:gd name="connsiteY33" fmla="*/ 0 h 6460303"/>
              <a:gd name="connsiteX34" fmla="*/ 4451782 w 7502757"/>
              <a:gd name="connsiteY34" fmla="*/ 0 h 6460303"/>
              <a:gd name="connsiteX35" fmla="*/ 711634 w 7502757"/>
              <a:gd name="connsiteY35" fmla="*/ 4926258 h 6460303"/>
              <a:gd name="connsiteX36" fmla="*/ 212049 w 7502757"/>
              <a:gd name="connsiteY36" fmla="*/ 4994633 h 6460303"/>
              <a:gd name="connsiteX37" fmla="*/ 212050 w 7502757"/>
              <a:gd name="connsiteY37" fmla="*/ 4994633 h 6460303"/>
              <a:gd name="connsiteX38" fmla="*/ 143675 w 7502757"/>
              <a:gd name="connsiteY38" fmla="*/ 4495047 h 6460303"/>
              <a:gd name="connsiteX39" fmla="*/ 3556436 w 7502757"/>
              <a:gd name="connsiteY39" fmla="*/ 0 h 6460303"/>
              <a:gd name="connsiteX40" fmla="*/ 2569856 w 7502757"/>
              <a:gd name="connsiteY40" fmla="*/ 0 h 6460303"/>
              <a:gd name="connsiteX41" fmla="*/ 3465201 w 7502757"/>
              <a:gd name="connsiteY41" fmla="*/ 0 h 6460303"/>
              <a:gd name="connsiteX42" fmla="*/ 1054005 w 7502757"/>
              <a:gd name="connsiteY42" fmla="*/ 3175856 h 6460303"/>
              <a:gd name="connsiteX43" fmla="*/ 554420 w 7502757"/>
              <a:gd name="connsiteY43" fmla="*/ 3244231 h 6460303"/>
              <a:gd name="connsiteX44" fmla="*/ 554421 w 7502757"/>
              <a:gd name="connsiteY44" fmla="*/ 3244231 h 6460303"/>
              <a:gd name="connsiteX45" fmla="*/ 486047 w 7502757"/>
              <a:gd name="connsiteY45" fmla="*/ 2744646 h 6460303"/>
              <a:gd name="connsiteX46" fmla="*/ 2569856 w 7502757"/>
              <a:gd name="connsiteY46" fmla="*/ 0 h 6460303"/>
              <a:gd name="connsiteX47" fmla="*/ 1583274 w 7502757"/>
              <a:gd name="connsiteY47" fmla="*/ 0 h 6460303"/>
              <a:gd name="connsiteX48" fmla="*/ 2478619 w 7502757"/>
              <a:gd name="connsiteY48" fmla="*/ 0 h 6460303"/>
              <a:gd name="connsiteX49" fmla="*/ 935829 w 7502757"/>
              <a:gd name="connsiteY49" fmla="*/ 2032053 h 6460303"/>
              <a:gd name="connsiteX50" fmla="*/ 436245 w 7502757"/>
              <a:gd name="connsiteY50" fmla="*/ 2100428 h 6460303"/>
              <a:gd name="connsiteX51" fmla="*/ 436245 w 7502757"/>
              <a:gd name="connsiteY51" fmla="*/ 2100427 h 6460303"/>
              <a:gd name="connsiteX52" fmla="*/ 367872 w 7502757"/>
              <a:gd name="connsiteY52" fmla="*/ 1600843 h 6460303"/>
              <a:gd name="connsiteX53" fmla="*/ 1583274 w 7502757"/>
              <a:gd name="connsiteY53" fmla="*/ 0 h 6460303"/>
              <a:gd name="connsiteX54" fmla="*/ 596693 w 7502757"/>
              <a:gd name="connsiteY54" fmla="*/ 0 h 6460303"/>
              <a:gd name="connsiteX55" fmla="*/ 1492038 w 7502757"/>
              <a:gd name="connsiteY55" fmla="*/ 0 h 6460303"/>
              <a:gd name="connsiteX56" fmla="*/ 850966 w 7502757"/>
              <a:gd name="connsiteY56" fmla="*/ 844373 h 6460303"/>
              <a:gd name="connsiteX57" fmla="*/ 351382 w 7502757"/>
              <a:gd name="connsiteY57" fmla="*/ 912748 h 6460303"/>
              <a:gd name="connsiteX58" fmla="*/ 351383 w 7502757"/>
              <a:gd name="connsiteY58" fmla="*/ 912748 h 6460303"/>
              <a:gd name="connsiteX59" fmla="*/ 283008 w 7502757"/>
              <a:gd name="connsiteY59" fmla="*/ 413163 h 6460303"/>
              <a:gd name="connsiteX60" fmla="*/ 596693 w 7502757"/>
              <a:gd name="connsiteY60" fmla="*/ 0 h 6460303"/>
              <a:gd name="connsiteX0" fmla="*/ 1985184 w 7429884"/>
              <a:gd name="connsiteY0" fmla="*/ 5258093 h 6460303"/>
              <a:gd name="connsiteX1" fmla="*/ 1985184 w 7429884"/>
              <a:gd name="connsiteY1" fmla="*/ 5258093 h 6460303"/>
              <a:gd name="connsiteX2" fmla="*/ 1985184 w 7429884"/>
              <a:gd name="connsiteY2" fmla="*/ 5258093 h 6460303"/>
              <a:gd name="connsiteX3" fmla="*/ 7426781 w 7429884"/>
              <a:gd name="connsiteY3" fmla="*/ 101286 h 6460303"/>
              <a:gd name="connsiteX4" fmla="*/ 7429884 w 7429884"/>
              <a:gd name="connsiteY4" fmla="*/ 1269060 h 6460303"/>
              <a:gd name="connsiteX5" fmla="*/ 6949524 w 7429884"/>
              <a:gd name="connsiteY5" fmla="*/ 1907550 h 6460303"/>
              <a:gd name="connsiteX6" fmla="*/ 4763857 w 7429884"/>
              <a:gd name="connsiteY6" fmla="*/ 4786769 h 6460303"/>
              <a:gd name="connsiteX7" fmla="*/ 4264272 w 7429884"/>
              <a:gd name="connsiteY7" fmla="*/ 4855144 h 6460303"/>
              <a:gd name="connsiteX8" fmla="*/ 4264273 w 7429884"/>
              <a:gd name="connsiteY8" fmla="*/ 4855143 h 6460303"/>
              <a:gd name="connsiteX9" fmla="*/ 4195899 w 7429884"/>
              <a:gd name="connsiteY9" fmla="*/ 4355559 h 6460303"/>
              <a:gd name="connsiteX10" fmla="*/ 7426781 w 7429884"/>
              <a:gd name="connsiteY10" fmla="*/ 101286 h 6460303"/>
              <a:gd name="connsiteX11" fmla="*/ 6516179 w 7429884"/>
              <a:gd name="connsiteY11" fmla="*/ 0 h 6460303"/>
              <a:gd name="connsiteX12" fmla="*/ 7411525 w 7429884"/>
              <a:gd name="connsiteY12" fmla="*/ 0 h 6460303"/>
              <a:gd name="connsiteX13" fmla="*/ 2805577 w 7429884"/>
              <a:gd name="connsiteY13" fmla="*/ 6066627 h 6460303"/>
              <a:gd name="connsiteX14" fmla="*/ 2305992 w 7429884"/>
              <a:gd name="connsiteY14" fmla="*/ 6135001 h 6460303"/>
              <a:gd name="connsiteX15" fmla="*/ 2305993 w 7429884"/>
              <a:gd name="connsiteY15" fmla="*/ 6135001 h 6460303"/>
              <a:gd name="connsiteX16" fmla="*/ 2237619 w 7429884"/>
              <a:gd name="connsiteY16" fmla="*/ 5635416 h 6460303"/>
              <a:gd name="connsiteX17" fmla="*/ 6516179 w 7429884"/>
              <a:gd name="connsiteY17" fmla="*/ 0 h 6460303"/>
              <a:gd name="connsiteX18" fmla="*/ 5529597 w 7429884"/>
              <a:gd name="connsiteY18" fmla="*/ 0 h 6460303"/>
              <a:gd name="connsiteX19" fmla="*/ 6424943 w 7429884"/>
              <a:gd name="connsiteY19" fmla="*/ 0 h 6460303"/>
              <a:gd name="connsiteX20" fmla="*/ 2484768 w 7429884"/>
              <a:gd name="connsiteY20" fmla="*/ 5189719 h 6460303"/>
              <a:gd name="connsiteX21" fmla="*/ 2046796 w 7429884"/>
              <a:gd name="connsiteY21" fmla="*/ 5295775 h 6460303"/>
              <a:gd name="connsiteX22" fmla="*/ 1985184 w 7429884"/>
              <a:gd name="connsiteY22" fmla="*/ 5258093 h 6460303"/>
              <a:gd name="connsiteX23" fmla="*/ 1932333 w 7429884"/>
              <a:gd name="connsiteY23" fmla="*/ 5208872 h 6460303"/>
              <a:gd name="connsiteX24" fmla="*/ 1916810 w 7429884"/>
              <a:gd name="connsiteY24" fmla="*/ 4758508 h 6460303"/>
              <a:gd name="connsiteX25" fmla="*/ 5529597 w 7429884"/>
              <a:gd name="connsiteY25" fmla="*/ 0 h 6460303"/>
              <a:gd name="connsiteX26" fmla="*/ 4543018 w 7429884"/>
              <a:gd name="connsiteY26" fmla="*/ 0 h 6460303"/>
              <a:gd name="connsiteX27" fmla="*/ 5438364 w 7429884"/>
              <a:gd name="connsiteY27" fmla="*/ 0 h 6460303"/>
              <a:gd name="connsiteX28" fmla="*/ 640552 w 7429884"/>
              <a:gd name="connsiteY28" fmla="*/ 6319336 h 6460303"/>
              <a:gd name="connsiteX29" fmla="*/ 140967 w 7429884"/>
              <a:gd name="connsiteY29" fmla="*/ 6387711 h 6460303"/>
              <a:gd name="connsiteX30" fmla="*/ 140968 w 7429884"/>
              <a:gd name="connsiteY30" fmla="*/ 6387711 h 6460303"/>
              <a:gd name="connsiteX31" fmla="*/ 72594 w 7429884"/>
              <a:gd name="connsiteY31" fmla="*/ 5888126 h 6460303"/>
              <a:gd name="connsiteX32" fmla="*/ 4543018 w 7429884"/>
              <a:gd name="connsiteY32" fmla="*/ 0 h 6460303"/>
              <a:gd name="connsiteX33" fmla="*/ 3556436 w 7429884"/>
              <a:gd name="connsiteY33" fmla="*/ 0 h 6460303"/>
              <a:gd name="connsiteX34" fmla="*/ 4451782 w 7429884"/>
              <a:gd name="connsiteY34" fmla="*/ 0 h 6460303"/>
              <a:gd name="connsiteX35" fmla="*/ 711634 w 7429884"/>
              <a:gd name="connsiteY35" fmla="*/ 4926258 h 6460303"/>
              <a:gd name="connsiteX36" fmla="*/ 212049 w 7429884"/>
              <a:gd name="connsiteY36" fmla="*/ 4994633 h 6460303"/>
              <a:gd name="connsiteX37" fmla="*/ 212050 w 7429884"/>
              <a:gd name="connsiteY37" fmla="*/ 4994633 h 6460303"/>
              <a:gd name="connsiteX38" fmla="*/ 143675 w 7429884"/>
              <a:gd name="connsiteY38" fmla="*/ 4495047 h 6460303"/>
              <a:gd name="connsiteX39" fmla="*/ 3556436 w 7429884"/>
              <a:gd name="connsiteY39" fmla="*/ 0 h 6460303"/>
              <a:gd name="connsiteX40" fmla="*/ 2569856 w 7429884"/>
              <a:gd name="connsiteY40" fmla="*/ 0 h 6460303"/>
              <a:gd name="connsiteX41" fmla="*/ 3465201 w 7429884"/>
              <a:gd name="connsiteY41" fmla="*/ 0 h 6460303"/>
              <a:gd name="connsiteX42" fmla="*/ 1054005 w 7429884"/>
              <a:gd name="connsiteY42" fmla="*/ 3175856 h 6460303"/>
              <a:gd name="connsiteX43" fmla="*/ 554420 w 7429884"/>
              <a:gd name="connsiteY43" fmla="*/ 3244231 h 6460303"/>
              <a:gd name="connsiteX44" fmla="*/ 554421 w 7429884"/>
              <a:gd name="connsiteY44" fmla="*/ 3244231 h 6460303"/>
              <a:gd name="connsiteX45" fmla="*/ 486047 w 7429884"/>
              <a:gd name="connsiteY45" fmla="*/ 2744646 h 6460303"/>
              <a:gd name="connsiteX46" fmla="*/ 2569856 w 7429884"/>
              <a:gd name="connsiteY46" fmla="*/ 0 h 6460303"/>
              <a:gd name="connsiteX47" fmla="*/ 1583274 w 7429884"/>
              <a:gd name="connsiteY47" fmla="*/ 0 h 6460303"/>
              <a:gd name="connsiteX48" fmla="*/ 2478619 w 7429884"/>
              <a:gd name="connsiteY48" fmla="*/ 0 h 6460303"/>
              <a:gd name="connsiteX49" fmla="*/ 935829 w 7429884"/>
              <a:gd name="connsiteY49" fmla="*/ 2032053 h 6460303"/>
              <a:gd name="connsiteX50" fmla="*/ 436245 w 7429884"/>
              <a:gd name="connsiteY50" fmla="*/ 2100428 h 6460303"/>
              <a:gd name="connsiteX51" fmla="*/ 436245 w 7429884"/>
              <a:gd name="connsiteY51" fmla="*/ 2100427 h 6460303"/>
              <a:gd name="connsiteX52" fmla="*/ 367872 w 7429884"/>
              <a:gd name="connsiteY52" fmla="*/ 1600843 h 6460303"/>
              <a:gd name="connsiteX53" fmla="*/ 1583274 w 7429884"/>
              <a:gd name="connsiteY53" fmla="*/ 0 h 6460303"/>
              <a:gd name="connsiteX54" fmla="*/ 596693 w 7429884"/>
              <a:gd name="connsiteY54" fmla="*/ 0 h 6460303"/>
              <a:gd name="connsiteX55" fmla="*/ 1492038 w 7429884"/>
              <a:gd name="connsiteY55" fmla="*/ 0 h 6460303"/>
              <a:gd name="connsiteX56" fmla="*/ 850966 w 7429884"/>
              <a:gd name="connsiteY56" fmla="*/ 844373 h 6460303"/>
              <a:gd name="connsiteX57" fmla="*/ 351382 w 7429884"/>
              <a:gd name="connsiteY57" fmla="*/ 912748 h 6460303"/>
              <a:gd name="connsiteX58" fmla="*/ 351383 w 7429884"/>
              <a:gd name="connsiteY58" fmla="*/ 912748 h 6460303"/>
              <a:gd name="connsiteX59" fmla="*/ 283008 w 7429884"/>
              <a:gd name="connsiteY59" fmla="*/ 413163 h 6460303"/>
              <a:gd name="connsiteX60" fmla="*/ 596693 w 7429884"/>
              <a:gd name="connsiteY60" fmla="*/ 0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7429884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426781" y="101286"/>
                </a:moveTo>
                <a:cubicBezTo>
                  <a:pt x="7427815" y="490544"/>
                  <a:pt x="7428850" y="879802"/>
                  <a:pt x="7429884" y="1269060"/>
                </a:cubicBezTo>
                <a:lnTo>
                  <a:pt x="6949524" y="1907550"/>
                </a:lnTo>
                <a:cubicBezTo>
                  <a:pt x="5741374" y="3498841"/>
                  <a:pt x="5211399" y="4295503"/>
                  <a:pt x="4763857" y="4786769"/>
                </a:cubicBezTo>
                <a:cubicBezTo>
                  <a:pt x="4316315" y="5278035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lnTo>
                  <a:pt x="7426781" y="101286"/>
                </a:ln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lnTo>
                  <a:pt x="6516179" y="0"/>
                </a:ln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lnTo>
                  <a:pt x="5529597" y="0"/>
                </a:ln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lnTo>
                  <a:pt x="4543018" y="0"/>
                </a:ln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lnTo>
                  <a:pt x="3556436" y="0"/>
                </a:ln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lnTo>
                  <a:pt x="2569856" y="0"/>
                </a:ln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lnTo>
                  <a:pt x="1583274" y="0"/>
                </a:ln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lnTo>
                  <a:pt x="596693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effectLst>
            <a:outerShdw blurRad="50800" dist="38100" dir="13500000" algn="br" rotWithShape="0">
              <a:schemeClr val="accent2">
                <a:lumMod val="50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grpSp>
        <p:nvGrpSpPr>
          <p:cNvPr id="16" name="Google Shape;28;p3"/>
          <p:cNvGrpSpPr/>
          <p:nvPr userDrawn="1"/>
        </p:nvGrpSpPr>
        <p:grpSpPr>
          <a:xfrm rot="10800000" flipH="1">
            <a:off x="1" y="3136769"/>
            <a:ext cx="7953306" cy="2027268"/>
            <a:chOff x="-9894852" y="-4493254"/>
            <a:chExt cx="21200407" cy="6522740"/>
          </a:xfrm>
        </p:grpSpPr>
        <p:sp>
          <p:nvSpPr>
            <p:cNvPr id="17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8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cxnSp>
        <p:nvCxnSpPr>
          <p:cNvPr id="19" name="Прямая соединительная линия 18"/>
          <p:cNvCxnSpPr/>
          <p:nvPr userDrawn="1"/>
        </p:nvCxnSpPr>
        <p:spPr>
          <a:xfrm>
            <a:off x="0" y="3219822"/>
            <a:ext cx="781236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668" y="3361522"/>
            <a:ext cx="5215505" cy="157771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5092030"/>
            <a:ext cx="558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6876255" y="3361522"/>
            <a:ext cx="2235757" cy="171068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18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27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3730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араллелограмм 6"/>
          <p:cNvSpPr/>
          <p:nvPr userDrawn="1"/>
        </p:nvSpPr>
        <p:spPr>
          <a:xfrm>
            <a:off x="309716" y="0"/>
            <a:ext cx="8534516" cy="510267"/>
          </a:xfrm>
          <a:prstGeom prst="parallelogram">
            <a:avLst>
              <a:gd name="adj" fmla="val 1001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8" name="Параллелограмм 7"/>
          <p:cNvSpPr/>
          <p:nvPr userDrawn="1"/>
        </p:nvSpPr>
        <p:spPr>
          <a:xfrm>
            <a:off x="0" y="0"/>
            <a:ext cx="689487" cy="510267"/>
          </a:xfrm>
          <a:prstGeom prst="parallelogram">
            <a:avLst>
              <a:gd name="adj" fmla="val 1001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89488" y="0"/>
            <a:ext cx="7811844" cy="458757"/>
          </a:xfrm>
          <a:prstGeom prst="rect">
            <a:avLst/>
          </a:prstGeom>
        </p:spPr>
        <p:txBody>
          <a:bodyPr vert="horz" wrap="square" lIns="0" tIns="180000" rIns="0" bIns="0" rtlCol="0" anchor="t" anchorCtr="0">
            <a:sp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араллелограмм 5"/>
          <p:cNvSpPr/>
          <p:nvPr userDrawn="1"/>
        </p:nvSpPr>
        <p:spPr>
          <a:xfrm>
            <a:off x="8454513" y="0"/>
            <a:ext cx="689487" cy="510267"/>
          </a:xfrm>
          <a:prstGeom prst="parallelogram">
            <a:avLst>
              <a:gd name="adj" fmla="val 1001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17910"/>
      </p:ext>
    </p:extLst>
  </p:cSld>
  <p:clrMapOvr>
    <a:masterClrMapping/>
  </p:clrMapOvr>
  <p:transition spd="slow">
    <p:push dir="u"/>
  </p:transition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4951">
          <p15:clr>
            <a:srgbClr val="FBAE40"/>
          </p15:clr>
        </p15:guide>
        <p15:guide id="3" pos="45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0976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4" r:id="rId2"/>
    <p:sldLayoutId id="2147483701" r:id="rId3"/>
    <p:sldLayoutId id="2147483703" r:id="rId4"/>
    <p:sldLayoutId id="2147483706" r:id="rId5"/>
    <p:sldLayoutId id="2147483702" r:id="rId6"/>
    <p:sldLayoutId id="2147483705" r:id="rId7"/>
    <p:sldLayoutId id="2147483707" r:id="rId8"/>
    <p:sldLayoutId id="2147483709" r:id="rId9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98757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Современные естественнонаучные представления о структуре и свойствах материи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304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Подготовил:</a:t>
            </a:r>
          </a:p>
          <a:p>
            <a:pPr algn="r"/>
            <a:r>
              <a:rPr lang="ru-RU" b="1" i="1" dirty="0" smtClean="0"/>
              <a:t>Андриянов Д.С.</a:t>
            </a:r>
          </a:p>
          <a:p>
            <a:pPr algn="r"/>
            <a:endParaRPr lang="ru-RU" b="1" i="1" dirty="0" smtClean="0"/>
          </a:p>
          <a:p>
            <a:r>
              <a:rPr lang="ru-RU" b="1" i="1" dirty="0" smtClean="0"/>
              <a:t>Научный руководитель:</a:t>
            </a:r>
          </a:p>
          <a:p>
            <a:pPr algn="r"/>
            <a:r>
              <a:rPr lang="ru-RU" b="1" i="1" dirty="0" smtClean="0"/>
              <a:t>Лаврикова Н.И.</a:t>
            </a:r>
            <a:endParaRPr lang="ru-RU" b="1" i="1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870854" y="175902"/>
            <a:ext cx="402206" cy="273844"/>
          </a:xfrm>
          <a:prstGeom prst="rect">
            <a:avLst/>
          </a:prstGeom>
        </p:spPr>
        <p:txBody>
          <a:bodyPr/>
          <a:lstStyle/>
          <a:p>
            <a:fld id="{865734E4-975E-4261-A54A-DEB4ADCBA11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-34161" y="-306977"/>
            <a:ext cx="8856984" cy="764866"/>
          </a:xfrm>
        </p:spPr>
        <p:txBody>
          <a:bodyPr/>
          <a:lstStyle/>
          <a:p>
            <a:pPr>
              <a:lnSpc>
                <a:spcPts val="5468"/>
              </a:lnSpc>
            </a:pPr>
            <a:r>
              <a:rPr lang="en-US" sz="1400" dirty="0" err="1">
                <a:latin typeface="Open Sans"/>
                <a:ea typeface="Open Sans"/>
                <a:cs typeface="Times New Roman" panose="02020603050405020304" pitchFamily="18" charset="0"/>
              </a:rPr>
              <a:t>Атомистическая</a:t>
            </a:r>
            <a:r>
              <a:rPr lang="en-US" sz="1400" dirty="0">
                <a:latin typeface="Open Sans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Open Sans"/>
                <a:ea typeface="Open Sans"/>
                <a:cs typeface="Times New Roman" panose="02020603050405020304" pitchFamily="18" charset="0"/>
              </a:rPr>
              <a:t>концепция</a:t>
            </a:r>
            <a:r>
              <a:rPr lang="en-US" sz="1400" dirty="0">
                <a:latin typeface="Open Sans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Open Sans"/>
                <a:ea typeface="Open Sans"/>
                <a:cs typeface="Times New Roman" panose="02020603050405020304" pitchFamily="18" charset="0"/>
              </a:rPr>
              <a:t>Демокрита</a:t>
            </a:r>
            <a:r>
              <a:rPr lang="en-US" sz="1400" dirty="0">
                <a:latin typeface="Open Sans"/>
                <a:ea typeface="Open Sans"/>
                <a:cs typeface="Times New Roman" panose="02020603050405020304" pitchFamily="18" charset="0"/>
              </a:rPr>
              <a:t> и </a:t>
            </a:r>
            <a:r>
              <a:rPr lang="en-US" sz="1400" dirty="0" err="1">
                <a:latin typeface="Open Sans"/>
                <a:ea typeface="Open Sans"/>
                <a:cs typeface="Times New Roman" panose="02020603050405020304" pitchFamily="18" charset="0"/>
              </a:rPr>
              <a:t>Левкиппа</a:t>
            </a:r>
            <a:endParaRPr lang="en-US" sz="1400" dirty="0">
              <a:latin typeface="Open Sans"/>
              <a:ea typeface="Open Sans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F841245-7F43-4D9F-A508-5C3741EE07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4311" y="771551"/>
            <a:ext cx="1660097" cy="200693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220C51-B2BA-4D52-81D2-979296C010B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4310" y="2778480"/>
            <a:ext cx="1660098" cy="206267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Text 4">
            <a:extLst>
              <a:ext uri="{FF2B5EF4-FFF2-40B4-BE49-F238E27FC236}">
                <a16:creationId xmlns="" xmlns:a16="http://schemas.microsoft.com/office/drawing/2014/main" id="{AB008D99-8F72-499E-9B65-8C989EDAE86F}"/>
              </a:ext>
            </a:extLst>
          </p:cNvPr>
          <p:cNvSpPr/>
          <p:nvPr/>
        </p:nvSpPr>
        <p:spPr>
          <a:xfrm>
            <a:off x="230037" y="483704"/>
            <a:ext cx="5688632" cy="25931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3"/>
              </a:lnSpc>
              <a:buNone/>
            </a:pPr>
            <a:endParaRPr lang="ru-RU" dirty="0">
              <a:solidFill>
                <a:srgbClr val="443728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>
              <a:lnSpc>
                <a:spcPts val="2799"/>
              </a:lnSpc>
            </a:pP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Древнегреческие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философы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Демокрит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Левкипп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разработали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революционную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атомистическую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концепцию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строения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Вселенной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ts val="2799"/>
              </a:lnSpc>
            </a:pP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Они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предположили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что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все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материальные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объекты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состоят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из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мельчайших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неделимых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частиц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- </a:t>
            </a:r>
            <a:r>
              <a:rPr lang="en-US" b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атомов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которые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бесконечно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разнообразны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по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форме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размеру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Согласно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их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теории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атомы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вечно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движутся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в </a:t>
            </a:r>
            <a:r>
              <a:rPr lang="en-US" b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пустом</a:t>
            </a:r>
            <a:r>
              <a:rPr lang="en-US" b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пространстве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их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столкновения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взаимодействия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порождают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все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многообразие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форм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в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природе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ts val="2613"/>
              </a:lnSpc>
              <a:buNone/>
            </a:pPr>
            <a:endParaRPr lang="ru-RU" dirty="0">
              <a:solidFill>
                <a:srgbClr val="443728"/>
              </a:solidFill>
              <a:latin typeface="Open Sans"/>
              <a:ea typeface="Open Sans"/>
              <a:cs typeface="Times New Roman" panose="02020603050405020304" pitchFamily="18" charset="0"/>
            </a:endParaRPr>
          </a:p>
          <a:p>
            <a:pPr marL="0" indent="0">
              <a:lnSpc>
                <a:spcPts val="2613"/>
              </a:lnSpc>
              <a:buNone/>
            </a:pPr>
            <a:endParaRPr lang="en-US" dirty="0">
              <a:latin typeface="Open Sans"/>
              <a:ea typeface="Open San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2884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870854" y="175902"/>
            <a:ext cx="402206" cy="273844"/>
          </a:xfrm>
          <a:prstGeom prst="rect">
            <a:avLst/>
          </a:prstGeom>
        </p:spPr>
        <p:txBody>
          <a:bodyPr/>
          <a:lstStyle/>
          <a:p>
            <a:fld id="{865734E4-975E-4261-A54A-DEB4ADCBA11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9EAD5FB8-E36C-4731-94E1-62EC62EF8178}"/>
              </a:ext>
            </a:extLst>
          </p:cNvPr>
          <p:cNvSpPr txBox="1">
            <a:spLocks/>
          </p:cNvSpPr>
          <p:nvPr/>
        </p:nvSpPr>
        <p:spPr>
          <a:xfrm>
            <a:off x="49709" y="-424258"/>
            <a:ext cx="8856984" cy="1474163"/>
          </a:xfrm>
          <a:prstGeom prst="rect">
            <a:avLst/>
          </a:prstGeom>
        </p:spPr>
        <p:txBody>
          <a:bodyPr vert="horz" wrap="square" lIns="0" tIns="180000" rIns="0" bIns="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5468"/>
              </a:lnSpc>
            </a:pPr>
            <a:r>
              <a:rPr lang="en-US" sz="1600" dirty="0" err="1">
                <a:latin typeface="Open Sans"/>
                <a:ea typeface="Open Sans"/>
                <a:cs typeface="Crimson Pro" pitchFamily="34" charset="-120"/>
              </a:rPr>
              <a:t>Континуальная</a:t>
            </a:r>
            <a:r>
              <a:rPr lang="en-US" sz="1600" dirty="0">
                <a:latin typeface="Open Sans"/>
                <a:ea typeface="Open Sans"/>
                <a:cs typeface="Crimson Pro" pitchFamily="34" charset="-120"/>
              </a:rPr>
              <a:t> </a:t>
            </a:r>
            <a:r>
              <a:rPr lang="en-US" sz="1600" dirty="0" err="1">
                <a:latin typeface="Open Sans"/>
                <a:ea typeface="Open Sans"/>
                <a:cs typeface="Crimson Pro" pitchFamily="34" charset="-120"/>
              </a:rPr>
              <a:t>концепция</a:t>
            </a:r>
            <a:r>
              <a:rPr lang="en-US" sz="1600" dirty="0">
                <a:latin typeface="Open Sans"/>
                <a:ea typeface="Open Sans"/>
                <a:cs typeface="Crimson Pro" pitchFamily="34" charset="-120"/>
              </a:rPr>
              <a:t> </a:t>
            </a:r>
            <a:r>
              <a:rPr lang="en-US" sz="1600" dirty="0" err="1">
                <a:latin typeface="Open Sans"/>
                <a:ea typeface="Open Sans"/>
                <a:cs typeface="Crimson Pro" pitchFamily="34" charset="-120"/>
              </a:rPr>
              <a:t>Аристотеля</a:t>
            </a:r>
            <a:endParaRPr lang="en-US" sz="1600" dirty="0">
              <a:latin typeface="Open Sans"/>
              <a:ea typeface="Open Sans"/>
            </a:endParaRPr>
          </a:p>
          <a:p>
            <a:pPr>
              <a:lnSpc>
                <a:spcPts val="5468"/>
              </a:lnSpc>
            </a:pPr>
            <a:endParaRPr lang="en-US" sz="1600" dirty="0">
              <a:latin typeface="Open Sans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16" name="Shape 3">
            <a:extLst>
              <a:ext uri="{FF2B5EF4-FFF2-40B4-BE49-F238E27FC236}">
                <a16:creationId xmlns="" xmlns:a16="http://schemas.microsoft.com/office/drawing/2014/main" id="{31DDE8EF-6623-45DA-AD5D-F42C3BE18685}"/>
              </a:ext>
            </a:extLst>
          </p:cNvPr>
          <p:cNvSpPr/>
          <p:nvPr/>
        </p:nvSpPr>
        <p:spPr>
          <a:xfrm>
            <a:off x="136906" y="1191919"/>
            <a:ext cx="4083065" cy="3252039"/>
          </a:xfrm>
          <a:prstGeom prst="roundRect">
            <a:avLst>
              <a:gd name="adj" fmla="val 436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sp>
      <p:sp>
        <p:nvSpPr>
          <p:cNvPr id="17" name="Text 3">
            <a:extLst>
              <a:ext uri="{FF2B5EF4-FFF2-40B4-BE49-F238E27FC236}">
                <a16:creationId xmlns="" xmlns:a16="http://schemas.microsoft.com/office/drawing/2014/main" id="{651A00CF-0883-4103-8F26-DC9EB4618BB5}"/>
              </a:ext>
            </a:extLst>
          </p:cNvPr>
          <p:cNvSpPr/>
          <p:nvPr/>
        </p:nvSpPr>
        <p:spPr>
          <a:xfrm>
            <a:off x="262133" y="1216154"/>
            <a:ext cx="3968451" cy="2217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3"/>
              </a:lnSpc>
              <a:buNone/>
            </a:pP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Согласно Аристотелю, материя не состоит из мельчайших, неделимых частиц, а представляет собой непрерывную, однородную субстанцию. Он считал, что мир состоит из четырех элементов - земли, воды, воздуха и огня, которые плавно переходят друг в друга, образуя единое целое.</a:t>
            </a:r>
          </a:p>
        </p:txBody>
      </p:sp>
      <p:sp>
        <p:nvSpPr>
          <p:cNvPr id="18" name="Shape 3">
            <a:extLst>
              <a:ext uri="{FF2B5EF4-FFF2-40B4-BE49-F238E27FC236}">
                <a16:creationId xmlns="" xmlns:a16="http://schemas.microsoft.com/office/drawing/2014/main" id="{B1B30665-ED16-4541-A5D4-44B752550E81}"/>
              </a:ext>
            </a:extLst>
          </p:cNvPr>
          <p:cNvSpPr/>
          <p:nvPr/>
        </p:nvSpPr>
        <p:spPr>
          <a:xfrm>
            <a:off x="4767869" y="1191920"/>
            <a:ext cx="4083065" cy="3252039"/>
          </a:xfrm>
          <a:prstGeom prst="roundRect">
            <a:avLst>
              <a:gd name="adj" fmla="val 436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sp>
      <p:sp>
        <p:nvSpPr>
          <p:cNvPr id="20" name="Text 4">
            <a:extLst>
              <a:ext uri="{FF2B5EF4-FFF2-40B4-BE49-F238E27FC236}">
                <a16:creationId xmlns="" xmlns:a16="http://schemas.microsoft.com/office/drawing/2014/main" id="{6E25AA20-92C0-4C08-9CC7-CDDBE2DD246A}"/>
              </a:ext>
            </a:extLst>
          </p:cNvPr>
          <p:cNvSpPr/>
          <p:nvPr/>
        </p:nvSpPr>
        <p:spPr>
          <a:xfrm>
            <a:off x="4767870" y="1202763"/>
            <a:ext cx="4061838" cy="30971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3"/>
              </a:lnSpc>
              <a:buNone/>
            </a:pP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Аристотель отвергал идею пустоты в природе, полагая, что пространство заполнено непрерывной материей. Такая континуальная концепция господствовала в науке на протяжении многих веков, пока не была опровергнута в XX веке благодаря открытиям в квантовой физике.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CB3D9C0-72E5-4E69-95AC-264F257EF3BC}"/>
              </a:ext>
            </a:extLst>
          </p:cNvPr>
          <p:cNvSpPr/>
          <p:nvPr/>
        </p:nvSpPr>
        <p:spPr>
          <a:xfrm>
            <a:off x="0" y="1049905"/>
            <a:ext cx="9144000" cy="3394054"/>
          </a:xfrm>
          <a:prstGeom prst="rect">
            <a:avLst/>
          </a:prstGeom>
          <a:blipFill dpi="0" rotWithShape="1">
            <a:blip r:embed="rId3" cstate="print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09124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870854" y="175902"/>
            <a:ext cx="402206" cy="273844"/>
          </a:xfrm>
          <a:prstGeom prst="rect">
            <a:avLst/>
          </a:prstGeom>
        </p:spPr>
        <p:txBody>
          <a:bodyPr/>
          <a:lstStyle/>
          <a:p>
            <a:fld id="{865734E4-975E-4261-A54A-DEB4ADCBA11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4B9EFBED-23F6-4B8C-A88A-7770B1E026AF}"/>
              </a:ext>
            </a:extLst>
          </p:cNvPr>
          <p:cNvSpPr txBox="1">
            <a:spLocks/>
          </p:cNvSpPr>
          <p:nvPr/>
        </p:nvSpPr>
        <p:spPr>
          <a:xfrm>
            <a:off x="49709" y="-424258"/>
            <a:ext cx="8856984" cy="1474163"/>
          </a:xfrm>
          <a:prstGeom prst="rect">
            <a:avLst/>
          </a:prstGeom>
        </p:spPr>
        <p:txBody>
          <a:bodyPr vert="horz" wrap="square" lIns="0" tIns="180000" rIns="0" bIns="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5468"/>
              </a:lnSpc>
            </a:pPr>
            <a:r>
              <a:rPr lang="en-US" sz="1400" dirty="0" err="1">
                <a:latin typeface="Open Sans"/>
                <a:ea typeface="Open Sans"/>
                <a:cs typeface="Crimson Pro" pitchFamily="34" charset="-120"/>
              </a:rPr>
              <a:t>Ко</a:t>
            </a:r>
            <a:r>
              <a:rPr lang="ru-RU" sz="1400" dirty="0" err="1">
                <a:latin typeface="Open Sans"/>
                <a:ea typeface="Open Sans"/>
                <a:cs typeface="Crimson Pro" pitchFamily="34" charset="-120"/>
              </a:rPr>
              <a:t>рпускулярно</a:t>
            </a:r>
            <a:r>
              <a:rPr lang="ru-RU" sz="1400" dirty="0">
                <a:latin typeface="Open Sans"/>
                <a:ea typeface="Open Sans"/>
                <a:cs typeface="Crimson Pro" pitchFamily="34" charset="-120"/>
              </a:rPr>
              <a:t>-волновой дуализм в физике </a:t>
            </a:r>
            <a:r>
              <a:rPr lang="en-US" sz="1400" dirty="0">
                <a:latin typeface="Open Sans"/>
                <a:ea typeface="Open Sans"/>
                <a:cs typeface="Crimson Pro" pitchFamily="34" charset="-120"/>
              </a:rPr>
              <a:t>XX</a:t>
            </a:r>
            <a:r>
              <a:rPr lang="ru-RU" sz="1400" dirty="0">
                <a:latin typeface="Open Sans"/>
                <a:ea typeface="Open Sans"/>
                <a:cs typeface="Crimson Pro" pitchFamily="34" charset="-120"/>
              </a:rPr>
              <a:t> века</a:t>
            </a:r>
            <a:endParaRPr lang="en-US" sz="1400" dirty="0">
              <a:latin typeface="Open Sans"/>
              <a:ea typeface="Open Sans"/>
            </a:endParaRPr>
          </a:p>
          <a:p>
            <a:pPr>
              <a:lnSpc>
                <a:spcPts val="5468"/>
              </a:lnSpc>
            </a:pPr>
            <a:endParaRPr lang="en-US" sz="1400" dirty="0">
              <a:latin typeface="Open Sans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32" name="Shape 4">
            <a:extLst>
              <a:ext uri="{FF2B5EF4-FFF2-40B4-BE49-F238E27FC236}">
                <a16:creationId xmlns="" xmlns:a16="http://schemas.microsoft.com/office/drawing/2014/main" id="{CEB3FC63-0C84-4A3C-9D38-C500795409F9}"/>
              </a:ext>
            </a:extLst>
          </p:cNvPr>
          <p:cNvSpPr/>
          <p:nvPr/>
        </p:nvSpPr>
        <p:spPr>
          <a:xfrm>
            <a:off x="4190121" y="603408"/>
            <a:ext cx="45719" cy="4416614"/>
          </a:xfrm>
          <a:prstGeom prst="roundRect">
            <a:avLst>
              <a:gd name="adj" fmla="val 225155"/>
            </a:avLst>
          </a:prstGeom>
          <a:solidFill>
            <a:srgbClr val="006387"/>
          </a:solidFill>
          <a:ln/>
        </p:spPr>
      </p:sp>
      <p:sp>
        <p:nvSpPr>
          <p:cNvPr id="33" name="Shape 5">
            <a:extLst>
              <a:ext uri="{FF2B5EF4-FFF2-40B4-BE49-F238E27FC236}">
                <a16:creationId xmlns="" xmlns:a16="http://schemas.microsoft.com/office/drawing/2014/main" id="{3A2BB0D7-B156-46B9-B716-6800438C25AE}"/>
              </a:ext>
            </a:extLst>
          </p:cNvPr>
          <p:cNvSpPr/>
          <p:nvPr/>
        </p:nvSpPr>
        <p:spPr>
          <a:xfrm>
            <a:off x="3297867" y="768489"/>
            <a:ext cx="690086" cy="39410"/>
          </a:xfrm>
          <a:prstGeom prst="roundRect">
            <a:avLst>
              <a:gd name="adj" fmla="val 225155"/>
            </a:avLst>
          </a:prstGeom>
          <a:solidFill>
            <a:srgbClr val="006387"/>
          </a:solidFill>
          <a:ln/>
        </p:spPr>
      </p:sp>
      <p:sp>
        <p:nvSpPr>
          <p:cNvPr id="34" name="Shape 6">
            <a:extLst>
              <a:ext uri="{FF2B5EF4-FFF2-40B4-BE49-F238E27FC236}">
                <a16:creationId xmlns="" xmlns:a16="http://schemas.microsoft.com/office/drawing/2014/main" id="{67A226B7-A07E-4B11-8EC3-62C91E9D1C3E}"/>
              </a:ext>
            </a:extLst>
          </p:cNvPr>
          <p:cNvSpPr/>
          <p:nvPr/>
        </p:nvSpPr>
        <p:spPr>
          <a:xfrm>
            <a:off x="3987954" y="566499"/>
            <a:ext cx="443627" cy="443627"/>
          </a:xfrm>
          <a:prstGeom prst="roundRect">
            <a:avLst>
              <a:gd name="adj" fmla="val 20002"/>
            </a:avLst>
          </a:prstGeom>
          <a:solidFill>
            <a:srgbClr val="006387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35" name="Text 7">
            <a:extLst>
              <a:ext uri="{FF2B5EF4-FFF2-40B4-BE49-F238E27FC236}">
                <a16:creationId xmlns="" xmlns:a16="http://schemas.microsoft.com/office/drawing/2014/main" id="{A6630E59-EF75-4A2C-AA6B-EFAE24F4D8C0}"/>
              </a:ext>
            </a:extLst>
          </p:cNvPr>
          <p:cNvSpPr/>
          <p:nvPr/>
        </p:nvSpPr>
        <p:spPr>
          <a:xfrm>
            <a:off x="4166044" y="537709"/>
            <a:ext cx="110609" cy="3696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1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 8">
            <a:extLst>
              <a:ext uri="{FF2B5EF4-FFF2-40B4-BE49-F238E27FC236}">
                <a16:creationId xmlns="" xmlns:a16="http://schemas.microsoft.com/office/drawing/2014/main" id="{19172B78-A41A-451E-8B15-A405878B0504}"/>
              </a:ext>
            </a:extLst>
          </p:cNvPr>
          <p:cNvSpPr/>
          <p:nvPr/>
        </p:nvSpPr>
        <p:spPr>
          <a:xfrm>
            <a:off x="138702" y="568545"/>
            <a:ext cx="2833926" cy="3080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426"/>
              </a:lnSpc>
              <a:buNone/>
            </a:pPr>
            <a:r>
              <a:rPr lang="en-US" sz="2000" b="1" dirty="0">
                <a:latin typeface="Libre Baskerville"/>
                <a:ea typeface="Open Sans"/>
                <a:cs typeface="Crimson Pro" pitchFamily="34" charset="-120"/>
              </a:rPr>
              <a:t>Фотон - частица света</a:t>
            </a:r>
            <a:endParaRPr lang="en-US" sz="2000" dirty="0">
              <a:latin typeface="Libre Baskerville"/>
              <a:ea typeface="Open Sans"/>
            </a:endParaRPr>
          </a:p>
        </p:txBody>
      </p:sp>
      <p:sp>
        <p:nvSpPr>
          <p:cNvPr id="37" name="Text 9">
            <a:extLst>
              <a:ext uri="{FF2B5EF4-FFF2-40B4-BE49-F238E27FC236}">
                <a16:creationId xmlns="" xmlns:a16="http://schemas.microsoft.com/office/drawing/2014/main" id="{3379C1BB-95E6-4EC9-B913-276EF971EEDF}"/>
              </a:ext>
            </a:extLst>
          </p:cNvPr>
          <p:cNvSpPr/>
          <p:nvPr/>
        </p:nvSpPr>
        <p:spPr>
          <a:xfrm>
            <a:off x="419382" y="887389"/>
            <a:ext cx="3198900" cy="17732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84"/>
              </a:lnSpc>
              <a:buNone/>
            </a:pPr>
            <a:r>
              <a:rPr lang="en-US" sz="1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Учёные открыли, что свет может вести себя как поток частиц, известных как фотоны, которые обладают энергией и импульсом, но также проявляют волновые свойства.</a:t>
            </a:r>
          </a:p>
        </p:txBody>
      </p:sp>
      <p:sp>
        <p:nvSpPr>
          <p:cNvPr id="38" name="Shape 10">
            <a:extLst>
              <a:ext uri="{FF2B5EF4-FFF2-40B4-BE49-F238E27FC236}">
                <a16:creationId xmlns="" xmlns:a16="http://schemas.microsoft.com/office/drawing/2014/main" id="{178C44BB-C81B-434E-A09C-D60B56A74632}"/>
              </a:ext>
            </a:extLst>
          </p:cNvPr>
          <p:cNvSpPr/>
          <p:nvPr/>
        </p:nvSpPr>
        <p:spPr>
          <a:xfrm>
            <a:off x="4431580" y="1754326"/>
            <a:ext cx="690086" cy="39410"/>
          </a:xfrm>
          <a:prstGeom prst="roundRect">
            <a:avLst>
              <a:gd name="adj" fmla="val 225155"/>
            </a:avLst>
          </a:prstGeom>
          <a:solidFill>
            <a:srgbClr val="006387"/>
          </a:solidFill>
          <a:ln/>
        </p:spPr>
      </p:sp>
      <p:sp>
        <p:nvSpPr>
          <p:cNvPr id="39" name="Shape 11">
            <a:extLst>
              <a:ext uri="{FF2B5EF4-FFF2-40B4-BE49-F238E27FC236}">
                <a16:creationId xmlns="" xmlns:a16="http://schemas.microsoft.com/office/drawing/2014/main" id="{04D84AA9-A68A-4AF0-86AB-551AA9A02BBF}"/>
              </a:ext>
            </a:extLst>
          </p:cNvPr>
          <p:cNvSpPr/>
          <p:nvPr/>
        </p:nvSpPr>
        <p:spPr>
          <a:xfrm>
            <a:off x="3987954" y="1552336"/>
            <a:ext cx="443627" cy="443627"/>
          </a:xfrm>
          <a:prstGeom prst="roundRect">
            <a:avLst>
              <a:gd name="adj" fmla="val 20002"/>
            </a:avLst>
          </a:prstGeom>
          <a:solidFill>
            <a:srgbClr val="006387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40" name="Text 12">
            <a:extLst>
              <a:ext uri="{FF2B5EF4-FFF2-40B4-BE49-F238E27FC236}">
                <a16:creationId xmlns="" xmlns:a16="http://schemas.microsoft.com/office/drawing/2014/main" id="{DF3090D9-81B0-4553-98B0-10329F58B340}"/>
              </a:ext>
            </a:extLst>
          </p:cNvPr>
          <p:cNvSpPr/>
          <p:nvPr/>
        </p:nvSpPr>
        <p:spPr>
          <a:xfrm>
            <a:off x="4137496" y="1532747"/>
            <a:ext cx="150733" cy="3696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1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 13">
            <a:extLst>
              <a:ext uri="{FF2B5EF4-FFF2-40B4-BE49-F238E27FC236}">
                <a16:creationId xmlns="" xmlns:a16="http://schemas.microsoft.com/office/drawing/2014/main" id="{C57B1E0F-7080-4854-88FF-3996CB75FDE6}"/>
              </a:ext>
            </a:extLst>
          </p:cNvPr>
          <p:cNvSpPr/>
          <p:nvPr/>
        </p:nvSpPr>
        <p:spPr>
          <a:xfrm>
            <a:off x="5238513" y="1379934"/>
            <a:ext cx="4034547" cy="6160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26"/>
              </a:lnSpc>
              <a:buNone/>
            </a:pPr>
            <a:r>
              <a:rPr lang="en-US" sz="2000" b="1" dirty="0">
                <a:latin typeface="Libre Baskerville"/>
                <a:ea typeface="Open Sans"/>
                <a:cs typeface="Crimson Pro" pitchFamily="34" charset="-120"/>
              </a:rPr>
              <a:t>Двойственная природа электрона</a:t>
            </a:r>
            <a:endParaRPr lang="en-US" sz="2000" dirty="0">
              <a:latin typeface="Libre Baskerville"/>
              <a:ea typeface="Open Sans"/>
            </a:endParaRPr>
          </a:p>
        </p:txBody>
      </p:sp>
      <p:sp>
        <p:nvSpPr>
          <p:cNvPr id="42" name="Text 14">
            <a:extLst>
              <a:ext uri="{FF2B5EF4-FFF2-40B4-BE49-F238E27FC236}">
                <a16:creationId xmlns="" xmlns:a16="http://schemas.microsoft.com/office/drawing/2014/main" id="{D9BFD9DD-CB75-45D0-BEEB-F5AE2F2B53BA}"/>
              </a:ext>
            </a:extLst>
          </p:cNvPr>
          <p:cNvSpPr/>
          <p:nvPr/>
        </p:nvSpPr>
        <p:spPr>
          <a:xfrm>
            <a:off x="5238513" y="1994818"/>
            <a:ext cx="3668180" cy="12615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84"/>
              </a:lnSpc>
              <a:buNone/>
            </a:pPr>
            <a:r>
              <a:rPr lang="en-US" sz="16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Исследования показали, что электрон также может вести себя как частица и как волна, в зависимости от условий эксперимента.</a:t>
            </a:r>
          </a:p>
        </p:txBody>
      </p:sp>
      <p:sp>
        <p:nvSpPr>
          <p:cNvPr id="43" name="Shape 15">
            <a:extLst>
              <a:ext uri="{FF2B5EF4-FFF2-40B4-BE49-F238E27FC236}">
                <a16:creationId xmlns="" xmlns:a16="http://schemas.microsoft.com/office/drawing/2014/main" id="{E99C1424-7D81-4BB0-A3A1-23F2A61FC301}"/>
              </a:ext>
            </a:extLst>
          </p:cNvPr>
          <p:cNvSpPr/>
          <p:nvPr/>
        </p:nvSpPr>
        <p:spPr>
          <a:xfrm>
            <a:off x="3466735" y="3259907"/>
            <a:ext cx="521218" cy="45719"/>
          </a:xfrm>
          <a:prstGeom prst="roundRect">
            <a:avLst>
              <a:gd name="adj" fmla="val 225155"/>
            </a:avLst>
          </a:prstGeom>
          <a:solidFill>
            <a:srgbClr val="006387"/>
          </a:solidFill>
          <a:ln/>
        </p:spPr>
      </p:sp>
      <p:sp>
        <p:nvSpPr>
          <p:cNvPr id="44" name="Shape 16">
            <a:extLst>
              <a:ext uri="{FF2B5EF4-FFF2-40B4-BE49-F238E27FC236}">
                <a16:creationId xmlns="" xmlns:a16="http://schemas.microsoft.com/office/drawing/2014/main" id="{C831289F-6353-4925-AB88-B0B6F0FC50A7}"/>
              </a:ext>
            </a:extLst>
          </p:cNvPr>
          <p:cNvSpPr/>
          <p:nvPr/>
        </p:nvSpPr>
        <p:spPr>
          <a:xfrm>
            <a:off x="3987954" y="3064227"/>
            <a:ext cx="443627" cy="443627"/>
          </a:xfrm>
          <a:prstGeom prst="roundRect">
            <a:avLst>
              <a:gd name="adj" fmla="val 20002"/>
            </a:avLst>
          </a:prstGeom>
          <a:solidFill>
            <a:srgbClr val="006387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45" name="Text 17">
            <a:extLst>
              <a:ext uri="{FF2B5EF4-FFF2-40B4-BE49-F238E27FC236}">
                <a16:creationId xmlns="" xmlns:a16="http://schemas.microsoft.com/office/drawing/2014/main" id="{B1FA295B-EA35-4DAA-9BF1-2FCEBD812E79}"/>
              </a:ext>
            </a:extLst>
          </p:cNvPr>
          <p:cNvSpPr/>
          <p:nvPr/>
        </p:nvSpPr>
        <p:spPr>
          <a:xfrm>
            <a:off x="4143806" y="3035676"/>
            <a:ext cx="144423" cy="3696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11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Text 18">
            <a:extLst>
              <a:ext uri="{FF2B5EF4-FFF2-40B4-BE49-F238E27FC236}">
                <a16:creationId xmlns="" xmlns:a16="http://schemas.microsoft.com/office/drawing/2014/main" id="{1BF2F830-0619-426F-9027-F74CC0EF9609}"/>
              </a:ext>
            </a:extLst>
          </p:cNvPr>
          <p:cNvSpPr/>
          <p:nvPr/>
        </p:nvSpPr>
        <p:spPr>
          <a:xfrm>
            <a:off x="49709" y="2769161"/>
            <a:ext cx="3417026" cy="6160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6"/>
              </a:lnSpc>
              <a:buNone/>
            </a:pPr>
            <a:r>
              <a:rPr lang="en-US" sz="2000" b="1" dirty="0">
                <a:latin typeface="Libre Baskerville"/>
                <a:ea typeface="Open Sans"/>
                <a:cs typeface="Crimson Pro" pitchFamily="34" charset="-120"/>
              </a:rPr>
              <a:t>Принцип неопределённости</a:t>
            </a:r>
            <a:endParaRPr lang="en-US" sz="2000" dirty="0">
              <a:latin typeface="Libre Baskerville"/>
              <a:ea typeface="Open Sans"/>
            </a:endParaRPr>
          </a:p>
        </p:txBody>
      </p:sp>
      <p:sp>
        <p:nvSpPr>
          <p:cNvPr id="48" name="Text 14">
            <a:extLst>
              <a:ext uri="{FF2B5EF4-FFF2-40B4-BE49-F238E27FC236}">
                <a16:creationId xmlns="" xmlns:a16="http://schemas.microsoft.com/office/drawing/2014/main" id="{9DFAAA84-1330-46F2-B18F-BFED2E6D1747}"/>
              </a:ext>
            </a:extLst>
          </p:cNvPr>
          <p:cNvSpPr/>
          <p:nvPr/>
        </p:nvSpPr>
        <p:spPr>
          <a:xfrm>
            <a:off x="124032" y="3385190"/>
            <a:ext cx="3870347" cy="12615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484"/>
              </a:lnSpc>
            </a:pPr>
            <a:r>
              <a:rPr lang="en-US" sz="1600" dirty="0" err="1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Гейзенберг</a:t>
            </a:r>
            <a:r>
              <a:rPr lang="en-US" sz="1600" dirty="0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установил</a:t>
            </a:r>
            <a:r>
              <a:rPr lang="en-US" sz="1600" dirty="0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что</a:t>
            </a:r>
            <a:r>
              <a:rPr lang="en-US" sz="1600" dirty="0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нельзя</a:t>
            </a:r>
            <a:r>
              <a:rPr lang="en-US" sz="1600" dirty="0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одновременно</a:t>
            </a:r>
            <a:r>
              <a:rPr lang="en-US" sz="1600" dirty="0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точно</a:t>
            </a:r>
            <a:r>
              <a:rPr lang="en-US" sz="1600" dirty="0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измерить</a:t>
            </a:r>
            <a:r>
              <a:rPr lang="en-US" sz="1600" dirty="0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положение</a:t>
            </a:r>
            <a:r>
              <a:rPr lang="en-US" sz="1600" dirty="0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импульс</a:t>
            </a:r>
            <a:r>
              <a:rPr lang="en-US" sz="1600" dirty="0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частиц</a:t>
            </a:r>
            <a:r>
              <a:rPr lang="en-US" sz="1600" dirty="0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на</a:t>
            </a:r>
            <a:r>
              <a:rPr lang="en-US" sz="1600" dirty="0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микроскопическом</a:t>
            </a:r>
            <a:r>
              <a:rPr lang="en-US" sz="1600" dirty="0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уровне</a:t>
            </a:r>
            <a:r>
              <a:rPr lang="en-US" sz="1600" dirty="0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что</a:t>
            </a:r>
            <a:r>
              <a:rPr lang="en-US" sz="1600" dirty="0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стало</a:t>
            </a:r>
            <a:r>
              <a:rPr lang="en-US" sz="1600" dirty="0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основой</a:t>
            </a:r>
            <a:r>
              <a:rPr lang="en-US" sz="1600" dirty="0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квантовой</a:t>
            </a:r>
            <a:r>
              <a:rPr lang="en-US" sz="1600" dirty="0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механики</a:t>
            </a:r>
            <a:r>
              <a:rPr lang="en-US" dirty="0"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23851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870854" y="175902"/>
            <a:ext cx="402206" cy="273844"/>
          </a:xfrm>
          <a:prstGeom prst="rect">
            <a:avLst/>
          </a:prstGeom>
        </p:spPr>
        <p:txBody>
          <a:bodyPr/>
          <a:lstStyle/>
          <a:p>
            <a:fld id="{865734E4-975E-4261-A54A-DEB4ADCBA11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597D3B28-D9D1-4559-BC32-EC49C347F962}"/>
              </a:ext>
            </a:extLst>
          </p:cNvPr>
          <p:cNvSpPr txBox="1">
            <a:spLocks/>
          </p:cNvSpPr>
          <p:nvPr/>
        </p:nvSpPr>
        <p:spPr>
          <a:xfrm>
            <a:off x="0" y="1049905"/>
            <a:ext cx="9223351" cy="1474163"/>
          </a:xfrm>
          <a:prstGeom prst="rect">
            <a:avLst/>
          </a:prstGeom>
        </p:spPr>
        <p:txBody>
          <a:bodyPr vert="horz" wrap="square" lIns="0" tIns="180000" rIns="0" bIns="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5468"/>
              </a:lnSpc>
            </a:pPr>
            <a:r>
              <a:rPr lang="en-US" sz="1900" dirty="0">
                <a:latin typeface="Open Sans"/>
                <a:ea typeface="Open Sans"/>
                <a:cs typeface="Crimson Pro" pitchFamily="34" charset="-120"/>
              </a:rPr>
              <a:t>К</a:t>
            </a:r>
            <a:r>
              <a:rPr lang="ru-RU" sz="1900" dirty="0">
                <a:latin typeface="Open Sans"/>
                <a:ea typeface="Open Sans"/>
                <a:cs typeface="Crimson Pro" pitchFamily="34" charset="-120"/>
              </a:rPr>
              <a:t>вантовая механика и представления о дискретности материи</a:t>
            </a:r>
            <a:endParaRPr lang="en-US" sz="1900" dirty="0">
              <a:latin typeface="Open Sans"/>
              <a:ea typeface="Open Sans"/>
            </a:endParaRPr>
          </a:p>
          <a:p>
            <a:pPr>
              <a:lnSpc>
                <a:spcPts val="5468"/>
              </a:lnSpc>
            </a:pPr>
            <a:endParaRPr lang="en-US" sz="1900" dirty="0">
              <a:latin typeface="Open Sans"/>
              <a:ea typeface="Open Sans"/>
              <a:cs typeface="Times New Roman" panose="02020603050405020304" pitchFamily="18" charset="0"/>
            </a:endParaRPr>
          </a:p>
        </p:txBody>
      </p:sp>
      <p:pic>
        <p:nvPicPr>
          <p:cNvPr id="15" name="Image 0">
            <a:extLst>
              <a:ext uri="{FF2B5EF4-FFF2-40B4-BE49-F238E27FC236}">
                <a16:creationId xmlns="" xmlns:a16="http://schemas.microsoft.com/office/drawing/2014/main" id="{71A7A54D-ABCF-42D9-8126-263DD19972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3113" y="526086"/>
            <a:ext cx="3100887" cy="4617414"/>
          </a:xfrm>
          <a:prstGeom prst="rect">
            <a:avLst/>
          </a:prstGeom>
        </p:spPr>
      </p:pic>
      <p:sp>
        <p:nvSpPr>
          <p:cNvPr id="16" name="Text 3">
            <a:extLst>
              <a:ext uri="{FF2B5EF4-FFF2-40B4-BE49-F238E27FC236}">
                <a16:creationId xmlns="" xmlns:a16="http://schemas.microsoft.com/office/drawing/2014/main" id="{85C4C610-065A-4445-8ACD-221C94E59B22}"/>
              </a:ext>
            </a:extLst>
          </p:cNvPr>
          <p:cNvSpPr/>
          <p:nvPr/>
        </p:nvSpPr>
        <p:spPr>
          <a:xfrm>
            <a:off x="107504" y="617525"/>
            <a:ext cx="4885931" cy="2217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Квантовая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механика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открыла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сложную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природу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материи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показав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её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дискретную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частичную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структуру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Свет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вещество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проявляют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как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корпускулярные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так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волновые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свойства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раскрывая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двойственную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сущность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микромира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>
              <a:lnSpc>
                <a:spcPts val="2799"/>
              </a:lnSpc>
            </a:pP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Открытие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квантов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энергии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неопределенности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Гейзенберга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изменило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классические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представления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о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непрерывности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материи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причинности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Квантовая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теория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заложила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основы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современного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понимания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микромира</a:t>
            </a:r>
            <a:r>
              <a:rPr lang="en-US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2799"/>
              </a:lnSpc>
            </a:pPr>
            <a:endParaRPr lang="ru-RU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>
              <a:lnSpc>
                <a:spcPts val="2799"/>
              </a:lnSpc>
            </a:pPr>
            <a:endParaRPr lang="en-US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6975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870854" y="175902"/>
            <a:ext cx="402206" cy="273844"/>
          </a:xfrm>
          <a:prstGeom prst="rect">
            <a:avLst/>
          </a:prstGeom>
        </p:spPr>
        <p:txBody>
          <a:bodyPr/>
          <a:lstStyle/>
          <a:p>
            <a:fld id="{865734E4-975E-4261-A54A-DEB4ADCBA11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ED014F04-36D0-4A88-93A4-01BB6D56EF1D}"/>
              </a:ext>
            </a:extLst>
          </p:cNvPr>
          <p:cNvSpPr txBox="1">
            <a:spLocks/>
          </p:cNvSpPr>
          <p:nvPr/>
        </p:nvSpPr>
        <p:spPr>
          <a:xfrm>
            <a:off x="49709" y="-424258"/>
            <a:ext cx="8856984" cy="2179484"/>
          </a:xfrm>
          <a:prstGeom prst="rect">
            <a:avLst/>
          </a:prstGeom>
        </p:spPr>
        <p:txBody>
          <a:bodyPr vert="horz" wrap="square" lIns="0" tIns="180000" rIns="0" bIns="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5468"/>
              </a:lnSpc>
            </a:pPr>
            <a:r>
              <a:rPr lang="en-US" sz="2000" dirty="0" err="1">
                <a:solidFill>
                  <a:schemeClr val="bg2"/>
                </a:solidFill>
                <a:latin typeface="Open Sans"/>
                <a:ea typeface="Open Sans"/>
                <a:cs typeface="Crimson Pro" pitchFamily="34" charset="-120"/>
              </a:rPr>
              <a:t>Теория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Crimson Pro" pitchFamily="34" charset="-12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Open Sans"/>
                <a:ea typeface="Open Sans"/>
                <a:cs typeface="Crimson Pro" pitchFamily="34" charset="-120"/>
              </a:rPr>
              <a:t>струн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Crimson Pro" pitchFamily="34" charset="-120"/>
              </a:rPr>
              <a:t> и </a:t>
            </a:r>
            <a:r>
              <a:rPr lang="en-US" sz="2000" dirty="0" err="1">
                <a:solidFill>
                  <a:schemeClr val="bg2"/>
                </a:solidFill>
                <a:latin typeface="Open Sans"/>
                <a:ea typeface="Open Sans"/>
                <a:cs typeface="Crimson Pro" pitchFamily="34" charset="-120"/>
              </a:rPr>
              <a:t>многомерное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Crimson Pro" pitchFamily="34" charset="-12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Open Sans"/>
                <a:ea typeface="Open Sans"/>
                <a:cs typeface="Crimson Pro" pitchFamily="34" charset="-120"/>
              </a:rPr>
              <a:t>пространство-время</a:t>
            </a:r>
            <a:endParaRPr lang="en-US" sz="2000" dirty="0">
              <a:solidFill>
                <a:schemeClr val="bg2"/>
              </a:solidFill>
              <a:latin typeface="Open Sans"/>
              <a:ea typeface="Open Sans"/>
            </a:endParaRPr>
          </a:p>
          <a:p>
            <a:pPr>
              <a:lnSpc>
                <a:spcPts val="5468"/>
              </a:lnSpc>
            </a:pPr>
            <a:endParaRPr lang="en-US" sz="2000" dirty="0">
              <a:latin typeface="Open Sans"/>
              <a:ea typeface="Open Sans"/>
            </a:endParaRPr>
          </a:p>
          <a:p>
            <a:pPr>
              <a:lnSpc>
                <a:spcPts val="5468"/>
              </a:lnSpc>
            </a:pPr>
            <a:endParaRPr lang="en-US" sz="2000" dirty="0">
              <a:latin typeface="Open Sans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20" name="Shape 3">
            <a:extLst>
              <a:ext uri="{FF2B5EF4-FFF2-40B4-BE49-F238E27FC236}">
                <a16:creationId xmlns="" xmlns:a16="http://schemas.microsoft.com/office/drawing/2014/main" id="{16585439-34FF-4FC0-8210-013A69013571}"/>
              </a:ext>
            </a:extLst>
          </p:cNvPr>
          <p:cNvSpPr/>
          <p:nvPr/>
        </p:nvSpPr>
        <p:spPr>
          <a:xfrm>
            <a:off x="248015" y="687840"/>
            <a:ext cx="5044065" cy="4332182"/>
          </a:xfrm>
          <a:prstGeom prst="roundRect">
            <a:avLst>
              <a:gd name="adj" fmla="val 436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sp>
      <p:pic>
        <p:nvPicPr>
          <p:cNvPr id="21" name="Image 0" descr="preencoded.png">
            <a:extLst>
              <a:ext uri="{FF2B5EF4-FFF2-40B4-BE49-F238E27FC236}">
                <a16:creationId xmlns="" xmlns:a16="http://schemas.microsoft.com/office/drawing/2014/main" id="{16B5A2B0-FAB7-4DBA-9822-3633698CEC6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2540" y="882747"/>
            <a:ext cx="3582327" cy="3582327"/>
          </a:xfrm>
          <a:prstGeom prst="rect">
            <a:avLst/>
          </a:prstGeom>
        </p:spPr>
      </p:pic>
      <p:sp>
        <p:nvSpPr>
          <p:cNvPr id="22" name="Text 3">
            <a:extLst>
              <a:ext uri="{FF2B5EF4-FFF2-40B4-BE49-F238E27FC236}">
                <a16:creationId xmlns="" xmlns:a16="http://schemas.microsoft.com/office/drawing/2014/main" id="{F8C8114B-800A-4334-A152-35FC6E39A676}"/>
              </a:ext>
            </a:extLst>
          </p:cNvPr>
          <p:cNvSpPr/>
          <p:nvPr/>
        </p:nvSpPr>
        <p:spPr>
          <a:xfrm>
            <a:off x="280301" y="665484"/>
            <a:ext cx="5044065" cy="21794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613"/>
              </a:lnSpc>
            </a:pP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Теория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струн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предполагает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что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фундаментальными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объектами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Вселенной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являются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не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точечные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частицы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, а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одномерные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струны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которые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существуют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в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многомерном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пространстве-времени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Согласно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этой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теории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наша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привычная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Вселенная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является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всего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лишь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проекцией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четырехмерное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пространство-время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более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сложного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многомерного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мира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Струны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могут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вибрировать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формируя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различные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частицы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взаимодействия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Этот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подход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позволяет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объединить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квантовую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механику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общую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теорию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относительности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в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единую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непротиворечивую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теорию</a:t>
            </a:r>
            <a:r>
              <a:rPr lang="en-US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>
              <a:lnSpc>
                <a:spcPts val="2613"/>
              </a:lnSpc>
            </a:pPr>
            <a:endParaRPr lang="en-US" dirty="0"/>
          </a:p>
          <a:p>
            <a:pPr marL="0" indent="0">
              <a:lnSpc>
                <a:spcPts val="2613"/>
              </a:lnSpc>
              <a:buNone/>
            </a:pPr>
            <a:endParaRPr lang="ru-RU" dirty="0">
              <a:solidFill>
                <a:srgbClr val="443728"/>
              </a:solidFill>
              <a:latin typeface="Open Sans"/>
              <a:ea typeface="Open Sans"/>
              <a:cs typeface="Times New Roman" panose="02020603050405020304" pitchFamily="18" charset="0"/>
            </a:endParaRPr>
          </a:p>
          <a:p>
            <a:pPr marL="0" indent="0">
              <a:lnSpc>
                <a:spcPts val="2613"/>
              </a:lnSpc>
              <a:buNone/>
            </a:pPr>
            <a:endParaRPr lang="en-US" dirty="0">
              <a:latin typeface="Open Sans"/>
              <a:ea typeface="Open San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90053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870854" y="175902"/>
            <a:ext cx="402206" cy="273844"/>
          </a:xfrm>
          <a:prstGeom prst="rect">
            <a:avLst/>
          </a:prstGeom>
        </p:spPr>
        <p:txBody>
          <a:bodyPr/>
          <a:lstStyle/>
          <a:p>
            <a:fld id="{865734E4-975E-4261-A54A-DEB4ADCBA11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A4DCF2CF-8D05-41F7-809F-FC23051A30DC}"/>
              </a:ext>
            </a:extLst>
          </p:cNvPr>
          <p:cNvSpPr txBox="1">
            <a:spLocks/>
          </p:cNvSpPr>
          <p:nvPr/>
        </p:nvSpPr>
        <p:spPr>
          <a:xfrm>
            <a:off x="49709" y="-424258"/>
            <a:ext cx="8856984" cy="2884805"/>
          </a:xfrm>
          <a:prstGeom prst="rect">
            <a:avLst/>
          </a:prstGeom>
        </p:spPr>
        <p:txBody>
          <a:bodyPr vert="horz" wrap="square" lIns="0" tIns="180000" rIns="0" bIns="0" rtlCol="0" anchor="t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>
              <a:lnSpc>
                <a:spcPts val="5468"/>
              </a:lnSpc>
            </a:pPr>
            <a:r>
              <a:rPr lang="en-US" sz="2000" dirty="0" err="1">
                <a:latin typeface="Open Sans"/>
                <a:ea typeface="Open Sans"/>
                <a:cs typeface="Crimson Pro" pitchFamily="34" charset="-120"/>
              </a:rPr>
              <a:t>Концепция</a:t>
            </a:r>
            <a:r>
              <a:rPr lang="en-US" sz="2000" dirty="0">
                <a:latin typeface="Open Sans"/>
                <a:ea typeface="Open Sans"/>
                <a:cs typeface="Crimson Pro" pitchFamily="34" charset="-120"/>
              </a:rPr>
              <a:t> </a:t>
            </a:r>
            <a:r>
              <a:rPr lang="en-US" sz="2000" dirty="0" err="1">
                <a:latin typeface="Open Sans"/>
                <a:ea typeface="Open Sans"/>
                <a:cs typeface="Crimson Pro" pitchFamily="34" charset="-120"/>
              </a:rPr>
              <a:t>кварков</a:t>
            </a:r>
            <a:r>
              <a:rPr lang="en-US" sz="2000" dirty="0">
                <a:latin typeface="Open Sans"/>
                <a:ea typeface="Open Sans"/>
                <a:cs typeface="Crimson Pro" pitchFamily="34" charset="-120"/>
              </a:rPr>
              <a:t> и </a:t>
            </a:r>
            <a:r>
              <a:rPr lang="en-US" sz="2000" dirty="0" err="1">
                <a:latin typeface="Open Sans"/>
                <a:ea typeface="Open Sans"/>
                <a:cs typeface="Crimson Pro" pitchFamily="34" charset="-120"/>
              </a:rPr>
              <a:t>фундаментальных</a:t>
            </a:r>
            <a:r>
              <a:rPr lang="en-US" sz="2000" dirty="0">
                <a:latin typeface="Open Sans"/>
                <a:ea typeface="Open Sans"/>
                <a:cs typeface="Crimson Pro" pitchFamily="34" charset="-120"/>
              </a:rPr>
              <a:t> </a:t>
            </a:r>
            <a:r>
              <a:rPr lang="en-US" sz="2000" dirty="0" err="1">
                <a:latin typeface="Open Sans"/>
                <a:ea typeface="Open Sans"/>
                <a:cs typeface="Crimson Pro" pitchFamily="34" charset="-120"/>
              </a:rPr>
              <a:t>частиц</a:t>
            </a:r>
            <a:endParaRPr lang="en-US" sz="2000" dirty="0">
              <a:latin typeface="Open Sans"/>
              <a:ea typeface="Open Sans"/>
            </a:endParaRPr>
          </a:p>
          <a:p>
            <a:pPr>
              <a:lnSpc>
                <a:spcPts val="5468"/>
              </a:lnSpc>
            </a:pPr>
            <a:endParaRPr lang="en-US" sz="2000" dirty="0">
              <a:solidFill>
                <a:schemeClr val="bg2"/>
              </a:solidFill>
              <a:latin typeface="Open Sans"/>
              <a:ea typeface="Open Sans"/>
            </a:endParaRPr>
          </a:p>
          <a:p>
            <a:pPr>
              <a:lnSpc>
                <a:spcPts val="5468"/>
              </a:lnSpc>
            </a:pPr>
            <a:endParaRPr lang="en-US" sz="2000" dirty="0">
              <a:latin typeface="Open Sans"/>
              <a:ea typeface="Open Sans"/>
            </a:endParaRPr>
          </a:p>
          <a:p>
            <a:pPr>
              <a:lnSpc>
                <a:spcPts val="5468"/>
              </a:lnSpc>
            </a:pPr>
            <a:endParaRPr lang="en-US" sz="2000" dirty="0">
              <a:latin typeface="Open Sans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27" name="Shape 3">
            <a:extLst>
              <a:ext uri="{FF2B5EF4-FFF2-40B4-BE49-F238E27FC236}">
                <a16:creationId xmlns="" xmlns:a16="http://schemas.microsoft.com/office/drawing/2014/main" id="{0E89AE40-314F-44BE-8A86-229C74BCA3D3}"/>
              </a:ext>
            </a:extLst>
          </p:cNvPr>
          <p:cNvSpPr/>
          <p:nvPr/>
        </p:nvSpPr>
        <p:spPr>
          <a:xfrm>
            <a:off x="2232757" y="1650529"/>
            <a:ext cx="2021252" cy="2649415"/>
          </a:xfrm>
          <a:prstGeom prst="roundRect">
            <a:avLst>
              <a:gd name="adj" fmla="val 436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sp>
      <p:sp>
        <p:nvSpPr>
          <p:cNvPr id="31" name="Shape 3">
            <a:extLst>
              <a:ext uri="{FF2B5EF4-FFF2-40B4-BE49-F238E27FC236}">
                <a16:creationId xmlns="" xmlns:a16="http://schemas.microsoft.com/office/drawing/2014/main" id="{F9350509-2B50-4424-A833-B6D0EB8868BF}"/>
              </a:ext>
            </a:extLst>
          </p:cNvPr>
          <p:cNvSpPr/>
          <p:nvPr/>
        </p:nvSpPr>
        <p:spPr>
          <a:xfrm>
            <a:off x="49709" y="1619746"/>
            <a:ext cx="2021252" cy="2649414"/>
          </a:xfrm>
          <a:prstGeom prst="roundRect">
            <a:avLst>
              <a:gd name="adj" fmla="val 436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sp>
      <p:sp>
        <p:nvSpPr>
          <p:cNvPr id="33" name="Shape 3">
            <a:extLst>
              <a:ext uri="{FF2B5EF4-FFF2-40B4-BE49-F238E27FC236}">
                <a16:creationId xmlns="" xmlns:a16="http://schemas.microsoft.com/office/drawing/2014/main" id="{075ADAE4-CB1E-4CF7-91CB-C511600298AB}"/>
              </a:ext>
            </a:extLst>
          </p:cNvPr>
          <p:cNvSpPr/>
          <p:nvPr/>
        </p:nvSpPr>
        <p:spPr>
          <a:xfrm>
            <a:off x="6567566" y="1667531"/>
            <a:ext cx="2230173" cy="2649415"/>
          </a:xfrm>
          <a:prstGeom prst="roundRect">
            <a:avLst>
              <a:gd name="adj" fmla="val 436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</p:sp>
      <p:sp>
        <p:nvSpPr>
          <p:cNvPr id="34" name="Shape 3">
            <a:extLst>
              <a:ext uri="{FF2B5EF4-FFF2-40B4-BE49-F238E27FC236}">
                <a16:creationId xmlns="" xmlns:a16="http://schemas.microsoft.com/office/drawing/2014/main" id="{ADF095A7-3672-4891-B318-83C80ABB806D}"/>
              </a:ext>
            </a:extLst>
          </p:cNvPr>
          <p:cNvSpPr/>
          <p:nvPr/>
        </p:nvSpPr>
        <p:spPr>
          <a:xfrm>
            <a:off x="4415805" y="1667531"/>
            <a:ext cx="2021252" cy="2649415"/>
          </a:xfrm>
          <a:prstGeom prst="roundRect">
            <a:avLst>
              <a:gd name="adj" fmla="val 436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FA81CA6-760A-4526-87BC-69F5EB33D4F8}"/>
              </a:ext>
            </a:extLst>
          </p:cNvPr>
          <p:cNvSpPr txBox="1"/>
          <p:nvPr/>
        </p:nvSpPr>
        <p:spPr>
          <a:xfrm>
            <a:off x="33871" y="1774902"/>
            <a:ext cx="219888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Адроны</a:t>
            </a:r>
            <a:endParaRPr lang="en-US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Кварки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являются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строительными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блоками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адронов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таких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как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протоны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нейтроны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которые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составляют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ядро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атома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endParaRPr lang="ru-RU" sz="1600" dirty="0">
              <a:latin typeface="Corbel" panose="020B0503020204020204" pitchFamily="34" charset="0"/>
              <a:ea typeface="Open San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43CA6B1-8D03-4219-B12D-56F2DD5F6356}"/>
              </a:ext>
            </a:extLst>
          </p:cNvPr>
          <p:cNvSpPr txBox="1"/>
          <p:nvPr/>
        </p:nvSpPr>
        <p:spPr>
          <a:xfrm>
            <a:off x="2279615" y="1667531"/>
            <a:ext cx="2198886" cy="240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34"/>
              </a:lnSpc>
            </a:pPr>
            <a:r>
              <a:rPr lang="en-US" b="1" dirty="0" err="1">
                <a:solidFill>
                  <a:srgbClr val="443728"/>
                </a:solidFill>
                <a:latin typeface="Times New Roman" panose="02020603050405020304" pitchFamily="18" charset="0"/>
                <a:ea typeface="Crimson Pro" pitchFamily="34" charset="-122"/>
                <a:cs typeface="Times New Roman" panose="02020603050405020304" pitchFamily="18" charset="0"/>
              </a:rPr>
              <a:t>Лептоны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Кроме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кварков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фундаментальными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частицами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также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считаются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лептоны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включающие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электроны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мюоны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нейтрино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Corbel" panose="020B0503020204020204" pitchFamily="34" charset="0"/>
              <a:ea typeface="Open San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E5C084A-5A90-4AAC-9953-BF50679E2B05}"/>
              </a:ext>
            </a:extLst>
          </p:cNvPr>
          <p:cNvSpPr txBox="1"/>
          <p:nvPr/>
        </p:nvSpPr>
        <p:spPr>
          <a:xfrm>
            <a:off x="4415805" y="1650529"/>
            <a:ext cx="2198886" cy="240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34"/>
              </a:lnSpc>
            </a:pPr>
            <a:r>
              <a:rPr lang="en-US" b="1" dirty="0" err="1">
                <a:solidFill>
                  <a:srgbClr val="443728"/>
                </a:solidFill>
                <a:latin typeface="Times New Roman" panose="02020603050405020304" pitchFamily="18" charset="0"/>
                <a:ea typeface="Crimson Pro" pitchFamily="34" charset="-122"/>
                <a:cs typeface="Times New Roman" panose="02020603050405020304" pitchFamily="18" charset="0"/>
              </a:rPr>
              <a:t>Античастицы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Для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каждой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фундаментальной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частицы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существует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соответствующая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ей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античастица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с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противоположным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электрическим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зарядом</a:t>
            </a:r>
            <a:endParaRPr lang="ru-RU" sz="16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2A8AAEF-1A07-4034-875D-17E0FDC356AE}"/>
              </a:ext>
            </a:extLst>
          </p:cNvPr>
          <p:cNvSpPr txBox="1"/>
          <p:nvPr/>
        </p:nvSpPr>
        <p:spPr bwMode="hidden">
          <a:xfrm>
            <a:off x="6598853" y="1633527"/>
            <a:ext cx="2198886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34"/>
              </a:lnSpc>
            </a:pPr>
            <a:r>
              <a:rPr lang="ru-RU" b="1" dirty="0">
                <a:solidFill>
                  <a:srgbClr val="443728"/>
                </a:solidFill>
                <a:latin typeface="Times New Roman" panose="02020603050405020304" pitchFamily="18" charset="0"/>
                <a:ea typeface="Crimson Pro" pitchFamily="34" charset="-122"/>
                <a:cs typeface="Times New Roman" panose="02020603050405020304" pitchFamily="18" charset="0"/>
              </a:rPr>
              <a:t>Ускорители частиц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Эксперименты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на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мощных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ускорителях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частиц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таких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как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Большой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адронный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коллайдер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позволяют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изучать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свойства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кварков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других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элементарных</a:t>
            </a: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частиц</a:t>
            </a: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600" dirty="0"/>
          </a:p>
          <a:p>
            <a:endParaRPr lang="ru-RU" sz="16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3415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870854" y="175902"/>
            <a:ext cx="402206" cy="273844"/>
          </a:xfrm>
          <a:prstGeom prst="rect">
            <a:avLst/>
          </a:prstGeom>
        </p:spPr>
        <p:txBody>
          <a:bodyPr/>
          <a:lstStyle/>
          <a:p>
            <a:fld id="{865734E4-975E-4261-A54A-DEB4ADCBA110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52826"/>
            <a:ext cx="911279" cy="16331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3"/>
          <p:cNvSpPr/>
          <p:nvPr/>
        </p:nvSpPr>
        <p:spPr>
          <a:xfrm>
            <a:off x="1552990" y="627534"/>
            <a:ext cx="2150673" cy="3365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ru-RU" b="1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Теория струн</a:t>
            </a:r>
            <a:endParaRPr lang="en-US" b="1" dirty="0"/>
          </a:p>
        </p:txBody>
      </p:sp>
      <p:sp>
        <p:nvSpPr>
          <p:cNvPr id="8" name="Text 4"/>
          <p:cNvSpPr/>
          <p:nvPr/>
        </p:nvSpPr>
        <p:spPr>
          <a:xfrm>
            <a:off x="1552990" y="859347"/>
            <a:ext cx="5971338" cy="10337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14"/>
              </a:lnSpc>
            </a:pP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Одна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из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ключевых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концепций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в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поиске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объединенной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теории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-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теория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струн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которая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рассматривает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фундаментальные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частицы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как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колеблющиеся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одномерные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объекты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в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многомерном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пространстве-времени</a:t>
            </a:r>
            <a:endParaRPr lang="en-US" sz="14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156793"/>
            <a:ext cx="911279" cy="145808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47177" y="2038786"/>
            <a:ext cx="2308351" cy="3365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b="1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К</a:t>
            </a:r>
            <a:r>
              <a:rPr lang="ru-RU" b="1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вантовая гравитация</a:t>
            </a:r>
            <a:endParaRPr lang="en-US" b="1" dirty="0"/>
          </a:p>
        </p:txBody>
      </p:sp>
      <p:sp>
        <p:nvSpPr>
          <p:cNvPr id="12" name="Text 6"/>
          <p:cNvSpPr/>
          <p:nvPr/>
        </p:nvSpPr>
        <p:spPr>
          <a:xfrm>
            <a:off x="1547177" y="2297089"/>
            <a:ext cx="5257071" cy="6891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484"/>
              </a:lnSpc>
            </a:pP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Важной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задачей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является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совмещение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квантовой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механики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и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общей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теории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относительности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для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описания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явлений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на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квантовом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уровне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гравитационных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взаимодействий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9374" y="3550179"/>
            <a:ext cx="917441" cy="146794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559886" y="3446585"/>
            <a:ext cx="3069929" cy="3365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ru-RU" b="1" dirty="0">
                <a:solidFill>
                  <a:srgbClr val="5955EB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Модель Великого объединения</a:t>
            </a:r>
            <a:endParaRPr lang="en-US" b="1" dirty="0"/>
          </a:p>
        </p:txBody>
      </p:sp>
      <p:sp>
        <p:nvSpPr>
          <p:cNvPr id="15" name="Text 8"/>
          <p:cNvSpPr/>
          <p:nvPr/>
        </p:nvSpPr>
        <p:spPr>
          <a:xfrm>
            <a:off x="1559886" y="3767302"/>
            <a:ext cx="5748418" cy="10337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14"/>
              </a:lnSpc>
            </a:pP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Эта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модель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стремится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объединить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три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фундаментальных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взаимодействия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в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природе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сильное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слабое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и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электромагнитное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выявляя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их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общую</a:t>
            </a:r>
            <a:r>
              <a:rPr lang="en-US" sz="1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природу</a:t>
            </a:r>
            <a:endParaRPr lang="en-US" sz="1400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E25946D5-675B-48CD-AF05-2362068B8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161" y="-306977"/>
            <a:ext cx="8856984" cy="764866"/>
          </a:xfrm>
        </p:spPr>
        <p:txBody>
          <a:bodyPr/>
          <a:lstStyle/>
          <a:p>
            <a:pPr>
              <a:lnSpc>
                <a:spcPts val="5468"/>
              </a:lnSpc>
            </a:pPr>
            <a:r>
              <a:rPr lang="ru-RU" sz="2000" dirty="0">
                <a:latin typeface="Open Sans"/>
                <a:ea typeface="Open Sans"/>
                <a:cs typeface="Times New Roman" panose="02020603050405020304" pitchFamily="18" charset="0"/>
              </a:rPr>
              <a:t>Единая теория поля  </a:t>
            </a:r>
            <a:endParaRPr lang="en-US" sz="2000" dirty="0">
              <a:latin typeface="Open Sans"/>
              <a:ea typeface="Open San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9807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8C1D253B-4236-474E-B7B2-67320BD82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161" y="-306977"/>
            <a:ext cx="8856984" cy="764866"/>
          </a:xfrm>
        </p:spPr>
        <p:txBody>
          <a:bodyPr/>
          <a:lstStyle/>
          <a:p>
            <a:pPr>
              <a:lnSpc>
                <a:spcPts val="5468"/>
              </a:lnSpc>
            </a:pPr>
            <a:r>
              <a:rPr lang="ru-RU" sz="2000" dirty="0">
                <a:latin typeface="Open Sans"/>
                <a:ea typeface="Open Sans"/>
                <a:cs typeface="Times New Roman" panose="02020603050405020304" pitchFamily="18" charset="0"/>
              </a:rPr>
              <a:t>Современные дискуссии о природе материи </a:t>
            </a:r>
            <a:endParaRPr lang="en-US" sz="2000" dirty="0">
              <a:latin typeface="Open Sans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="" xmlns:a16="http://schemas.microsoft.com/office/drawing/2014/main" id="{96425765-8563-4C0C-9100-4A20D2819A01}"/>
              </a:ext>
            </a:extLst>
          </p:cNvPr>
          <p:cNvSpPr/>
          <p:nvPr/>
        </p:nvSpPr>
        <p:spPr>
          <a:xfrm>
            <a:off x="89124" y="679467"/>
            <a:ext cx="352783" cy="405953"/>
          </a:xfrm>
          <a:prstGeom prst="roundRect">
            <a:avLst>
              <a:gd name="adj" fmla="val 20003"/>
            </a:avLst>
          </a:prstGeom>
          <a:solidFill>
            <a:srgbClr val="006387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6" name="Text 4">
            <a:extLst>
              <a:ext uri="{FF2B5EF4-FFF2-40B4-BE49-F238E27FC236}">
                <a16:creationId xmlns="" xmlns:a16="http://schemas.microsoft.com/office/drawing/2014/main" id="{97D51930-C982-40AE-B618-2990EBBCCAA0}"/>
              </a:ext>
            </a:extLst>
          </p:cNvPr>
          <p:cNvSpPr/>
          <p:nvPr/>
        </p:nvSpPr>
        <p:spPr>
          <a:xfrm>
            <a:off x="250603" y="666568"/>
            <a:ext cx="87957" cy="24369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2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="" xmlns:a16="http://schemas.microsoft.com/office/drawing/2014/main" id="{30360A64-8027-4253-B878-7F3C6E12907B}"/>
              </a:ext>
            </a:extLst>
          </p:cNvPr>
          <p:cNvSpPr/>
          <p:nvPr/>
        </p:nvSpPr>
        <p:spPr>
          <a:xfrm>
            <a:off x="500039" y="655126"/>
            <a:ext cx="2931065" cy="2029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60"/>
              </a:lnSpc>
              <a:buNone/>
            </a:pPr>
            <a:r>
              <a:rPr lang="en-US" b="1" dirty="0" err="1">
                <a:solidFill>
                  <a:srgbClr val="443728"/>
                </a:solidFill>
                <a:latin typeface="Libre Baskerville"/>
                <a:ea typeface="Crimson Pro" pitchFamily="34" charset="-122"/>
                <a:cs typeface="Crimson Pro" pitchFamily="34" charset="-120"/>
              </a:rPr>
              <a:t>Поиск</a:t>
            </a:r>
            <a:r>
              <a:rPr lang="en-US" b="1" dirty="0">
                <a:solidFill>
                  <a:srgbClr val="443728"/>
                </a:solidFill>
                <a:latin typeface="Libre Baskerville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b="1" dirty="0" err="1">
                <a:solidFill>
                  <a:srgbClr val="443728"/>
                </a:solidFill>
                <a:latin typeface="Libre Baskerville"/>
                <a:ea typeface="Crimson Pro" pitchFamily="34" charset="-122"/>
                <a:cs typeface="Crimson Pro" pitchFamily="34" charset="-120"/>
              </a:rPr>
              <a:t>единой</a:t>
            </a:r>
            <a:r>
              <a:rPr lang="en-US" b="1" dirty="0">
                <a:solidFill>
                  <a:srgbClr val="443728"/>
                </a:solidFill>
                <a:latin typeface="Libre Baskerville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b="1" dirty="0" err="1">
                <a:solidFill>
                  <a:srgbClr val="443728"/>
                </a:solidFill>
                <a:latin typeface="Libre Baskerville"/>
                <a:ea typeface="Crimson Pro" pitchFamily="34" charset="-122"/>
                <a:cs typeface="Crimson Pro" pitchFamily="34" charset="-120"/>
              </a:rPr>
              <a:t>теории</a:t>
            </a:r>
            <a:r>
              <a:rPr lang="en-US" b="1" dirty="0">
                <a:solidFill>
                  <a:srgbClr val="443728"/>
                </a:solidFill>
                <a:latin typeface="Libre Baskerville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b="1" dirty="0" err="1">
                <a:solidFill>
                  <a:srgbClr val="443728"/>
                </a:solidFill>
                <a:latin typeface="Libre Baskerville"/>
                <a:ea typeface="Crimson Pro" pitchFamily="34" charset="-122"/>
                <a:cs typeface="Crimson Pro" pitchFamily="34" charset="-120"/>
              </a:rPr>
              <a:t>поля</a:t>
            </a:r>
            <a:endParaRPr lang="en-US" dirty="0">
              <a:latin typeface="Libre Baskerville"/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="" xmlns:a16="http://schemas.microsoft.com/office/drawing/2014/main" id="{FC70FA09-16D9-48B9-A458-342248864C29}"/>
              </a:ext>
            </a:extLst>
          </p:cNvPr>
          <p:cNvSpPr/>
          <p:nvPr/>
        </p:nvSpPr>
        <p:spPr>
          <a:xfrm>
            <a:off x="501031" y="977266"/>
            <a:ext cx="4350094" cy="16625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12"/>
              </a:lnSpc>
              <a:buNone/>
            </a:pP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Ученые продолжают искать фундаментальные законы, которые объединили бы все известные частицы и взаимодействия в единую непротиворечивую теорию. Это приведет к более глубокому пониманию строения материи на самом глубинном уровне.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7">
            <a:extLst>
              <a:ext uri="{FF2B5EF4-FFF2-40B4-BE49-F238E27FC236}">
                <a16:creationId xmlns="" xmlns:a16="http://schemas.microsoft.com/office/drawing/2014/main" id="{3129638A-DFF9-4F2C-A822-38B5C1558B83}"/>
              </a:ext>
            </a:extLst>
          </p:cNvPr>
          <p:cNvSpPr/>
          <p:nvPr/>
        </p:nvSpPr>
        <p:spPr>
          <a:xfrm>
            <a:off x="4806366" y="648749"/>
            <a:ext cx="352783" cy="405953"/>
          </a:xfrm>
          <a:prstGeom prst="roundRect">
            <a:avLst>
              <a:gd name="adj" fmla="val 20003"/>
            </a:avLst>
          </a:prstGeom>
          <a:solidFill>
            <a:srgbClr val="006387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0" name="Text 8">
            <a:extLst>
              <a:ext uri="{FF2B5EF4-FFF2-40B4-BE49-F238E27FC236}">
                <a16:creationId xmlns="" xmlns:a16="http://schemas.microsoft.com/office/drawing/2014/main" id="{6F872B66-4F07-467B-8C95-61FD2D2FE6F7}"/>
              </a:ext>
            </a:extLst>
          </p:cNvPr>
          <p:cNvSpPr/>
          <p:nvPr/>
        </p:nvSpPr>
        <p:spPr>
          <a:xfrm>
            <a:off x="4955651" y="644106"/>
            <a:ext cx="119970" cy="24369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2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="" xmlns:a16="http://schemas.microsoft.com/office/drawing/2014/main" id="{20E1C016-7CB8-4269-BB16-75D0A787772A}"/>
              </a:ext>
            </a:extLst>
          </p:cNvPr>
          <p:cNvSpPr/>
          <p:nvPr/>
        </p:nvSpPr>
        <p:spPr>
          <a:xfrm>
            <a:off x="5125142" y="633818"/>
            <a:ext cx="4751487" cy="4059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60"/>
              </a:lnSpc>
              <a:buNone/>
            </a:pPr>
            <a:r>
              <a:rPr lang="en-US" b="1" dirty="0" err="1">
                <a:solidFill>
                  <a:srgbClr val="443728"/>
                </a:solidFill>
                <a:latin typeface="Libre Baskerville"/>
                <a:ea typeface="Crimson Pro" pitchFamily="34" charset="-122"/>
                <a:cs typeface="Crimson Pro" pitchFamily="34" charset="-120"/>
              </a:rPr>
              <a:t>Роль</a:t>
            </a:r>
            <a:r>
              <a:rPr lang="en-US" b="1" dirty="0">
                <a:solidFill>
                  <a:srgbClr val="443728"/>
                </a:solidFill>
                <a:latin typeface="Libre Baskerville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b="1" dirty="0" err="1">
                <a:solidFill>
                  <a:srgbClr val="443728"/>
                </a:solidFill>
                <a:latin typeface="Libre Baskerville"/>
                <a:ea typeface="Crimson Pro" pitchFamily="34" charset="-122"/>
                <a:cs typeface="Crimson Pro" pitchFamily="34" charset="-120"/>
              </a:rPr>
              <a:t>наблюдателя</a:t>
            </a:r>
            <a:r>
              <a:rPr lang="en-US" b="1" dirty="0">
                <a:solidFill>
                  <a:srgbClr val="443728"/>
                </a:solidFill>
                <a:latin typeface="Libre Baskerville"/>
                <a:ea typeface="Crimson Pro" pitchFamily="34" charset="-122"/>
                <a:cs typeface="Crimson Pro" pitchFamily="34" charset="-120"/>
              </a:rPr>
              <a:t> в </a:t>
            </a:r>
            <a:r>
              <a:rPr lang="en-US" b="1" dirty="0" err="1">
                <a:solidFill>
                  <a:srgbClr val="443728"/>
                </a:solidFill>
                <a:latin typeface="Libre Baskerville"/>
                <a:ea typeface="Crimson Pro" pitchFamily="34" charset="-122"/>
                <a:cs typeface="Crimson Pro" pitchFamily="34" charset="-120"/>
              </a:rPr>
              <a:t>квантовой</a:t>
            </a:r>
            <a:r>
              <a:rPr lang="en-US" b="1" dirty="0">
                <a:solidFill>
                  <a:srgbClr val="443728"/>
                </a:solidFill>
                <a:latin typeface="Libre Baskerville"/>
                <a:ea typeface="Crimson Pro" pitchFamily="34" charset="-122"/>
                <a:cs typeface="Crimson Pro" pitchFamily="34" charset="-120"/>
              </a:rPr>
              <a:t> </a:t>
            </a:r>
            <a:endParaRPr lang="ru-RU" b="1" dirty="0" smtClean="0">
              <a:solidFill>
                <a:srgbClr val="443728"/>
              </a:solidFill>
              <a:latin typeface="Libre Baskerville"/>
              <a:ea typeface="Crimson Pro" pitchFamily="34" charset="-122"/>
              <a:cs typeface="Crimson Pro" pitchFamily="34" charset="-120"/>
            </a:endParaRPr>
          </a:p>
          <a:p>
            <a:pPr marL="0" indent="0">
              <a:lnSpc>
                <a:spcPts val="2160"/>
              </a:lnSpc>
              <a:buNone/>
            </a:pPr>
            <a:r>
              <a:rPr lang="en-US" b="1" dirty="0" err="1" smtClean="0">
                <a:solidFill>
                  <a:srgbClr val="443728"/>
                </a:solidFill>
                <a:latin typeface="Libre Baskerville"/>
                <a:ea typeface="Crimson Pro" pitchFamily="34" charset="-122"/>
                <a:cs typeface="Crimson Pro" pitchFamily="34" charset="-120"/>
              </a:rPr>
              <a:t>физике</a:t>
            </a:r>
            <a:endParaRPr lang="en-US" dirty="0">
              <a:latin typeface="Libre Baskerville"/>
            </a:endParaRPr>
          </a:p>
        </p:txBody>
      </p:sp>
      <p:sp>
        <p:nvSpPr>
          <p:cNvPr id="12" name="Text 10">
            <a:extLst>
              <a:ext uri="{FF2B5EF4-FFF2-40B4-BE49-F238E27FC236}">
                <a16:creationId xmlns="" xmlns:a16="http://schemas.microsoft.com/office/drawing/2014/main" id="{370274EC-C7CE-4A4A-89EC-E5F80FEC2A68}"/>
              </a:ext>
            </a:extLst>
          </p:cNvPr>
          <p:cNvSpPr/>
          <p:nvPr/>
        </p:nvSpPr>
        <p:spPr>
          <a:xfrm>
            <a:off x="5162961" y="1185090"/>
            <a:ext cx="3895727" cy="12469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12"/>
              </a:lnSpc>
              <a:buNone/>
            </a:pP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Дискуссии о том, как измерения и наблюдения влияют на состояние квантовых систем, продолжают вдохновлять философов и ученых размышлять о природе реальности и познания.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1">
            <a:extLst>
              <a:ext uri="{FF2B5EF4-FFF2-40B4-BE49-F238E27FC236}">
                <a16:creationId xmlns="" xmlns:a16="http://schemas.microsoft.com/office/drawing/2014/main" id="{63743765-7F95-42D0-86FE-5A3D20F69B7F}"/>
              </a:ext>
            </a:extLst>
          </p:cNvPr>
          <p:cNvSpPr/>
          <p:nvPr/>
        </p:nvSpPr>
        <p:spPr>
          <a:xfrm>
            <a:off x="90583" y="3070449"/>
            <a:ext cx="352783" cy="405953"/>
          </a:xfrm>
          <a:prstGeom prst="roundRect">
            <a:avLst>
              <a:gd name="adj" fmla="val 20003"/>
            </a:avLst>
          </a:prstGeom>
          <a:solidFill>
            <a:srgbClr val="006387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4" name="Text 12">
            <a:extLst>
              <a:ext uri="{FF2B5EF4-FFF2-40B4-BE49-F238E27FC236}">
                <a16:creationId xmlns="" xmlns:a16="http://schemas.microsoft.com/office/drawing/2014/main" id="{F8D0448C-DD33-4D9C-9645-57E0D04A1209}"/>
              </a:ext>
            </a:extLst>
          </p:cNvPr>
          <p:cNvSpPr/>
          <p:nvPr/>
        </p:nvSpPr>
        <p:spPr>
          <a:xfrm>
            <a:off x="223695" y="3075806"/>
            <a:ext cx="114865" cy="24369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2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 13">
            <a:extLst>
              <a:ext uri="{FF2B5EF4-FFF2-40B4-BE49-F238E27FC236}">
                <a16:creationId xmlns="" xmlns:a16="http://schemas.microsoft.com/office/drawing/2014/main" id="{6D66BDEB-3F36-4261-B44C-31E03D966876}"/>
              </a:ext>
            </a:extLst>
          </p:cNvPr>
          <p:cNvSpPr/>
          <p:nvPr/>
        </p:nvSpPr>
        <p:spPr>
          <a:xfrm>
            <a:off x="463610" y="2867472"/>
            <a:ext cx="4749716" cy="4059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60"/>
              </a:lnSpc>
              <a:buNone/>
            </a:pPr>
            <a:r>
              <a:rPr lang="en-US" b="1" dirty="0" err="1">
                <a:solidFill>
                  <a:srgbClr val="443728"/>
                </a:solidFill>
                <a:latin typeface="Libre Baskerville"/>
                <a:ea typeface="Crimson Pro" pitchFamily="34" charset="-122"/>
                <a:cs typeface="Crimson Pro" pitchFamily="34" charset="-120"/>
              </a:rPr>
              <a:t>Новые</a:t>
            </a:r>
            <a:r>
              <a:rPr lang="en-US" b="1" dirty="0">
                <a:solidFill>
                  <a:srgbClr val="443728"/>
                </a:solidFill>
                <a:latin typeface="Libre Baskerville"/>
                <a:ea typeface="Crimson Pro" pitchFamily="34" charset="-122"/>
                <a:cs typeface="Crimson Pro" pitchFamily="34" charset="-120"/>
              </a:rPr>
              <a:t> измерения пространства-времени</a:t>
            </a:r>
            <a:endParaRPr lang="en-US" dirty="0">
              <a:latin typeface="Libre Baskerville"/>
            </a:endParaRPr>
          </a:p>
        </p:txBody>
      </p:sp>
      <p:sp>
        <p:nvSpPr>
          <p:cNvPr id="16" name="Text 14">
            <a:extLst>
              <a:ext uri="{FF2B5EF4-FFF2-40B4-BE49-F238E27FC236}">
                <a16:creationId xmlns="" xmlns:a16="http://schemas.microsoft.com/office/drawing/2014/main" id="{34057808-9762-4749-89E9-E41F45975DE9}"/>
              </a:ext>
            </a:extLst>
          </p:cNvPr>
          <p:cNvSpPr/>
          <p:nvPr/>
        </p:nvSpPr>
        <p:spPr>
          <a:xfrm>
            <a:off x="501032" y="3389476"/>
            <a:ext cx="4454620" cy="14547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12"/>
              </a:lnSpc>
              <a:buNone/>
            </a:pP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Теория струн и другие подходы с многомерным пространством-временем открывают новые возможности для понимания фундаментальной структуры Вселенной за пределами трехмерного мира, который мы воспринимаем</a:t>
            </a:r>
            <a:r>
              <a:rPr lang="en-US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dirty="0"/>
          </a:p>
        </p:txBody>
      </p:sp>
      <p:sp>
        <p:nvSpPr>
          <p:cNvPr id="17" name="Shape 15">
            <a:extLst>
              <a:ext uri="{FF2B5EF4-FFF2-40B4-BE49-F238E27FC236}">
                <a16:creationId xmlns="" xmlns:a16="http://schemas.microsoft.com/office/drawing/2014/main" id="{F9192CE1-EB6F-491C-8A9A-D20F095AF14D}"/>
              </a:ext>
            </a:extLst>
          </p:cNvPr>
          <p:cNvSpPr/>
          <p:nvPr/>
        </p:nvSpPr>
        <p:spPr>
          <a:xfrm>
            <a:off x="4853704" y="3037385"/>
            <a:ext cx="352783" cy="405953"/>
          </a:xfrm>
          <a:prstGeom prst="roundRect">
            <a:avLst>
              <a:gd name="adj" fmla="val 20003"/>
            </a:avLst>
          </a:prstGeom>
          <a:solidFill>
            <a:srgbClr val="006387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8" name="Text 16">
            <a:extLst>
              <a:ext uri="{FF2B5EF4-FFF2-40B4-BE49-F238E27FC236}">
                <a16:creationId xmlns="" xmlns:a16="http://schemas.microsoft.com/office/drawing/2014/main" id="{D779D484-BCA4-429D-BD5B-28A4CD826B17}"/>
              </a:ext>
            </a:extLst>
          </p:cNvPr>
          <p:cNvSpPr/>
          <p:nvPr/>
        </p:nvSpPr>
        <p:spPr>
          <a:xfrm>
            <a:off x="4983958" y="3037385"/>
            <a:ext cx="126777" cy="24369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92"/>
              </a:lnSpc>
              <a:buNone/>
            </a:pPr>
            <a:r>
              <a:rPr lang="en-US" b="1" dirty="0">
                <a:solidFill>
                  <a:schemeClr val="bg1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 17">
            <a:extLst>
              <a:ext uri="{FF2B5EF4-FFF2-40B4-BE49-F238E27FC236}">
                <a16:creationId xmlns="" xmlns:a16="http://schemas.microsoft.com/office/drawing/2014/main" id="{4E01E47A-D9A1-47A7-893A-C586AAB5262D}"/>
              </a:ext>
            </a:extLst>
          </p:cNvPr>
          <p:cNvSpPr/>
          <p:nvPr/>
        </p:nvSpPr>
        <p:spPr>
          <a:xfrm>
            <a:off x="5159149" y="3055518"/>
            <a:ext cx="2759833" cy="2029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60"/>
              </a:lnSpc>
              <a:buNone/>
            </a:pPr>
            <a:r>
              <a:rPr lang="en-US" b="1" dirty="0" err="1">
                <a:solidFill>
                  <a:srgbClr val="443728"/>
                </a:solidFill>
                <a:latin typeface="Libre Baskerville"/>
                <a:ea typeface="Crimson Pro" pitchFamily="34" charset="-122"/>
                <a:cs typeface="Crimson Pro" pitchFamily="34" charset="-120"/>
              </a:rPr>
              <a:t>Границы</a:t>
            </a:r>
            <a:r>
              <a:rPr lang="en-US" b="1" dirty="0">
                <a:solidFill>
                  <a:srgbClr val="443728"/>
                </a:solidFill>
                <a:latin typeface="Libre Baskerville"/>
                <a:ea typeface="Crimson Pro" pitchFamily="34" charset="-122"/>
                <a:cs typeface="Crimson Pro" pitchFamily="34" charset="-120"/>
              </a:rPr>
              <a:t> познаваемости</a:t>
            </a:r>
            <a:endParaRPr lang="en-US" dirty="0">
              <a:latin typeface="Libre Baskerville"/>
            </a:endParaRPr>
          </a:p>
        </p:txBody>
      </p:sp>
      <p:sp>
        <p:nvSpPr>
          <p:cNvPr id="20" name="Text 18">
            <a:extLst>
              <a:ext uri="{FF2B5EF4-FFF2-40B4-BE49-F238E27FC236}">
                <a16:creationId xmlns="" xmlns:a16="http://schemas.microsoft.com/office/drawing/2014/main" id="{ED4847E4-4665-4013-9704-C3519859D47C}"/>
              </a:ext>
            </a:extLst>
          </p:cNvPr>
          <p:cNvSpPr/>
          <p:nvPr/>
        </p:nvSpPr>
        <p:spPr>
          <a:xfrm>
            <a:off x="5125142" y="3431095"/>
            <a:ext cx="4151458" cy="12469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12"/>
              </a:lnSpc>
              <a:buNone/>
            </a:pPr>
            <a:r>
              <a:rPr lang="en-US" sz="16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По мере развития науки возникают вопросы, находятся ли некоторые аспекты материи за пределами возможностей человеческого познания. Это порождает дискуссии о границах науки и философии.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5612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яркий">
  <a:themeElements>
    <a:clrScheme name="mix_for_uo">
      <a:dk1>
        <a:srgbClr val="0C0C0C"/>
      </a:dk1>
      <a:lt1>
        <a:srgbClr val="FFFFFF"/>
      </a:lt1>
      <a:dk2>
        <a:srgbClr val="000000"/>
      </a:dk2>
      <a:lt2>
        <a:srgbClr val="FFFFFF"/>
      </a:lt2>
      <a:accent1>
        <a:srgbClr val="006387"/>
      </a:accent1>
      <a:accent2>
        <a:srgbClr val="FFC000"/>
      </a:accent2>
      <a:accent3>
        <a:srgbClr val="EE3C2E"/>
      </a:accent3>
      <a:accent4>
        <a:srgbClr val="92D050"/>
      </a:accent4>
      <a:accent5>
        <a:srgbClr val="40AFFF"/>
      </a:accent5>
      <a:accent6>
        <a:srgbClr val="8238BA"/>
      </a:accent6>
      <a:hlink>
        <a:srgbClr val="0066CC"/>
      </a:hlink>
      <a:folHlink>
        <a:srgbClr val="29B5E5"/>
      </a:folHlink>
    </a:clrScheme>
    <a:fontScheme name="sv_for_uo">
      <a:majorFont>
        <a:latin typeface="Cambria"/>
        <a:ea typeface=""/>
        <a:cs typeface="FontAwesome"/>
      </a:majorFont>
      <a:minorFont>
        <a:latin typeface="Candara"/>
        <a:ea typeface=""/>
        <a:cs typeface="FontAwesom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яркий</Template>
  <TotalTime>10338</TotalTime>
  <Words>685</Words>
  <Application>Microsoft Office PowerPoint</Application>
  <PresentationFormat>Экран (16:9)</PresentationFormat>
  <Paragraphs>74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2" baseType="lpstr">
      <vt:lpstr>Arial</vt:lpstr>
      <vt:lpstr>Open Sans</vt:lpstr>
      <vt:lpstr>Helvetica</vt:lpstr>
      <vt:lpstr>FontAwesome</vt:lpstr>
      <vt:lpstr>Candara</vt:lpstr>
      <vt:lpstr>Libre Baskerville</vt:lpstr>
      <vt:lpstr>Crimson Pro</vt:lpstr>
      <vt:lpstr>Times New Roman</vt:lpstr>
      <vt:lpstr>Cambria</vt:lpstr>
      <vt:lpstr>Arvo</vt:lpstr>
      <vt:lpstr>Calibri</vt:lpstr>
      <vt:lpstr>Corbel</vt:lpstr>
      <vt:lpstr>яркий</vt:lpstr>
      <vt:lpstr>Презентация PowerPoint</vt:lpstr>
      <vt:lpstr>Атомистическая концепция Демокрита и Левкиппа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Единая теория поля  </vt:lpstr>
      <vt:lpstr>Современные дискуссии о природе материи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dc:description>Normal List</dc:description>
  <cp:lastModifiedBy>user</cp:lastModifiedBy>
  <cp:revision>950</cp:revision>
  <cp:lastPrinted>2024-06-26T05:32:42Z</cp:lastPrinted>
  <dcterms:created xsi:type="dcterms:W3CDTF">2021-01-27T12:28:25Z</dcterms:created>
  <dcterms:modified xsi:type="dcterms:W3CDTF">2024-06-26T05:49:55Z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Color_Mix_5</vt:lpwstr>
  </property>
  <property fmtid="{D5CDD505-2E9C-101B-9397-08002B2CF9AE}" pid="3" name="SlideDescription">
    <vt:lpwstr>Normal List</vt:lpwstr>
  </property>
</Properties>
</file>