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4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14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8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96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3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82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14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03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8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13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76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50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5973-12C9-466B-A1B9-327A9CF0F11F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3C22-A080-4587-BDB8-ABEDB5482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9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53272" y="324366"/>
            <a:ext cx="6831299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44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Двойственная концепция бытия </a:t>
            </a:r>
            <a:r>
              <a:rPr lang="ru-RU" sz="44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Аристотеля: </a:t>
            </a:r>
            <a:r>
              <a:rPr lang="ru-RU" sz="44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</a:t>
            </a:r>
            <a:r>
              <a:rPr lang="en-US" sz="44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атерия</a:t>
            </a:r>
            <a:r>
              <a:rPr lang="en-US" sz="44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 </a:t>
            </a:r>
            <a:r>
              <a:rPr lang="en-US" sz="44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форма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95215" y="3707380"/>
            <a:ext cx="37819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2400" b="1" i="1" dirty="0" smtClean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Подготовил:</a:t>
            </a:r>
          </a:p>
          <a:p>
            <a:pPr marL="0" indent="0">
              <a:lnSpc>
                <a:spcPts val="2799"/>
              </a:lnSpc>
              <a:buNone/>
            </a:pPr>
            <a:r>
              <a:rPr lang="ru-RU" sz="2400" dirty="0" smtClean="0">
                <a:solidFill>
                  <a:srgbClr val="454240"/>
                </a:solidFill>
                <a:ea typeface="DM Sans" pitchFamily="34" charset="-122"/>
              </a:rPr>
              <a:t>Соловьёв И.А</a:t>
            </a:r>
            <a:r>
              <a:rPr lang="ru-RU" sz="2400" dirty="0" smtClean="0">
                <a:solidFill>
                  <a:srgbClr val="454240"/>
                </a:solidFill>
                <a:ea typeface="DM Sans" pitchFamily="34" charset="-122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endParaRPr lang="ru-RU" sz="2400" dirty="0" smtClean="0">
              <a:solidFill>
                <a:srgbClr val="454240"/>
              </a:solidFill>
              <a:ea typeface="DM Sans" pitchFamily="34" charset="-122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ru-RU" sz="2400" b="1" i="1" dirty="0" smtClean="0">
                <a:solidFill>
                  <a:srgbClr val="454240"/>
                </a:solidFill>
                <a:ea typeface="DM Sans" pitchFamily="34" charset="-122"/>
              </a:rPr>
              <a:t>Научный руководитель:</a:t>
            </a:r>
          </a:p>
          <a:p>
            <a:pPr marL="0" indent="0">
              <a:lnSpc>
                <a:spcPts val="2799"/>
              </a:lnSpc>
              <a:buNone/>
            </a:pPr>
            <a:r>
              <a:rPr lang="ru-RU" sz="2400" dirty="0" smtClean="0">
                <a:solidFill>
                  <a:srgbClr val="454240"/>
                </a:solidFill>
                <a:ea typeface="DM Sans" pitchFamily="34" charset="-122"/>
              </a:rPr>
              <a:t>Лаврикова Н.И.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51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1"/>
          <p:cNvSpPr/>
          <p:nvPr/>
        </p:nvSpPr>
        <p:spPr>
          <a:xfrm>
            <a:off x="769258" y="406400"/>
            <a:ext cx="10493212" cy="11727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17"/>
              </a:lnSpc>
              <a:buNone/>
            </a:pPr>
            <a:r>
              <a:rPr lang="en-US" sz="3693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Бог как перводвигатель: вечный и неподвижный</a:t>
            </a:r>
            <a:endParaRPr lang="en-US" sz="3693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714" y="1375149"/>
            <a:ext cx="1147631" cy="1077844"/>
          </a:xfrm>
          <a:prstGeom prst="rect">
            <a:avLst/>
          </a:prstGeom>
        </p:spPr>
      </p:pic>
      <p:sp>
        <p:nvSpPr>
          <p:cNvPr id="22" name="Text 2"/>
          <p:cNvSpPr/>
          <p:nvPr/>
        </p:nvSpPr>
        <p:spPr>
          <a:xfrm>
            <a:off x="4444795" y="1824532"/>
            <a:ext cx="104656" cy="375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55"/>
              </a:lnSpc>
              <a:buNone/>
            </a:pPr>
            <a:r>
              <a:rPr lang="en-US" sz="184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1847" dirty="0"/>
          </a:p>
        </p:txBody>
      </p:sp>
      <p:sp>
        <p:nvSpPr>
          <p:cNvPr id="23" name="Text 3"/>
          <p:cNvSpPr/>
          <p:nvPr/>
        </p:nvSpPr>
        <p:spPr>
          <a:xfrm>
            <a:off x="5544459" y="1364774"/>
            <a:ext cx="2546509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8"/>
              </a:lnSpc>
              <a:buNone/>
            </a:pPr>
            <a:r>
              <a:rPr lang="en-US" sz="184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Причина всех причин</a:t>
            </a:r>
            <a:endParaRPr lang="en-US" sz="1847" dirty="0"/>
          </a:p>
        </p:txBody>
      </p:sp>
      <p:sp>
        <p:nvSpPr>
          <p:cNvPr id="24" name="Text 4"/>
          <p:cNvSpPr/>
          <p:nvPr/>
        </p:nvSpPr>
        <p:spPr>
          <a:xfrm>
            <a:off x="5544459" y="1770420"/>
            <a:ext cx="5131832" cy="300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477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Бог как первопринцип, лежащий в основе всего сущего</a:t>
            </a:r>
            <a:endParaRPr lang="en-US" sz="1477" dirty="0"/>
          </a:p>
        </p:txBody>
      </p:sp>
      <p:sp>
        <p:nvSpPr>
          <p:cNvPr id="25" name="Shape 5"/>
          <p:cNvSpPr/>
          <p:nvPr/>
        </p:nvSpPr>
        <p:spPr>
          <a:xfrm>
            <a:off x="5403727" y="2411065"/>
            <a:ext cx="5855494" cy="18752"/>
          </a:xfrm>
          <a:prstGeom prst="roundRect">
            <a:avLst>
              <a:gd name="adj" fmla="val 450257"/>
            </a:avLst>
          </a:prstGeom>
          <a:solidFill>
            <a:srgbClr val="DDD3BA"/>
          </a:solidFill>
          <a:ln/>
        </p:spPr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542" y="2503551"/>
            <a:ext cx="2437974" cy="1144815"/>
          </a:xfrm>
          <a:prstGeom prst="rect">
            <a:avLst/>
          </a:prstGeom>
        </p:spPr>
      </p:pic>
      <p:sp>
        <p:nvSpPr>
          <p:cNvPr id="27" name="Text 6"/>
          <p:cNvSpPr/>
          <p:nvPr/>
        </p:nvSpPr>
        <p:spPr>
          <a:xfrm>
            <a:off x="4420317" y="2886180"/>
            <a:ext cx="144423" cy="375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55"/>
              </a:lnSpc>
              <a:buNone/>
            </a:pPr>
            <a:r>
              <a:rPr lang="en-US" sz="184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1847" dirty="0"/>
          </a:p>
        </p:txBody>
      </p:sp>
      <p:sp>
        <p:nvSpPr>
          <p:cNvPr id="28" name="Text 7"/>
          <p:cNvSpPr/>
          <p:nvPr/>
        </p:nvSpPr>
        <p:spPr>
          <a:xfrm>
            <a:off x="6165489" y="2426653"/>
            <a:ext cx="2820948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8"/>
              </a:lnSpc>
              <a:buNone/>
            </a:pPr>
            <a:r>
              <a:rPr lang="en-US" sz="184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Вечный и неподвижный</a:t>
            </a:r>
            <a:endParaRPr lang="en-US" sz="1847" dirty="0"/>
          </a:p>
        </p:txBody>
      </p:sp>
      <p:sp>
        <p:nvSpPr>
          <p:cNvPr id="29" name="Text 8"/>
          <p:cNvSpPr/>
          <p:nvPr/>
        </p:nvSpPr>
        <p:spPr>
          <a:xfrm>
            <a:off x="6165489" y="2832299"/>
            <a:ext cx="4838700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477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Бог существует вне времени и пространства, являясь чистым актом</a:t>
            </a:r>
            <a:endParaRPr lang="en-US" sz="1477" dirty="0"/>
          </a:p>
        </p:txBody>
      </p:sp>
      <p:sp>
        <p:nvSpPr>
          <p:cNvPr id="30" name="Shape 9"/>
          <p:cNvSpPr/>
          <p:nvPr/>
        </p:nvSpPr>
        <p:spPr>
          <a:xfrm>
            <a:off x="6024757" y="3622963"/>
            <a:ext cx="5120164" cy="18752"/>
          </a:xfrm>
          <a:prstGeom prst="roundRect">
            <a:avLst>
              <a:gd name="adj" fmla="val 450257"/>
            </a:avLst>
          </a:prstGeom>
          <a:solidFill>
            <a:srgbClr val="DDD3BA"/>
          </a:solidFill>
          <a:ln/>
        </p:spPr>
      </p:sp>
      <p:pic>
        <p:nvPicPr>
          <p:cNvPr id="31" name="Image 3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1353" y="3688568"/>
            <a:ext cx="3642352" cy="1140226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4420317" y="3973311"/>
            <a:ext cx="144423" cy="375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55"/>
              </a:lnSpc>
              <a:buNone/>
            </a:pPr>
            <a:r>
              <a:rPr lang="en-US" sz="184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1847" dirty="0"/>
          </a:p>
        </p:txBody>
      </p:sp>
      <p:sp>
        <p:nvSpPr>
          <p:cNvPr id="33" name="Text 11"/>
          <p:cNvSpPr/>
          <p:nvPr/>
        </p:nvSpPr>
        <p:spPr>
          <a:xfrm>
            <a:off x="6710319" y="3790950"/>
            <a:ext cx="2345293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8"/>
              </a:lnSpc>
              <a:buNone/>
            </a:pPr>
            <a:r>
              <a:rPr lang="en-US" sz="184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Перводвигатель</a:t>
            </a:r>
            <a:endParaRPr lang="en-US" sz="1847" dirty="0"/>
          </a:p>
        </p:txBody>
      </p:sp>
      <p:sp>
        <p:nvSpPr>
          <p:cNvPr id="34" name="Text 12"/>
          <p:cNvSpPr/>
          <p:nvPr/>
        </p:nvSpPr>
        <p:spPr>
          <a:xfrm>
            <a:off x="6710319" y="4196596"/>
            <a:ext cx="4103370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477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Бог приводит в движение весь мир, сам оставаясь неподвижным</a:t>
            </a:r>
            <a:endParaRPr lang="en-US" sz="1477" dirty="0"/>
          </a:p>
        </p:txBody>
      </p:sp>
      <p:sp>
        <p:nvSpPr>
          <p:cNvPr id="35" name="Text 13"/>
          <p:cNvSpPr/>
          <p:nvPr/>
        </p:nvSpPr>
        <p:spPr>
          <a:xfrm>
            <a:off x="2339776" y="5235587"/>
            <a:ext cx="8912185" cy="12006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своей метафизической концепции Аристотель представляет Бога как высшую, совершенную сущность, которая является первопричиной всего существующего. Этот Бог, именуемый "перводвигателем", вечен, неизменен и неподвижен, но при этом служит источником движения и изменения для всего сущего во Вселенной.</a:t>
            </a:r>
            <a:endParaRPr lang="en-US" sz="1477" dirty="0"/>
          </a:p>
        </p:txBody>
      </p:sp>
    </p:spTree>
    <p:extLst>
      <p:ext uri="{BB962C8B-B14F-4D97-AF65-F5344CB8AC3E}">
        <p14:creationId xmlns:p14="http://schemas.microsoft.com/office/powerpoint/2010/main" xmlns="" val="32111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4381024" y="592931"/>
            <a:ext cx="7810976" cy="11108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74"/>
              </a:lnSpc>
              <a:buNone/>
            </a:pPr>
            <a:r>
              <a:rPr lang="en-US" sz="3499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Заключение: двойственность бытия в философии Аристотеля</a:t>
            </a:r>
            <a:endParaRPr lang="en-US" sz="3499" dirty="0"/>
          </a:p>
        </p:txBody>
      </p:sp>
      <p:sp>
        <p:nvSpPr>
          <p:cNvPr id="3" name="Text 2"/>
          <p:cNvSpPr/>
          <p:nvPr/>
        </p:nvSpPr>
        <p:spPr>
          <a:xfrm>
            <a:off x="4381024" y="1970365"/>
            <a:ext cx="7810976" cy="19902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Философская система Аристотеля базируется на фундаментальном разделении бытия на первичную и вторичную субстанции. Первичная субстанция - это конкретные вещи, тела, существующие в реальности. Вторичная субстанция - это общие понятия, формы, идеи, которые лежат в основе первичных субстанций. Эта двойственность отражает глубинную диалектику реальности: с одной стороны, существует неизменная, вечная сущность вещей, а с другой - бесконечное многообразие конкретных, изменчивых и преходящих феноменов.</a:t>
            </a:r>
            <a:endParaRPr lang="en-US" sz="1400" dirty="0"/>
          </a:p>
        </p:txBody>
      </p:sp>
      <p:sp>
        <p:nvSpPr>
          <p:cNvPr id="4" name="Text 3"/>
          <p:cNvSpPr/>
          <p:nvPr/>
        </p:nvSpPr>
        <p:spPr>
          <a:xfrm>
            <a:off x="4381024" y="4160520"/>
            <a:ext cx="7810976" cy="19902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Согласно Аристотелю, первичные и вторичные субстанции находятся в сложном взаимодействии, определяя все стороны бытия - от физического мира до сферы духа. Эта концепция двойственности пронизывает все основные категории его философии: материю и форму, потенцию и акт, причинность и целесообразность. Она лежит в основе его учения о душе, о Боге как первопричине и перводвигателе. Именно эта двойственность лежит в основе уникального понимания Аристотелем сущности, изменения и развития реальности.</a:t>
            </a:r>
            <a:endParaRPr lang="en-US" sz="1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473869"/>
            <a:ext cx="37846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7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1"/>
          <p:cNvSpPr/>
          <p:nvPr/>
        </p:nvSpPr>
        <p:spPr>
          <a:xfrm>
            <a:off x="480273" y="483576"/>
            <a:ext cx="11247270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4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Введение в философию Аристотеля</a:t>
            </a:r>
            <a:endParaRPr lang="en-US" sz="4800" dirty="0"/>
          </a:p>
        </p:txBody>
      </p:sp>
      <p:sp>
        <p:nvSpPr>
          <p:cNvPr id="3" name="Text 2"/>
          <p:cNvSpPr/>
          <p:nvPr/>
        </p:nvSpPr>
        <p:spPr>
          <a:xfrm>
            <a:off x="450478" y="1974208"/>
            <a:ext cx="1072552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Аристотель (384-322 до н.э.) – один из величайших и влиятельнейших философов Древней Греции. Его идеи оказали глубокое влияние на развитие западной мысли на протяжении столетий. В этом вводном разделе мы рассмотрим основные аспекты его философской системы, которая включает логику, этику, политику, метафизику и другие важные области.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738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1"/>
          <p:cNvSpPr/>
          <p:nvPr/>
        </p:nvSpPr>
        <p:spPr>
          <a:xfrm>
            <a:off x="802751" y="150855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Понятие первичной и вторичной субстанции</a:t>
            </a:r>
            <a:endParaRPr lang="en-US" sz="4374" dirty="0"/>
          </a:p>
        </p:txBody>
      </p:sp>
      <p:sp>
        <p:nvSpPr>
          <p:cNvPr id="4" name="Text 2"/>
          <p:cNvSpPr/>
          <p:nvPr/>
        </p:nvSpPr>
        <p:spPr>
          <a:xfrm>
            <a:off x="802751" y="3341639"/>
            <a:ext cx="1055441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Аристотель разделяет сущее на две категории - первичную и вторичную субстанцию. Первичная субстанция - это конкретные индивидуальные вещи, такие как </a:t>
            </a:r>
            <a:r>
              <a:rPr lang="en-US" sz="175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этот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стол</a:t>
            </a:r>
            <a:r>
              <a:rPr lang="ru-RU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или</a:t>
            </a:r>
            <a:r>
              <a:rPr lang="ru-RU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«та»</a:t>
            </a:r>
            <a:r>
              <a:rPr lang="en-US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ru-RU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лошадь</a:t>
            </a:r>
            <a:r>
              <a:rPr lang="en-US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 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Вторичная субстанция - это универсальные понятия или виды, такие как "стол" или "лошадь" в целом.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802751" y="4932948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Первичная субстанция является основой, на которой базируются все остальные категории, в то время как вторичная субстанция описывает общие характеристики предметов. Это фундаментальное различие лежит в основе всей философской системы Аристотеля.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xmlns="" val="1134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142399" y="892222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Материя и форма: ключевые элементы бытия</a:t>
            </a:r>
            <a:endParaRPr lang="en-US" sz="4374" dirty="0"/>
          </a:p>
        </p:txBody>
      </p:sp>
      <p:sp>
        <p:nvSpPr>
          <p:cNvPr id="3" name="Text 2"/>
          <p:cNvSpPr/>
          <p:nvPr/>
        </p:nvSpPr>
        <p:spPr>
          <a:xfrm>
            <a:off x="142398" y="289984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Согласно Аристотелю, бытие состоит из двух неразрывных компонентов - материи и формы. Материя является потенциальным, неопределенным началом, а форма придает ей актуальное, определенное существование.</a:t>
            </a:r>
            <a:endParaRPr lang="en-US" sz="1750" dirty="0"/>
          </a:p>
        </p:txBody>
      </p:sp>
      <p:sp>
        <p:nvSpPr>
          <p:cNvPr id="4" name="Text 3"/>
          <p:cNvSpPr/>
          <p:nvPr/>
        </p:nvSpPr>
        <p:spPr>
          <a:xfrm>
            <a:off x="142398" y="4731789"/>
            <a:ext cx="734926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Форма является сущностью вещи, ее видовым отличием, тем, что делает ее именно этой, а не другой вещью. Материя же выступает как возможность, как то, что способно принимать различные формы.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1"/>
            <a:ext cx="4572000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7505" y="1540506"/>
            <a:ext cx="3776989" cy="37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6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620143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2511088" y="1681401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Актуальное и потенциальное: динамика бытия</a:t>
            </a:r>
            <a:endParaRPr lang="en-US" sz="3062" dirty="0"/>
          </a:p>
        </p:txBody>
      </p:sp>
      <p:sp>
        <p:nvSpPr>
          <p:cNvPr id="4" name="Shape 2"/>
          <p:cNvSpPr/>
          <p:nvPr/>
        </p:nvSpPr>
        <p:spPr>
          <a:xfrm>
            <a:off x="6137672" y="2964180"/>
            <a:ext cx="54292" cy="3449320"/>
          </a:xfrm>
          <a:prstGeom prst="roundRect">
            <a:avLst>
              <a:gd name="adj" fmla="val 225238"/>
            </a:avLst>
          </a:prstGeom>
          <a:solidFill>
            <a:srgbClr val="DDD3BA"/>
          </a:solidFill>
          <a:ln/>
        </p:spPr>
      </p:sp>
      <p:sp>
        <p:nvSpPr>
          <p:cNvPr id="5" name="Shape 3"/>
          <p:cNvSpPr/>
          <p:nvPr/>
        </p:nvSpPr>
        <p:spPr>
          <a:xfrm>
            <a:off x="5433834" y="3311823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DDD3BA"/>
          </a:solidFill>
          <a:ln/>
        </p:spPr>
      </p:sp>
      <p:sp>
        <p:nvSpPr>
          <p:cNvPr id="6" name="Shape 4"/>
          <p:cNvSpPr/>
          <p:nvPr/>
        </p:nvSpPr>
        <p:spPr>
          <a:xfrm>
            <a:off x="5978188" y="3152457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101060" y="3181509"/>
            <a:ext cx="104061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1837" dirty="0"/>
          </a:p>
        </p:txBody>
      </p:sp>
      <p:sp>
        <p:nvSpPr>
          <p:cNvPr id="8" name="Text 6"/>
          <p:cNvSpPr/>
          <p:nvPr/>
        </p:nvSpPr>
        <p:spPr>
          <a:xfrm>
            <a:off x="3353514" y="3135709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Актуальное бытие</a:t>
            </a:r>
            <a:endParaRPr lang="en-US" sz="1531" dirty="0"/>
          </a:p>
        </p:txBody>
      </p:sp>
      <p:sp>
        <p:nvSpPr>
          <p:cNvPr id="9" name="Text 7"/>
          <p:cNvSpPr/>
          <p:nvPr/>
        </p:nvSpPr>
        <p:spPr>
          <a:xfrm>
            <a:off x="464457" y="3439858"/>
            <a:ext cx="4833230" cy="1492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22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Актуальное бытие представляет собой то, что уже существует и находится в реализованной форме. Это наблюдаемая, осязаемая реальность, которая доступна нашему восприятию здесь и сейчас.</a:t>
            </a:r>
            <a:endParaRPr lang="en-US" sz="1225" dirty="0"/>
          </a:p>
        </p:txBody>
      </p:sp>
      <p:sp>
        <p:nvSpPr>
          <p:cNvPr id="10" name="Shape 8"/>
          <p:cNvSpPr/>
          <p:nvPr/>
        </p:nvSpPr>
        <p:spPr>
          <a:xfrm>
            <a:off x="6328112" y="3952260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DDD3BA"/>
          </a:solidFill>
          <a:ln/>
        </p:spPr>
      </p:sp>
      <p:sp>
        <p:nvSpPr>
          <p:cNvPr id="11" name="Shape 9"/>
          <p:cNvSpPr/>
          <p:nvPr/>
        </p:nvSpPr>
        <p:spPr>
          <a:xfrm>
            <a:off x="5978188" y="3792895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081296" y="3821946"/>
            <a:ext cx="14370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1837" dirty="0"/>
          </a:p>
        </p:txBody>
      </p:sp>
      <p:sp>
        <p:nvSpPr>
          <p:cNvPr id="13" name="Text 11"/>
          <p:cNvSpPr/>
          <p:nvPr/>
        </p:nvSpPr>
        <p:spPr>
          <a:xfrm>
            <a:off x="7008614" y="3820778"/>
            <a:ext cx="2154555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Потенциальное бытие</a:t>
            </a:r>
            <a:endParaRPr lang="en-US" sz="1531" dirty="0"/>
          </a:p>
        </p:txBody>
      </p:sp>
      <p:sp>
        <p:nvSpPr>
          <p:cNvPr id="14" name="Text 12"/>
          <p:cNvSpPr/>
          <p:nvPr/>
        </p:nvSpPr>
        <p:spPr>
          <a:xfrm>
            <a:off x="7008614" y="4124926"/>
            <a:ext cx="4631843" cy="17410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Потенциальное бытие - это то, что находится в возможности, но еще не проявлено в действительности. Оно содержит в себе скрытые возможности и потенциал для дальнейшего развития и становления.</a:t>
            </a:r>
            <a:endParaRPr lang="en-US" sz="1225" dirty="0"/>
          </a:p>
        </p:txBody>
      </p:sp>
      <p:sp>
        <p:nvSpPr>
          <p:cNvPr id="15" name="Shape 13"/>
          <p:cNvSpPr/>
          <p:nvPr/>
        </p:nvSpPr>
        <p:spPr>
          <a:xfrm>
            <a:off x="5433834" y="4959171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DDD3BA"/>
          </a:solidFill>
          <a:ln/>
        </p:spPr>
      </p:sp>
      <p:sp>
        <p:nvSpPr>
          <p:cNvPr id="16" name="Shape 14"/>
          <p:cNvSpPr/>
          <p:nvPr/>
        </p:nvSpPr>
        <p:spPr>
          <a:xfrm>
            <a:off x="5978188" y="4799806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081296" y="4828858"/>
            <a:ext cx="14370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1837" dirty="0"/>
          </a:p>
        </p:txBody>
      </p:sp>
      <p:sp>
        <p:nvSpPr>
          <p:cNvPr id="18" name="Text 16"/>
          <p:cNvSpPr/>
          <p:nvPr/>
        </p:nvSpPr>
        <p:spPr>
          <a:xfrm>
            <a:off x="2459117" y="4805784"/>
            <a:ext cx="2838569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Взаимодействие актуального и потенциального</a:t>
            </a:r>
            <a:endParaRPr lang="en-US" sz="1531" dirty="0"/>
          </a:p>
        </p:txBody>
      </p:sp>
      <p:sp>
        <p:nvSpPr>
          <p:cNvPr id="19" name="Text 17"/>
          <p:cNvSpPr/>
          <p:nvPr/>
        </p:nvSpPr>
        <p:spPr>
          <a:xfrm>
            <a:off x="304800" y="5304814"/>
            <a:ext cx="4992887" cy="1272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22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Актуальное и потенциальное находятся в постоянном взаимодействии. Актуальное реализует потенциальное, раскрывая его возможности, в то время как потенциальное стремится к актуальному бытию, определяя динамику развития.</a:t>
            </a:r>
            <a:endParaRPr lang="en-US" sz="1225" dirty="0"/>
          </a:p>
        </p:txBody>
      </p:sp>
    </p:spTree>
    <p:extLst>
      <p:ext uri="{BB962C8B-B14F-4D97-AF65-F5344CB8AC3E}">
        <p14:creationId xmlns:p14="http://schemas.microsoft.com/office/powerpoint/2010/main" xmlns="" val="37720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1104637" y="0"/>
            <a:ext cx="9916289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Четыре причины: </a:t>
            </a:r>
            <a:r>
              <a:rPr lang="en-US" sz="435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действующая</a:t>
            </a: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, формальная, материальная, целевая</a:t>
            </a:r>
            <a:endParaRPr lang="en-US" sz="4350" dirty="0"/>
          </a:p>
        </p:txBody>
      </p:sp>
      <p:sp>
        <p:nvSpPr>
          <p:cNvPr id="3" name="Shape 2"/>
          <p:cNvSpPr/>
          <p:nvPr/>
        </p:nvSpPr>
        <p:spPr>
          <a:xfrm>
            <a:off x="847965" y="1851109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" name="Text 3"/>
          <p:cNvSpPr/>
          <p:nvPr/>
        </p:nvSpPr>
        <p:spPr>
          <a:xfrm>
            <a:off x="1022511" y="1892424"/>
            <a:ext cx="147876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10" dirty="0"/>
          </a:p>
        </p:txBody>
      </p:sp>
      <p:sp>
        <p:nvSpPr>
          <p:cNvPr id="5" name="Text 4"/>
          <p:cNvSpPr/>
          <p:nvPr/>
        </p:nvSpPr>
        <p:spPr>
          <a:xfrm>
            <a:off x="1565912" y="1927071"/>
            <a:ext cx="4419719" cy="690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2175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Действующая </a:t>
            </a:r>
            <a:r>
              <a:rPr lang="en-US" sz="2175" dirty="0" smtClean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причина</a:t>
            </a:r>
            <a:endParaRPr lang="en-US" sz="2175" dirty="0"/>
          </a:p>
        </p:txBody>
      </p:sp>
      <p:sp>
        <p:nvSpPr>
          <p:cNvPr id="6" name="Text 5"/>
          <p:cNvSpPr/>
          <p:nvPr/>
        </p:nvSpPr>
        <p:spPr>
          <a:xfrm>
            <a:off x="1565912" y="2414728"/>
            <a:ext cx="4419719" cy="1413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4"/>
              </a:lnSpc>
              <a:buNone/>
            </a:pPr>
            <a:r>
              <a:rPr lang="en-US" sz="174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Это источник начала движения или изменения, то, что инициирует происходящее. Например, художник, создающий произведение искусства.</a:t>
            </a:r>
            <a:endParaRPr lang="en-US" sz="1740" dirty="0"/>
          </a:p>
        </p:txBody>
      </p:sp>
      <p:sp>
        <p:nvSpPr>
          <p:cNvPr id="7" name="Shape 6"/>
          <p:cNvSpPr/>
          <p:nvPr/>
        </p:nvSpPr>
        <p:spPr>
          <a:xfrm>
            <a:off x="6206492" y="1851109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7"/>
          <p:cNvSpPr/>
          <p:nvPr/>
        </p:nvSpPr>
        <p:spPr>
          <a:xfrm>
            <a:off x="6352939" y="1892424"/>
            <a:ext cx="204192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10" dirty="0"/>
          </a:p>
        </p:txBody>
      </p:sp>
      <p:sp>
        <p:nvSpPr>
          <p:cNvPr id="9" name="Text 8"/>
          <p:cNvSpPr/>
          <p:nvPr/>
        </p:nvSpPr>
        <p:spPr>
          <a:xfrm>
            <a:off x="6924439" y="1927071"/>
            <a:ext cx="4419719" cy="690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2175" dirty="0" err="1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Формальная</a:t>
            </a:r>
            <a:r>
              <a:rPr lang="en-US" sz="2175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2175" dirty="0" smtClean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причина</a:t>
            </a:r>
            <a:endParaRPr lang="en-US" sz="2175" dirty="0"/>
          </a:p>
        </p:txBody>
      </p:sp>
      <p:sp>
        <p:nvSpPr>
          <p:cNvPr id="10" name="Text 9"/>
          <p:cNvSpPr/>
          <p:nvPr/>
        </p:nvSpPr>
        <p:spPr>
          <a:xfrm>
            <a:off x="6924439" y="2414728"/>
            <a:ext cx="4419719" cy="1413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4"/>
              </a:lnSpc>
              <a:buNone/>
            </a:pPr>
            <a:r>
              <a:rPr lang="en-US" sz="174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Это определенная форма, структура или сущность, которая обуславливает то, что нечто является именно таким, а не иным.</a:t>
            </a:r>
            <a:endParaRPr lang="en-US" sz="1740" dirty="0"/>
          </a:p>
        </p:txBody>
      </p:sp>
      <p:sp>
        <p:nvSpPr>
          <p:cNvPr id="11" name="Shape 10"/>
          <p:cNvSpPr/>
          <p:nvPr/>
        </p:nvSpPr>
        <p:spPr>
          <a:xfrm>
            <a:off x="847965" y="4252721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11"/>
          <p:cNvSpPr/>
          <p:nvPr/>
        </p:nvSpPr>
        <p:spPr>
          <a:xfrm>
            <a:off x="994412" y="4294036"/>
            <a:ext cx="204192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10" dirty="0"/>
          </a:p>
        </p:txBody>
      </p:sp>
      <p:sp>
        <p:nvSpPr>
          <p:cNvPr id="13" name="Text 12"/>
          <p:cNvSpPr/>
          <p:nvPr/>
        </p:nvSpPr>
        <p:spPr>
          <a:xfrm>
            <a:off x="1565912" y="4328683"/>
            <a:ext cx="4419719" cy="690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2175" dirty="0" err="1" smtClean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Материальная</a:t>
            </a:r>
            <a:endParaRPr lang="en-US" sz="2175" dirty="0"/>
          </a:p>
        </p:txBody>
      </p:sp>
      <p:sp>
        <p:nvSpPr>
          <p:cNvPr id="14" name="Text 13"/>
          <p:cNvSpPr/>
          <p:nvPr/>
        </p:nvSpPr>
        <p:spPr>
          <a:xfrm>
            <a:off x="1565912" y="4806481"/>
            <a:ext cx="4419719" cy="1413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4"/>
              </a:lnSpc>
              <a:buNone/>
            </a:pPr>
            <a:r>
              <a:rPr lang="en-US" sz="174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Это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субстрат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или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компоненты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из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которых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состоит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предмет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или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явление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Например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краски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холст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и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кисти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из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которых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создается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4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картина</a:t>
            </a:r>
            <a:r>
              <a:rPr lang="en-US" sz="174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740" dirty="0"/>
          </a:p>
        </p:txBody>
      </p:sp>
      <p:sp>
        <p:nvSpPr>
          <p:cNvPr id="15" name="Shape 14"/>
          <p:cNvSpPr/>
          <p:nvPr/>
        </p:nvSpPr>
        <p:spPr>
          <a:xfrm>
            <a:off x="6206492" y="4252721"/>
            <a:ext cx="497086" cy="497086"/>
          </a:xfrm>
          <a:prstGeom prst="roundRect">
            <a:avLst>
              <a:gd name="adj" fmla="val 2000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6" name="Text 15"/>
          <p:cNvSpPr/>
          <p:nvPr/>
        </p:nvSpPr>
        <p:spPr>
          <a:xfrm>
            <a:off x="6358059" y="4294036"/>
            <a:ext cx="193953" cy="414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2"/>
              </a:lnSpc>
              <a:buNone/>
            </a:pPr>
            <a:r>
              <a:rPr lang="en-US" sz="261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10" dirty="0"/>
          </a:p>
        </p:txBody>
      </p:sp>
      <p:sp>
        <p:nvSpPr>
          <p:cNvPr id="17" name="Text 16"/>
          <p:cNvSpPr/>
          <p:nvPr/>
        </p:nvSpPr>
        <p:spPr>
          <a:xfrm>
            <a:off x="6924439" y="4328683"/>
            <a:ext cx="4369475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2175" dirty="0" err="1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Целевая</a:t>
            </a:r>
            <a:r>
              <a:rPr lang="en-US" sz="2175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2175" dirty="0" smtClean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причина</a:t>
            </a:r>
            <a:endParaRPr lang="en-US" sz="2175" dirty="0"/>
          </a:p>
        </p:txBody>
      </p:sp>
      <p:sp>
        <p:nvSpPr>
          <p:cNvPr id="18" name="Text 17"/>
          <p:cNvSpPr/>
          <p:nvPr/>
        </p:nvSpPr>
        <p:spPr>
          <a:xfrm>
            <a:off x="6924439" y="4806481"/>
            <a:ext cx="4419719" cy="1060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4"/>
              </a:lnSpc>
              <a:buNone/>
            </a:pPr>
            <a:r>
              <a:rPr lang="en-US" sz="174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Это цель или замысел, ради которого нечто происходит или существует. Это то, ради чего что-то было создано.</a:t>
            </a:r>
            <a:endParaRPr lang="en-US" sz="1740" dirty="0"/>
          </a:p>
        </p:txBody>
      </p:sp>
    </p:spTree>
    <p:extLst>
      <p:ext uri="{BB962C8B-B14F-4D97-AF65-F5344CB8AC3E}">
        <p14:creationId xmlns:p14="http://schemas.microsoft.com/office/powerpoint/2010/main" xmlns="" val="18205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1798264" y="0"/>
            <a:ext cx="9140904" cy="1202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35"/>
              </a:lnSpc>
              <a:buNone/>
            </a:pPr>
            <a:r>
              <a:rPr lang="en-US" sz="3788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Движение и изменение: основы становления</a:t>
            </a:r>
            <a:endParaRPr lang="en-US" sz="3788" dirty="0"/>
          </a:p>
        </p:txBody>
      </p:sp>
      <p:sp>
        <p:nvSpPr>
          <p:cNvPr id="3" name="Shape 2"/>
          <p:cNvSpPr/>
          <p:nvPr/>
        </p:nvSpPr>
        <p:spPr>
          <a:xfrm>
            <a:off x="1798264" y="1660920"/>
            <a:ext cx="1523405" cy="825343"/>
          </a:xfrm>
          <a:prstGeom prst="roundRect">
            <a:avLst>
              <a:gd name="adj" fmla="val 781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" name="Text 3"/>
          <p:cNvSpPr/>
          <p:nvPr/>
        </p:nvSpPr>
        <p:spPr>
          <a:xfrm>
            <a:off x="1998289" y="1839617"/>
            <a:ext cx="107275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189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1894" dirty="0"/>
          </a:p>
        </p:txBody>
      </p:sp>
      <p:sp>
        <p:nvSpPr>
          <p:cNvPr id="5" name="Text 4"/>
          <p:cNvSpPr/>
          <p:nvPr/>
        </p:nvSpPr>
        <p:spPr>
          <a:xfrm>
            <a:off x="3514074" y="1624913"/>
            <a:ext cx="2405420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Материя</a:t>
            </a:r>
            <a:endParaRPr lang="en-US" sz="1894" dirty="0"/>
          </a:p>
        </p:txBody>
      </p:sp>
      <p:sp>
        <p:nvSpPr>
          <p:cNvPr id="6" name="Text 5"/>
          <p:cNvSpPr/>
          <p:nvPr/>
        </p:nvSpPr>
        <p:spPr>
          <a:xfrm>
            <a:off x="3514074" y="1992791"/>
            <a:ext cx="3020020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51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Пассивный субстрат изменений</a:t>
            </a:r>
            <a:endParaRPr lang="en-US" sz="1515" dirty="0"/>
          </a:p>
        </p:txBody>
      </p:sp>
      <p:sp>
        <p:nvSpPr>
          <p:cNvPr id="7" name="Shape 6"/>
          <p:cNvSpPr/>
          <p:nvPr/>
        </p:nvSpPr>
        <p:spPr>
          <a:xfrm>
            <a:off x="3417871" y="2486264"/>
            <a:ext cx="7425095" cy="19229"/>
          </a:xfrm>
          <a:prstGeom prst="roundRect">
            <a:avLst>
              <a:gd name="adj" fmla="val 450356"/>
            </a:avLst>
          </a:prstGeom>
          <a:solidFill>
            <a:srgbClr val="DDD3BA"/>
          </a:solidFill>
          <a:ln/>
        </p:spPr>
      </p:sp>
      <p:sp>
        <p:nvSpPr>
          <p:cNvPr id="8" name="Shape 7"/>
          <p:cNvSpPr/>
          <p:nvPr/>
        </p:nvSpPr>
        <p:spPr>
          <a:xfrm>
            <a:off x="1798264" y="2792373"/>
            <a:ext cx="3046928" cy="913353"/>
          </a:xfrm>
          <a:prstGeom prst="roundRect">
            <a:avLst>
              <a:gd name="adj" fmla="val 781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8"/>
          <p:cNvSpPr/>
          <p:nvPr/>
        </p:nvSpPr>
        <p:spPr>
          <a:xfrm>
            <a:off x="1998289" y="3025272"/>
            <a:ext cx="148114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189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1894" dirty="0"/>
          </a:p>
        </p:txBody>
      </p:sp>
      <p:sp>
        <p:nvSpPr>
          <p:cNvPr id="10" name="Text 9"/>
          <p:cNvSpPr/>
          <p:nvPr/>
        </p:nvSpPr>
        <p:spPr>
          <a:xfrm>
            <a:off x="5037597" y="2767062"/>
            <a:ext cx="2405420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Форма</a:t>
            </a:r>
            <a:endParaRPr lang="en-US" sz="1894" dirty="0"/>
          </a:p>
        </p:txBody>
      </p:sp>
      <p:sp>
        <p:nvSpPr>
          <p:cNvPr id="11" name="Text 10"/>
          <p:cNvSpPr/>
          <p:nvPr/>
        </p:nvSpPr>
        <p:spPr>
          <a:xfrm>
            <a:off x="5037597" y="3183067"/>
            <a:ext cx="4900613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51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Активный принцип, определяющий сущность вещи</a:t>
            </a:r>
            <a:endParaRPr lang="en-US" sz="1515" dirty="0"/>
          </a:p>
        </p:txBody>
      </p:sp>
      <p:sp>
        <p:nvSpPr>
          <p:cNvPr id="12" name="Shape 11"/>
          <p:cNvSpPr/>
          <p:nvPr/>
        </p:nvSpPr>
        <p:spPr>
          <a:xfrm>
            <a:off x="4941395" y="3662025"/>
            <a:ext cx="5901571" cy="19229"/>
          </a:xfrm>
          <a:prstGeom prst="roundRect">
            <a:avLst>
              <a:gd name="adj" fmla="val 450356"/>
            </a:avLst>
          </a:prstGeom>
          <a:solidFill>
            <a:srgbClr val="DDD3BA"/>
          </a:solidFill>
          <a:ln/>
        </p:spPr>
      </p:sp>
      <p:sp>
        <p:nvSpPr>
          <p:cNvPr id="13" name="Shape 12"/>
          <p:cNvSpPr/>
          <p:nvPr/>
        </p:nvSpPr>
        <p:spPr>
          <a:xfrm>
            <a:off x="1798264" y="3997167"/>
            <a:ext cx="4570452" cy="985351"/>
          </a:xfrm>
          <a:prstGeom prst="roundRect">
            <a:avLst>
              <a:gd name="adj" fmla="val 611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4" name="Text 13"/>
          <p:cNvSpPr/>
          <p:nvPr/>
        </p:nvSpPr>
        <p:spPr>
          <a:xfrm>
            <a:off x="1998289" y="4246922"/>
            <a:ext cx="148114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189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1894" dirty="0"/>
          </a:p>
        </p:txBody>
      </p:sp>
      <p:sp>
        <p:nvSpPr>
          <p:cNvPr id="15" name="Text 14"/>
          <p:cNvSpPr/>
          <p:nvPr/>
        </p:nvSpPr>
        <p:spPr>
          <a:xfrm>
            <a:off x="6561121" y="3949707"/>
            <a:ext cx="2405420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Потенциальное</a:t>
            </a:r>
            <a:endParaRPr lang="en-US" sz="1894" dirty="0"/>
          </a:p>
        </p:txBody>
      </p:sp>
      <p:sp>
        <p:nvSpPr>
          <p:cNvPr id="16" name="Text 15"/>
          <p:cNvSpPr/>
          <p:nvPr/>
        </p:nvSpPr>
        <p:spPr>
          <a:xfrm>
            <a:off x="6561121" y="4365711"/>
            <a:ext cx="4185642" cy="6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51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Возможность, лежащая в основе движения и изменения</a:t>
            </a:r>
            <a:endParaRPr lang="en-US" sz="1515" dirty="0"/>
          </a:p>
        </p:txBody>
      </p:sp>
      <p:sp>
        <p:nvSpPr>
          <p:cNvPr id="17" name="Text 16"/>
          <p:cNvSpPr/>
          <p:nvPr/>
        </p:nvSpPr>
        <p:spPr>
          <a:xfrm>
            <a:off x="1798264" y="5099182"/>
            <a:ext cx="9140904" cy="15388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51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Согласно Аристотелю, движение и изменение являются ключевыми элементами бытия. Материя представляет собой пассивный субстрат, который подвержен изменениям, в то время как форма выступает как активный принцип, определяющий сущность вещи. Движение происходит благодаря реализации потенциального, заложенного в материи. Таким образом, сама сущность бытия заключается в постоянном становлении и преобразовании.</a:t>
            </a:r>
            <a:endParaRPr lang="en-US" sz="1515" dirty="0"/>
          </a:p>
        </p:txBody>
      </p:sp>
    </p:spTree>
    <p:extLst>
      <p:ext uri="{BB962C8B-B14F-4D97-AF65-F5344CB8AC3E}">
        <p14:creationId xmlns:p14="http://schemas.microsoft.com/office/powerpoint/2010/main" xmlns="" val="1294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1187762" y="983957"/>
            <a:ext cx="775108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Понятие души и ее функции</a:t>
            </a:r>
            <a:endParaRPr lang="en-US" sz="4374" dirty="0"/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762" y="2122671"/>
            <a:ext cx="555427" cy="555427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1187762" y="2900268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Познание</a:t>
            </a:r>
            <a:endParaRPr lang="en-US" sz="2187" dirty="0"/>
          </a:p>
        </p:txBody>
      </p:sp>
      <p:sp>
        <p:nvSpPr>
          <p:cNvPr id="5" name="Text 3"/>
          <p:cNvSpPr/>
          <p:nvPr/>
        </p:nvSpPr>
        <p:spPr>
          <a:xfrm>
            <a:off x="1187762" y="3380685"/>
            <a:ext cx="238863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Душа отвечает за познание окружающего мира и формирование знаний о нём.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9650" y="2122671"/>
            <a:ext cx="555427" cy="55542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909650" y="2900268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Эмоции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909650" y="3380685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Душа наделяет человека способностью переживать различные чувства и эмоции.</a:t>
            </a:r>
            <a:endParaRPr lang="en-US" sz="17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1537" y="2122671"/>
            <a:ext cx="555427" cy="55542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631537" y="2900268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Развитие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6631537" y="3380685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Душа направляет процессы развития личности, </a:t>
            </a:r>
            <a:r>
              <a:rPr lang="en-US" sz="175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самосовершенствов</a:t>
            </a:r>
            <a:r>
              <a:rPr lang="ru-RU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-</a:t>
            </a:r>
            <a:r>
              <a:rPr lang="en-US" sz="175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ания</a:t>
            </a:r>
            <a:r>
              <a:rPr lang="en-US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 раскрытия потенциала.</a:t>
            </a:r>
            <a:endParaRPr lang="en-US" sz="17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3425" y="2122671"/>
            <a:ext cx="555427" cy="55542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353425" y="2900268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Движение</a:t>
            </a:r>
            <a:endParaRPr lang="en-US" sz="2187" dirty="0"/>
          </a:p>
        </p:txBody>
      </p:sp>
      <p:sp>
        <p:nvSpPr>
          <p:cNvPr id="14" name="Text 9"/>
          <p:cNvSpPr/>
          <p:nvPr/>
        </p:nvSpPr>
        <p:spPr>
          <a:xfrm>
            <a:off x="9353425" y="3380685"/>
            <a:ext cx="238875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Душа обеспечивает способность к движению и действиям в соответствии с волей человека.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xmlns="" val="70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1"/>
          <p:cNvSpPr/>
          <p:nvPr/>
        </p:nvSpPr>
        <p:spPr>
          <a:xfrm>
            <a:off x="915046" y="34056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Иерархия живых существ: растения, животные, человек</a:t>
            </a:r>
            <a:endParaRPr lang="en-US" sz="4374" dirty="0"/>
          </a:p>
        </p:txBody>
      </p:sp>
      <p:sp>
        <p:nvSpPr>
          <p:cNvPr id="3" name="Text 2"/>
          <p:cNvSpPr/>
          <p:nvPr/>
        </p:nvSpPr>
        <p:spPr>
          <a:xfrm>
            <a:off x="915046" y="2284740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Растения</a:t>
            </a:r>
            <a:endParaRPr lang="en-US" sz="2187" dirty="0"/>
          </a:p>
        </p:txBody>
      </p:sp>
      <p:sp>
        <p:nvSpPr>
          <p:cNvPr id="4" name="Text 3"/>
          <p:cNvSpPr/>
          <p:nvPr/>
        </p:nvSpPr>
        <p:spPr>
          <a:xfrm>
            <a:off x="915046" y="2854097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Растения являются первыми звеньями пищевой цепи. Они способны к фотосинтезу и превращают солнечную энергию в питательные вещества.</a:t>
            </a:r>
            <a:endParaRPr lang="en-US" sz="1750" dirty="0"/>
          </a:p>
        </p:txBody>
      </p:sp>
      <p:sp>
        <p:nvSpPr>
          <p:cNvPr id="5" name="Text 4"/>
          <p:cNvSpPr/>
          <p:nvPr/>
        </p:nvSpPr>
        <p:spPr>
          <a:xfrm>
            <a:off x="3696703" y="2284740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Животные</a:t>
            </a:r>
            <a:endParaRPr lang="en-US" sz="2187" dirty="0"/>
          </a:p>
        </p:txBody>
      </p:sp>
      <p:sp>
        <p:nvSpPr>
          <p:cNvPr id="6" name="Text 5"/>
          <p:cNvSpPr/>
          <p:nvPr/>
        </p:nvSpPr>
        <p:spPr>
          <a:xfrm>
            <a:off x="3696703" y="2854097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Животные питаются растениями или другими живыми организмами. Они обладают способностью к перемещению и активной жизнедеятельности.</a:t>
            </a:r>
            <a:endParaRPr lang="en-US" sz="1750" dirty="0"/>
          </a:p>
        </p:txBody>
      </p:sp>
      <p:sp>
        <p:nvSpPr>
          <p:cNvPr id="7" name="Text 6"/>
          <p:cNvSpPr/>
          <p:nvPr/>
        </p:nvSpPr>
        <p:spPr>
          <a:xfrm>
            <a:off x="6478360" y="2284740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Человек</a:t>
            </a:r>
            <a:endParaRPr lang="en-US" sz="2187" dirty="0"/>
          </a:p>
        </p:txBody>
      </p:sp>
      <p:sp>
        <p:nvSpPr>
          <p:cNvPr id="8" name="Text 7"/>
          <p:cNvSpPr/>
          <p:nvPr/>
        </p:nvSpPr>
        <p:spPr>
          <a:xfrm>
            <a:off x="6478360" y="2854097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Человек занимает высшее положение в иерархии живых существ. Он наделен разумом, способностью к абстрактному мышлению и самосознанию.</a:t>
            </a:r>
            <a:endParaRPr lang="en-US" sz="1750" dirty="0"/>
          </a:p>
        </p:txBody>
      </p:sp>
      <p:sp>
        <p:nvSpPr>
          <p:cNvPr id="9" name="Text 8"/>
          <p:cNvSpPr/>
          <p:nvPr/>
        </p:nvSpPr>
        <p:spPr>
          <a:xfrm>
            <a:off x="9260017" y="2284740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Взаимосвязь</a:t>
            </a:r>
            <a:endParaRPr lang="en-US" sz="2187" dirty="0"/>
          </a:p>
        </p:txBody>
      </p:sp>
      <p:sp>
        <p:nvSpPr>
          <p:cNvPr id="10" name="Text 9"/>
          <p:cNvSpPr/>
          <p:nvPr/>
        </p:nvSpPr>
        <p:spPr>
          <a:xfrm>
            <a:off x="9260017" y="2854097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Три царства жизни - растения, животные и человек - образуют сложную экосистему, где каждый элемент играет важную роль.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xmlns="" val="17932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948</Words>
  <Application>Microsoft Office PowerPoint</Application>
  <PresentationFormat>Произвольный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</cp:revision>
  <dcterms:created xsi:type="dcterms:W3CDTF">2024-04-22T14:36:03Z</dcterms:created>
  <dcterms:modified xsi:type="dcterms:W3CDTF">2024-06-25T13:34:09Z</dcterms:modified>
</cp:coreProperties>
</file>