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9" r:id="rId1"/>
  </p:sldMasterIdLst>
  <p:notesMasterIdLst>
    <p:notesMasterId r:id="rId23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58" r:id="rId9"/>
    <p:sldId id="259" r:id="rId10"/>
    <p:sldId id="260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00"/>
    <a:srgbClr val="8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i="0"/>
            </a:lvl1pPr>
          </a:lstStyle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/>
            </a:lvl1pPr>
          </a:lstStyle>
          <a:p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i="0"/>
            </a:lvl1pPr>
          </a:lstStyle>
          <a:p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/>
            </a:lvl1pPr>
          </a:lstStyle>
          <a:p>
            <a:fld id="{F7B2B163-AAF5-4239-A522-74FC3DE9DA5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27FC67-2212-49D0-85E4-2138626E9E11}" type="slidenum">
              <a:rPr lang="ru-RU"/>
              <a:pPr/>
              <a:t>1</a:t>
            </a:fld>
            <a:endParaRPr lang="ru-RU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89133C-1ECF-4DAE-9A0F-862C8331936A}" type="slidenum">
              <a:rPr lang="ru-RU"/>
              <a:pPr/>
              <a:t>10</a:t>
            </a:fld>
            <a:endParaRPr lang="ru-RU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86728-97F3-4B70-B19A-C48F78C77611}" type="slidenum">
              <a:rPr lang="ru-RU"/>
              <a:pPr/>
              <a:t>11</a:t>
            </a:fld>
            <a:endParaRPr lang="ru-RU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AE8687-D0EC-4B10-B6BF-25CEF9B0CF67}" type="slidenum">
              <a:rPr lang="ru-RU"/>
              <a:pPr/>
              <a:t>12</a:t>
            </a:fld>
            <a:endParaRPr lang="ru-RU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962FB2-5CAA-4A3C-AA36-2BD5F6804D02}" type="slidenum">
              <a:rPr lang="ru-RU"/>
              <a:pPr/>
              <a:t>13</a:t>
            </a:fld>
            <a:endParaRPr lang="ru-RU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BFECD-A380-4EE3-A638-397AE2878F55}" type="slidenum">
              <a:rPr lang="ru-RU"/>
              <a:pPr/>
              <a:t>14</a:t>
            </a:fld>
            <a:endParaRPr lang="ru-RU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FC52AD-7128-4833-92ED-BAD046133C99}" type="slidenum">
              <a:rPr lang="ru-RU"/>
              <a:pPr/>
              <a:t>15</a:t>
            </a:fld>
            <a:endParaRPr lang="ru-RU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7A032-A51B-417E-B8B0-C5D9EAD4E146}" type="slidenum">
              <a:rPr lang="ru-RU"/>
              <a:pPr/>
              <a:t>16</a:t>
            </a:fld>
            <a:endParaRPr lang="ru-RU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5A1CC-2F41-4B0B-A5D4-8F50B8EE2262}" type="slidenum">
              <a:rPr lang="ru-RU"/>
              <a:pPr/>
              <a:t>17</a:t>
            </a:fld>
            <a:endParaRPr lang="ru-RU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C300AC-7A6B-4674-BD2F-1EAE095DCFE9}" type="slidenum">
              <a:rPr lang="ru-RU"/>
              <a:pPr/>
              <a:t>18</a:t>
            </a:fld>
            <a:endParaRPr lang="ru-RU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9E392C-AA2F-475D-ABD3-387739515D37}" type="slidenum">
              <a:rPr lang="ru-RU"/>
              <a:pPr/>
              <a:t>19</a:t>
            </a:fld>
            <a:endParaRPr lang="ru-RU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63C8D-C53E-4B3B-8C2F-873DB720B203}" type="slidenum">
              <a:rPr lang="ru-RU"/>
              <a:pPr/>
              <a:t>2</a:t>
            </a:fld>
            <a:endParaRPr lang="ru-RU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2A3C1F-07A8-4313-ACFE-0141D364FE50}" type="slidenum">
              <a:rPr lang="ru-RU"/>
              <a:pPr/>
              <a:t>20</a:t>
            </a:fld>
            <a:endParaRPr lang="ru-RU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9E9F35-FCAB-461E-8B7F-A79E845E1E28}" type="slidenum">
              <a:rPr lang="ru-RU"/>
              <a:pPr/>
              <a:t>21</a:t>
            </a:fld>
            <a:endParaRPr lang="ru-RU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E8B2A0-7B4D-499D-B558-AEFA9DB1CCAF}" type="slidenum">
              <a:rPr lang="ru-RU"/>
              <a:pPr/>
              <a:t>3</a:t>
            </a:fld>
            <a:endParaRPr lang="ru-RU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208B58-D575-4EAD-82A3-04B880790F8A}" type="slidenum">
              <a:rPr lang="ru-RU"/>
              <a:pPr/>
              <a:t>4</a:t>
            </a:fld>
            <a:endParaRPr lang="ru-RU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D47163-2DA9-4680-AD57-8F9A4FC518B7}" type="slidenum">
              <a:rPr lang="ru-RU"/>
              <a:pPr/>
              <a:t>5</a:t>
            </a:fld>
            <a:endParaRPr lang="ru-R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8A1CDD-437B-48E1-AFE3-A23BB8D16FE4}" type="slidenum">
              <a:rPr lang="ru-RU"/>
              <a:pPr/>
              <a:t>6</a:t>
            </a:fld>
            <a:endParaRPr lang="ru-RU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FBB96F-6AAB-4CA6-8845-AAE93F74F237}" type="slidenum">
              <a:rPr lang="ru-RU"/>
              <a:pPr/>
              <a:t>7</a:t>
            </a:fld>
            <a:endParaRPr lang="ru-R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ECD0B1-CB6A-4A69-B53F-FAA44083C124}" type="slidenum">
              <a:rPr lang="ru-RU"/>
              <a:pPr/>
              <a:t>8</a:t>
            </a:fld>
            <a:endParaRPr lang="ru-RU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EECE25-521F-4818-82F4-88126BE5FF3D}" type="slidenum">
              <a:rPr lang="ru-RU"/>
              <a:pPr/>
              <a:t>9</a:t>
            </a:fld>
            <a:endParaRPr lang="ru-RU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r>
              <a:rPr lang="ru-RU"/>
              <a:t>ГБДОУ № 23, Петушенко А.А.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DB1BC99-1CFE-4A03-96E9-0D6434DFA2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0960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ГБДОУ № 23, Петушенко А.А.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8857-FEC8-4B4D-8F7B-AA3DC73FBB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60324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ГБДОУ № 23, Петушенко А.А.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005F-F683-42FF-A323-DB2D77FCC3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66690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ГБДОУ № 23, Петушенко А.А.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E878C3B-206D-4AE1-8709-877E7AA2CC6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569724"/>
      </p:ext>
    </p:extLst>
  </p:cSld>
  <p:clrMapOvr>
    <a:masterClrMapping/>
  </p:clrMapOvr>
  <p:transition spd="med" advClick="0" advTm="6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ГБДОУ № 23, Петушенко А.А.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EDDD6FA-39AC-41BD-89A4-0DCE84B18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58568"/>
      </p:ext>
    </p:extLst>
  </p:cSld>
  <p:clrMapOvr>
    <a:masterClrMapping/>
  </p:clrMapOvr>
  <p:transition spd="med"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ГБДОУ № 23, Петушенко А.А.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958C-CD21-4577-9DA8-2D7F1C620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51797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ГБДОУ № 23, Петушенко А.А.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0E2D-7BE6-43F1-A35F-1DF75019D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4257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ГБДОУ № 23, Петушенко А.А.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C5A4-8F76-47A3-AA7F-37C8EE1574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25437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ГБДОУ № 23, Петушенко А.А.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3C9-0C61-4D74-85F5-4F0ED726A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20582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ГБДОУ № 23, Петушенко А.А.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CF9B-B088-4A20-B1F3-17D212FB1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3295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ГБДОУ № 23, Петушенко А.А.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E4CD9-4075-4FAB-9568-5F08ED6BDE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79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ГБДОУ № 23, Петушенко А.А.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5F4BAD8-5C1C-4439-9C8C-6D62E872B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12065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r>
              <a:rPr lang="ru-RU"/>
              <a:t>ГБДОУ № 23, Петушенко А.А.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FFF65858-2CF5-43F7-B89A-27C813448B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066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r>
              <a:rPr lang="ru-RU"/>
              <a:t>ГБДОУ № 23, Петушенко А.А.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0552C6D4-A883-4ABB-927F-5EC68E529E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30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206B28-1252-2257-C999-91B3AE6F2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35"/>
            <a:ext cx="9144000" cy="6858001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640160"/>
            <a:ext cx="4896544" cy="15113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Советы </a:t>
            </a:r>
            <a:br>
              <a:rPr lang="ru-RU" sz="60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</a:br>
            <a:r>
              <a:rPr lang="ru-RU" sz="6000" b="1" i="1" dirty="0" err="1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светофорика</a:t>
            </a:r>
            <a:endParaRPr lang="ru-RU" sz="6000" b="1" i="1" dirty="0">
              <a:solidFill>
                <a:srgbClr val="00B050"/>
              </a:solidFill>
              <a:effectDag name="">
                <a:cont type="tree" name="">
                  <a:effect ref="fillLine"/>
                  <a:outerShdw dist="38100" dir="13500000" algn="br">
                    <a:srgbClr val="FF5555"/>
                  </a:outerShdw>
                </a:cont>
                <a:cont type="tree" name="">
                  <a:effect ref="fillLine"/>
                  <a:outerShdw dist="38100" dir="2700000" algn="tl">
                    <a:srgbClr val="990000"/>
                  </a:outerShdw>
                </a:cont>
                <a:effect ref="fillLine"/>
              </a:effectDag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354075" y="2564904"/>
            <a:ext cx="4995047" cy="2376488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</a:rPr>
              <a:t>Обучающая презентация для детей старшего дошкольного возраста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961831D-348E-922A-5F7F-75A0F69653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23" y="1490166"/>
            <a:ext cx="2313898" cy="4525963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508104" y="6037096"/>
            <a:ext cx="3194423" cy="476250"/>
          </a:xfrm>
        </p:spPr>
        <p:txBody>
          <a:bodyPr/>
          <a:lstStyle/>
          <a:p>
            <a:pPr algn="r"/>
            <a:r>
              <a:rPr lang="ru-RU" sz="1400" b="1" i="1" dirty="0">
                <a:solidFill>
                  <a:srgbClr val="00B050"/>
                </a:solidFill>
              </a:rPr>
              <a:t>Подготовила</a:t>
            </a:r>
            <a:r>
              <a:rPr lang="en-US" sz="1400" b="1" i="1" dirty="0">
                <a:solidFill>
                  <a:srgbClr val="00B050"/>
                </a:solidFill>
              </a:rPr>
              <a:t>: </a:t>
            </a:r>
            <a:r>
              <a:rPr lang="ru-RU" sz="1400" b="1" i="1" dirty="0">
                <a:solidFill>
                  <a:srgbClr val="00B050"/>
                </a:solidFill>
              </a:rPr>
              <a:t> Тестоедова О.Р</a:t>
            </a:r>
            <a:r>
              <a:rPr lang="ru-RU" dirty="0">
                <a:solidFill>
                  <a:srgbClr val="00B050"/>
                </a:solidFill>
              </a:rPr>
              <a:t>.</a:t>
            </a:r>
          </a:p>
        </p:txBody>
      </p:sp>
    </p:spTree>
  </p:cSld>
  <p:clrMapOvr>
    <a:masterClrMapping/>
  </p:clrMapOvr>
  <p:transition spd="med" advClick="0" advTm="6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E2D666-3FD8-A6CF-50DE-7F3471C7E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" y="0"/>
            <a:ext cx="9069307" cy="6858000"/>
          </a:xfrm>
          <a:prstGeom prst="rect">
            <a:avLst/>
          </a:prstGeom>
        </p:spPr>
      </p:pic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08050"/>
            <a:ext cx="4038600" cy="489743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4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Свет ЗЕЛЁНЫЙ</a:t>
            </a:r>
          </a:p>
          <a:p>
            <a:pPr algn="ctr">
              <a:buFontTx/>
              <a:buNone/>
            </a:pPr>
            <a:r>
              <a:rPr lang="ru-RU" sz="44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говорит:</a:t>
            </a:r>
          </a:p>
          <a:p>
            <a:pPr algn="ctr">
              <a:buFontTx/>
              <a:buNone/>
            </a:pPr>
            <a:r>
              <a:rPr lang="ru-RU" sz="44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пешеходу путь открыт!</a:t>
            </a:r>
          </a:p>
        </p:txBody>
      </p:sp>
      <p:pic>
        <p:nvPicPr>
          <p:cNvPr id="17415" name="Picture 7" descr="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228184" y="965201"/>
            <a:ext cx="2117140" cy="5056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6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A6AFF6-A5E4-D978-05A2-CA4BFF1C5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" y="0"/>
            <a:ext cx="9069307" cy="6858000"/>
          </a:xfrm>
          <a:prstGeom prst="rect">
            <a:avLst/>
          </a:prstGeom>
        </p:spPr>
      </p:pic>
      <p:pic>
        <p:nvPicPr>
          <p:cNvPr id="36871" name="Picture 7" descr="skazki-00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692150"/>
            <a:ext cx="4330700" cy="511333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7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32040" y="985837"/>
            <a:ext cx="4038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Ходить по улице малыш</a:t>
            </a:r>
          </a:p>
          <a:p>
            <a:pPr algn="ctr">
              <a:buFontTx/>
              <a:buNone/>
            </a:pPr>
            <a:r>
              <a:rPr lang="ru-RU" sz="28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Не должен в одиночку,</a:t>
            </a:r>
          </a:p>
          <a:p>
            <a:pPr algn="ctr">
              <a:buFontTx/>
              <a:buNone/>
            </a:pPr>
            <a:r>
              <a:rPr lang="ru-RU" sz="28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Идешь, бежишь или стоишь –</a:t>
            </a:r>
          </a:p>
          <a:p>
            <a:pPr algn="ctr">
              <a:buFontTx/>
              <a:buNone/>
            </a:pPr>
            <a:r>
              <a:rPr lang="ru-RU" sz="28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Всегда ты за руку держись!</a:t>
            </a:r>
          </a:p>
        </p:txBody>
      </p:sp>
    </p:spTree>
  </p:cSld>
  <p:clrMapOvr>
    <a:masterClrMapping/>
  </p:clrMapOvr>
  <p:transition spd="med" advClick="0" advTm="6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FFAC2E-52A7-1842-7605-8C80A615C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" y="0"/>
            <a:ext cx="9069307" cy="6858000"/>
          </a:xfrm>
          <a:prstGeom prst="rect">
            <a:avLst/>
          </a:prstGeom>
        </p:spPr>
      </p:pic>
      <p:sp>
        <p:nvSpPr>
          <p:cNvPr id="399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548680"/>
            <a:ext cx="4038600" cy="496728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Гуляй всегда ты во дворе – 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Не бегай на дорогу!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Площадки есть - там детворе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Для игр места много.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98B676A-18A0-E480-F81E-BEE5633B78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50416" y="540051"/>
            <a:ext cx="4342064" cy="27363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19835A-AEE7-6A59-E681-2B09CAD86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80100"/>
            <a:ext cx="4320480" cy="243027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7C69B2-032F-8522-C1E3-6A8213D82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" y="0"/>
            <a:ext cx="9069307" cy="6858000"/>
          </a:xfrm>
          <a:prstGeom prst="rect">
            <a:avLst/>
          </a:prstGeom>
        </p:spPr>
      </p:pic>
      <p:pic>
        <p:nvPicPr>
          <p:cNvPr id="43019" name="Picture 11" descr="img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84213" y="1125538"/>
            <a:ext cx="3527425" cy="453548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8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08050"/>
            <a:ext cx="4038600" cy="489743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Если надо перейти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  Тебе через дорогу,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  С этой целью по пути 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  Всегда есть переходы!</a:t>
            </a:r>
          </a:p>
        </p:txBody>
      </p:sp>
    </p:spTree>
  </p:cSld>
  <p:clrMapOvr>
    <a:masterClrMapping/>
  </p:clrMapOvr>
  <p:transition spd="med" advClick="0" advTm="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4EFCE3-05E1-2273-7632-B73FAF80C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" y="0"/>
            <a:ext cx="9069307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C1081A4-F6F7-EAA0-6C4E-A362E16B1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7953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 sz="40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Ребята</a:t>
            </a:r>
            <a:r>
              <a:rPr lang="ru-RU" sz="4000" b="1" i="1" dirty="0">
                <a:solidFill>
                  <a:srgbClr val="00B050"/>
                </a:solidFill>
              </a:rPr>
              <a:t>!</a:t>
            </a:r>
          </a:p>
          <a:p>
            <a:pPr algn="ctr">
              <a:buFontTx/>
              <a:buNone/>
            </a:pPr>
            <a:r>
              <a:rPr lang="ru-RU" sz="4000" b="1" i="1" dirty="0">
                <a:solidFill>
                  <a:srgbClr val="00B050"/>
                </a:solidFill>
              </a:rPr>
              <a:t>Переходы бывают разными!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53FD05-0A86-C20F-0046-8D2C38DEF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48" y="1462472"/>
            <a:ext cx="3933056" cy="3933056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8326AA-0D83-6B10-B7D3-0BDF4AF36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" y="0"/>
            <a:ext cx="9069307" cy="6858000"/>
          </a:xfrm>
          <a:prstGeom prst="rect">
            <a:avLst/>
          </a:prstGeom>
        </p:spPr>
      </p:pic>
      <p:pic>
        <p:nvPicPr>
          <p:cNvPr id="49162" name="Picture 10" descr="583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195736" y="442201"/>
            <a:ext cx="4321175" cy="2476500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69" name="Picture 17" descr="1d543baaf89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708654" y="3360902"/>
            <a:ext cx="3838575" cy="2438400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E2BC3D-BB75-9072-73F4-19EB418812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0" b="11095"/>
          <a:stretch/>
        </p:blipFill>
        <p:spPr>
          <a:xfrm>
            <a:off x="619462" y="3274176"/>
            <a:ext cx="3397370" cy="2475929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69E87E-4F66-5A53-B08E-0A52F0BA9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" y="0"/>
            <a:ext cx="9069307" cy="6858000"/>
          </a:xfrm>
          <a:prstGeom prst="rect">
            <a:avLst/>
          </a:prstGeom>
        </p:spPr>
      </p:pic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981075"/>
            <a:ext cx="8569200" cy="4305300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Иногда у остановок перехода нет</a:t>
            </a:r>
            <a:b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</a:br>
            <a: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  Надо перейти дорогу?</a:t>
            </a:r>
            <a:b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</a:br>
            <a: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  Знай один секрет: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53BF68-58CC-741D-9CA0-E3FE18C14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" y="0"/>
            <a:ext cx="9069307" cy="6858000"/>
          </a:xfrm>
          <a:prstGeom prst="rect">
            <a:avLst/>
          </a:prstGeom>
        </p:spPr>
      </p:pic>
      <p:pic>
        <p:nvPicPr>
          <p:cNvPr id="57353" name="Picture 9" descr="road_traffic_for_children_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95288" y="908050"/>
            <a:ext cx="4248150" cy="4681538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3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68413"/>
            <a:ext cx="4038600" cy="460851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Из автобуса ты вышел?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  Сзади обходи,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  Если хочешь ты дорогу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  Сразу перейти.</a:t>
            </a:r>
          </a:p>
        </p:txBody>
      </p:sp>
    </p:spTree>
  </p:cSld>
  <p:clrMapOvr>
    <a:masterClrMapping/>
  </p:clrMapOvr>
  <p:transition spd="med" advClick="0" advTm="6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FB5A3A-469A-FBD0-2CB2-F6CE0E61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" y="0"/>
            <a:ext cx="9069307" cy="6858000"/>
          </a:xfrm>
          <a:prstGeom prst="rect">
            <a:avLst/>
          </a:prstGeom>
        </p:spPr>
      </p:pic>
      <p:sp>
        <p:nvSpPr>
          <p:cNvPr id="604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39412" y="1161256"/>
            <a:ext cx="4038600" cy="4535487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Если ехал ты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 в  трамвае, значит,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  Все наоборот :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  Спереди трамвай обходим,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  Смотрим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прямо и вперед!</a:t>
            </a:r>
            <a:endParaRPr lang="ru-RU" sz="2400" b="1" i="1" dirty="0">
              <a:solidFill>
                <a:srgbClr val="00B050"/>
              </a:solidFill>
              <a:effectDag name="">
                <a:cont type="tree" name="">
                  <a:effect ref="fillLine"/>
                  <a:outerShdw dist="38100" dir="13500000" algn="br">
                    <a:srgbClr val="FF5555"/>
                  </a:outerShdw>
                </a:cont>
                <a:cont type="tree" name="">
                  <a:effect ref="fillLine"/>
                  <a:outerShdw dist="38100" dir="2700000" algn="tl">
                    <a:srgbClr val="990000"/>
                  </a:outerShdw>
                </a:cont>
                <a:effect ref="fillLine"/>
              </a:effectDag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4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A186C6E-AA4D-40E4-76E4-56951AB1A1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80077" y="1772816"/>
            <a:ext cx="4406723" cy="2928022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6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D3C7-4D59-5B2D-F8F1-416560CA9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" y="0"/>
            <a:ext cx="9069307" cy="685800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25C785FD-3522-806F-2B6A-74A21ABE1F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99541" y="980728"/>
            <a:ext cx="2852379" cy="5566741"/>
          </a:xfrm>
          <a:prstGeom prst="rect">
            <a:avLst/>
          </a:prstGeom>
        </p:spPr>
      </p:pic>
      <p:sp>
        <p:nvSpPr>
          <p:cNvPr id="634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95936" y="1412776"/>
            <a:ext cx="4749323" cy="564991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dirty="0">
                <a:solidFill>
                  <a:srgbClr val="FF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  </a:t>
            </a: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Здесь обсуждались правила дорожного движения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И просим всех детей вокруг:  иметь к ним уважение!</a:t>
            </a:r>
          </a:p>
        </p:txBody>
      </p:sp>
    </p:spTree>
  </p:cSld>
  <p:clrMapOvr>
    <a:masterClrMapping/>
  </p:clrMapOvr>
  <p:transition spd="med" advClick="0" advTm="6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567C40-2C8A-94F6-D612-A2D132A67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7" t="-1" r="1158" b="142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19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27985" y="1052736"/>
            <a:ext cx="4716016" cy="3744689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Светофор- твой добрый друг!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Деловой и строгий!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C26185-1594-61B5-33C3-BAA0A2CC0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2889717" cy="3849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49FF54-5F58-478D-12F1-3F8B045B1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17" y="-18503"/>
            <a:ext cx="9172617" cy="6936121"/>
          </a:xfrm>
          <a:prstGeom prst="rect">
            <a:avLst/>
          </a:prstGeom>
        </p:spPr>
      </p:pic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340768"/>
            <a:ext cx="7560840" cy="3878560"/>
          </a:xfrm>
        </p:spPr>
        <p:txBody>
          <a:bodyPr/>
          <a:lstStyle/>
          <a:p>
            <a:pPr>
              <a:buFontTx/>
              <a:buNone/>
            </a:pPr>
            <a:r>
              <a:rPr lang="ru-RU" sz="40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В презентации использованы:</a:t>
            </a:r>
          </a:p>
          <a:p>
            <a:pPr>
              <a:buFontTx/>
              <a:buNone/>
            </a:pPr>
            <a:r>
              <a:rPr lang="ru-RU" sz="40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-фотоматериал из открытых источников интернета,</a:t>
            </a:r>
          </a:p>
          <a:p>
            <a:pPr>
              <a:buFontTx/>
              <a:buNone/>
            </a:pPr>
            <a:r>
              <a:rPr lang="ru-RU" sz="40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-стихи Сидоровой Анны.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0BC46D-983B-F0C2-A1B9-73E58E934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1619672" y="836613"/>
            <a:ext cx="7067128" cy="528955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7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Спасибо</a:t>
            </a:r>
          </a:p>
          <a:p>
            <a:pPr algn="ctr">
              <a:buFontTx/>
              <a:buNone/>
            </a:pPr>
            <a:r>
              <a:rPr lang="ru-RU" sz="7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</a:t>
            </a:r>
          </a:p>
          <a:p>
            <a:pPr algn="ctr">
              <a:buFontTx/>
              <a:buNone/>
            </a:pPr>
            <a:r>
              <a:rPr lang="ru-RU" sz="7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внимание!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231865-1577-F7ED-DB91-E31EEE6F8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-55150"/>
            <a:ext cx="9323693" cy="6913150"/>
          </a:xfrm>
          <a:prstGeom prst="rect">
            <a:avLst/>
          </a:prstGeom>
        </p:spPr>
      </p:pic>
      <p:sp>
        <p:nvSpPr>
          <p:cNvPr id="194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268760"/>
            <a:ext cx="4104456" cy="489709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</a:rPr>
              <a:t>По трассам, улицам, проулкам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</a:rPr>
              <a:t> Машины едут взад-вперед.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</a:rPr>
              <a:t> А ты выходишь на прогулку,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</a:rPr>
              <a:t> Теперь, мой друг, ты пешеход!</a:t>
            </a:r>
          </a:p>
        </p:txBody>
      </p:sp>
      <p:pic>
        <p:nvPicPr>
          <p:cNvPr id="19465" name="Picture 9" descr="d541467aec6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349074" y="1268760"/>
            <a:ext cx="4330824" cy="4522809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</p:spTree>
  </p:cSld>
  <p:clrMapOvr>
    <a:masterClrMapping/>
  </p:clrMapOvr>
  <p:transition spd="med" advClick="0" advTm="6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353B4D-B826-C39A-CE20-A77C349FF2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7" b="807"/>
          <a:stretch/>
        </p:blipFill>
        <p:spPr>
          <a:xfrm>
            <a:off x="37346" y="0"/>
            <a:ext cx="9069307" cy="6858000"/>
          </a:xfrm>
          <a:prstGeom prst="rect">
            <a:avLst/>
          </a:prstGeom>
        </p:spPr>
      </p:pic>
      <p:sp>
        <p:nvSpPr>
          <p:cNvPr id="2253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9521" y="1105253"/>
            <a:ext cx="4312479" cy="546258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</a:rPr>
              <a:t>Машины едут –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</a:rPr>
              <a:t> За рулем водители сидят,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</a:rPr>
              <a:t> И на дорогу сквозь стекло</a:t>
            </a:r>
          </a:p>
          <a:p>
            <a:pPr algn="ctr">
              <a:buFontTx/>
              <a:buNone/>
            </a:pPr>
            <a:r>
              <a:rPr lang="ru-RU" sz="3600" b="1" i="1" dirty="0">
                <a:solidFill>
                  <a:srgbClr val="00B050"/>
                </a:solidFill>
              </a:rPr>
              <a:t> Внимательно глядят.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86A1774-B5EF-4E9F-6BD7-C460E2F64D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6641" t="2321" r="23435" b="11984"/>
          <a:stretch/>
        </p:blipFill>
        <p:spPr>
          <a:xfrm>
            <a:off x="5148064" y="1340768"/>
            <a:ext cx="3528392" cy="4536504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6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75364C-F508-F8D0-4321-E7FB7E1D0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" y="0"/>
            <a:ext cx="9069307" cy="685800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5EDB5120-EF5F-1DBE-6258-CE5188AB92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69885" y="1700808"/>
            <a:ext cx="4796902" cy="3112619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260516" y="1052736"/>
            <a:ext cx="3528392" cy="4608736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sz="32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Должны друг друга уважать</a:t>
            </a:r>
          </a:p>
          <a:p>
            <a:pPr algn="ctr">
              <a:buFontTx/>
              <a:buNone/>
            </a:pPr>
            <a:r>
              <a:rPr lang="ru-RU" sz="32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Водитель с пешеходом!</a:t>
            </a:r>
          </a:p>
          <a:p>
            <a:pPr algn="ctr">
              <a:buFontTx/>
              <a:buNone/>
            </a:pPr>
            <a:r>
              <a:rPr lang="ru-RU" sz="32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Друг другу не должны мешать –</a:t>
            </a:r>
          </a:p>
          <a:p>
            <a:pPr algn="ctr">
              <a:buFontTx/>
              <a:buNone/>
            </a:pPr>
            <a:r>
              <a:rPr lang="ru-RU" sz="32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Быть вежливым «народом»!</a:t>
            </a:r>
          </a:p>
        </p:txBody>
      </p:sp>
    </p:spTree>
  </p:cSld>
  <p:clrMapOvr>
    <a:masterClrMapping/>
  </p:clrMapOvr>
  <p:transition spd="med" advClick="0" advTm="6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68AD38-D2FF-FDF0-9B42-B0AC4D0B4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" y="0"/>
            <a:ext cx="9069307" cy="6858000"/>
          </a:xfrm>
          <a:prstGeom prst="rect">
            <a:avLst/>
          </a:prstGeom>
        </p:spPr>
      </p:pic>
      <p:sp>
        <p:nvSpPr>
          <p:cNvPr id="28681" name="Rectangle 9"/>
          <p:cNvSpPr>
            <a:spLocks noGrp="1" noChangeArrowheads="1"/>
          </p:cNvSpPr>
          <p:nvPr>
            <p:ph type="title"/>
          </p:nvPr>
        </p:nvSpPr>
        <p:spPr>
          <a:xfrm>
            <a:off x="4356100" y="765175"/>
            <a:ext cx="4330700" cy="4679950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Не быть помехой для движения</a:t>
            </a:r>
            <a:b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</a:br>
            <a: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 Помогут правила такого поведения</a:t>
            </a:r>
          </a:p>
        </p:txBody>
      </p:sp>
      <p:pic>
        <p:nvPicPr>
          <p:cNvPr id="28683" name="Picture 11" descr="8c6f9344e636718b630c75460cd16fdd-293x400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42988" y="620713"/>
            <a:ext cx="2790825" cy="4895850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5A8310-824E-642D-4F69-28BCC39F1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547664" y="2564904"/>
            <a:ext cx="7139136" cy="2016621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96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Запомни</a:t>
            </a:r>
            <a:r>
              <a:rPr lang="ru-RU" sz="9600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!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04451A-3A15-9B02-CDFB-20A4003C8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8" t="8042" b="4769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475656" y="1556792"/>
            <a:ext cx="4038600" cy="3268663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Красный свет</a:t>
            </a:r>
            <a:r>
              <a:rPr lang="ru-RU" b="1" i="1" dirty="0">
                <a:solidFill>
                  <a:srgbClr val="00B050"/>
                </a:solidFill>
              </a:rPr>
              <a:t> –твой первый друг: деловой и строгий!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b="1" i="1" dirty="0">
                <a:solidFill>
                  <a:srgbClr val="00B050"/>
                </a:solidFill>
              </a:rPr>
              <a:t>Если он зажегся  вдруг!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b="1" i="1" dirty="0">
                <a:solidFill>
                  <a:srgbClr val="00B050"/>
                </a:solidFill>
              </a:rPr>
              <a:t>НЕТ пути- дороги!</a:t>
            </a:r>
          </a:p>
        </p:txBody>
      </p:sp>
      <p:pic>
        <p:nvPicPr>
          <p:cNvPr id="11271" name="Picture 7" descr="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372200" y="1268760"/>
            <a:ext cx="1904990" cy="482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002890-31BA-3834-D69B-8C2CD14B8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" y="0"/>
            <a:ext cx="9106654" cy="6858000"/>
          </a:xfrm>
          <a:prstGeom prst="rect">
            <a:avLst/>
          </a:prstGeom>
        </p:spPr>
      </p:pic>
      <p:sp>
        <p:nvSpPr>
          <p:cNvPr id="143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4038600" cy="410527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4000" b="1" i="1" dirty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5555"/>
                    </a:outerShdw>
                  </a:cont>
                  <a:cont type="tree" name="">
                    <a:effect ref="fillLine"/>
                    <a:outerShdw dist="38100" dir="2700000" algn="tl">
                      <a:srgbClr val="990000"/>
                    </a:outerShdw>
                  </a:cont>
                  <a:effect ref="fillLine"/>
                </a:effectDag>
              </a:rPr>
              <a:t>Жёлтый свет-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4000" b="1" i="1" dirty="0">
                <a:solidFill>
                  <a:srgbClr val="00B050"/>
                </a:solidFill>
              </a:rPr>
              <a:t>даёт сигнал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4000" b="1" i="1" dirty="0">
                <a:solidFill>
                  <a:srgbClr val="00B050"/>
                </a:solidFill>
              </a:rPr>
              <a:t>чтобы ты-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4000" b="1" i="1" dirty="0">
                <a:solidFill>
                  <a:srgbClr val="00B050"/>
                </a:solidFill>
              </a:rPr>
              <a:t>ЗЕЛЁНЫЙ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4000" b="1" i="1" dirty="0">
                <a:solidFill>
                  <a:srgbClr val="00B050"/>
                </a:solidFill>
              </a:rPr>
              <a:t>ждал!</a:t>
            </a:r>
          </a:p>
        </p:txBody>
      </p:sp>
      <p:pic>
        <p:nvPicPr>
          <p:cNvPr id="14343" name="Picture 7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015613" y="1052513"/>
            <a:ext cx="2085400" cy="482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6000"/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225</TotalTime>
  <Words>336</Words>
  <Application>Microsoft Office PowerPoint</Application>
  <PresentationFormat>Экран (4:3)</PresentationFormat>
  <Paragraphs>86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Метрополия</vt:lpstr>
      <vt:lpstr>Советы  светофорика</vt:lpstr>
      <vt:lpstr>Презентация PowerPoint</vt:lpstr>
      <vt:lpstr>Презентация PowerPoint</vt:lpstr>
      <vt:lpstr>Презентация PowerPoint</vt:lpstr>
      <vt:lpstr>Презентация PowerPoint</vt:lpstr>
      <vt:lpstr>Не быть помехой для движения  Помогут правила такого поведения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Иногда у остановок перехода нет    Надо перейти дорогу?    Знай один секрет: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Советы  светофора</dc:title>
  <dc:creator>Ольга</dc:creator>
  <cp:lastModifiedBy>Игорь Тестоедов</cp:lastModifiedBy>
  <cp:revision>7</cp:revision>
  <dcterms:created xsi:type="dcterms:W3CDTF">2011-11-16T04:43:59Z</dcterms:created>
  <dcterms:modified xsi:type="dcterms:W3CDTF">2024-07-07T14:00:03Z</dcterms:modified>
</cp:coreProperties>
</file>