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0" d="100"/>
          <a:sy n="70" d="100"/>
        </p:scale>
        <p:origin x="-744" y="-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70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06.07.2024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vortex dir="r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06.07.2024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vortex dir="r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06.07.2024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vortex dir="r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06.07.2024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vortex dir="r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06.07.2024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vortex dir="r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06.07.2024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vortex dir="r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06.07.2024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vortex dir="r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06.07.2024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vortex dir="r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06.07.2024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vortex dir="r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06.07.2024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vortex dir="r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06.07.2024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vortex dir="r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10000" t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06.07.2024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2000">
        <p14:vortex dir="r"/>
      </p:transition>
    </mc:Choice>
    <mc:Fallback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486131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15" t="3235" r="6757" b="-3235"/>
          <a:stretch/>
        </p:blipFill>
        <p:spPr>
          <a:xfrm>
            <a:off x="1153245" y="700727"/>
            <a:ext cx="6741763" cy="5821680"/>
          </a:xfrm>
          <a:prstGeom prst="hear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51520" y="4385500"/>
            <a:ext cx="363589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ru-RU" sz="2200" b="1" kern="0" dirty="0">
                <a:solidFill>
                  <a:prstClr val="white"/>
                </a:solidFill>
                <a:latin typeface="Times New Roman"/>
                <a:cs typeface="Times New Roman"/>
              </a:rPr>
              <a:t>Вот </a:t>
            </a:r>
            <a:r>
              <a:rPr lang="ru-RU" altLang="ru-RU" sz="2200" b="1" kern="0" dirty="0" smtClean="0">
                <a:solidFill>
                  <a:prstClr val="white"/>
                </a:solidFill>
                <a:latin typeface="Times New Roman"/>
                <a:cs typeface="Times New Roman"/>
              </a:rPr>
              <a:t>такая</a:t>
            </a:r>
          </a:p>
          <a:p>
            <a:r>
              <a:rPr lang="ru-RU" altLang="ru-RU" sz="2200" b="1" kern="0" dirty="0" smtClean="0">
                <a:solidFill>
                  <a:prstClr val="white"/>
                </a:solidFill>
                <a:latin typeface="Times New Roman"/>
                <a:cs typeface="Times New Roman"/>
              </a:rPr>
              <a:t>Интересная</a:t>
            </a:r>
          </a:p>
          <a:p>
            <a:r>
              <a:rPr lang="ru-RU" altLang="ru-RU" sz="2200" b="1" kern="0" dirty="0" smtClean="0">
                <a:solidFill>
                  <a:prstClr val="white"/>
                </a:solidFill>
                <a:latin typeface="Times New Roman"/>
                <a:cs typeface="Times New Roman"/>
              </a:rPr>
              <a:t>и трогательная</a:t>
            </a:r>
          </a:p>
          <a:p>
            <a:r>
              <a:rPr lang="ru-RU" altLang="ru-RU" sz="2200" b="1" kern="0" dirty="0" smtClean="0">
                <a:solidFill>
                  <a:prstClr val="white"/>
                </a:solidFill>
                <a:latin typeface="Times New Roman"/>
                <a:cs typeface="Times New Roman"/>
              </a:rPr>
              <a:t>история </a:t>
            </a:r>
            <a:r>
              <a:rPr lang="ru-RU" altLang="ru-RU" sz="2200" b="1" kern="0" dirty="0">
                <a:solidFill>
                  <a:prstClr val="white"/>
                </a:solidFill>
                <a:latin typeface="Times New Roman"/>
                <a:cs typeface="Times New Roman"/>
              </a:rPr>
              <a:t>легла </a:t>
            </a:r>
            <a:r>
              <a:rPr lang="ru-RU" altLang="ru-RU" sz="2200" b="1" kern="0" dirty="0" smtClean="0">
                <a:solidFill>
                  <a:prstClr val="white"/>
                </a:solidFill>
                <a:latin typeface="Times New Roman"/>
                <a:cs typeface="Times New Roman"/>
              </a:rPr>
              <a:t>в</a:t>
            </a:r>
          </a:p>
          <a:p>
            <a:r>
              <a:rPr lang="ru-RU" altLang="ru-RU" sz="2200" b="1" kern="0" dirty="0" smtClean="0">
                <a:solidFill>
                  <a:prstClr val="white"/>
                </a:solidFill>
                <a:latin typeface="Times New Roman"/>
                <a:cs typeface="Times New Roman"/>
              </a:rPr>
              <a:t>основу </a:t>
            </a:r>
            <a:r>
              <a:rPr lang="ru-RU" altLang="ru-RU" sz="2200" b="1" kern="0" dirty="0">
                <a:solidFill>
                  <a:prstClr val="white"/>
                </a:solidFill>
                <a:latin typeface="Times New Roman"/>
                <a:cs typeface="Times New Roman"/>
              </a:rPr>
              <a:t>нового праздника Семьи, Любви и Верности.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4860032" y="4776614"/>
            <a:ext cx="4151903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2200" b="1" kern="0" dirty="0">
                <a:solidFill>
                  <a:schemeClr val="bg1"/>
                </a:solidFill>
                <a:latin typeface="Times New Roman"/>
                <a:cs typeface="Times New Roman"/>
              </a:rPr>
              <a:t>И отмечается </a:t>
            </a:r>
            <a:endParaRPr lang="ru-RU" altLang="ru-RU" sz="2200" b="1" kern="0" dirty="0" smtClean="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lvl="0" algn="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2200" b="1" kern="0" dirty="0" smtClean="0">
                <a:solidFill>
                  <a:schemeClr val="bg1"/>
                </a:solidFill>
                <a:latin typeface="Times New Roman"/>
                <a:cs typeface="Times New Roman"/>
              </a:rPr>
              <a:t>этот праздник</a:t>
            </a:r>
          </a:p>
          <a:p>
            <a:pPr lvl="0" algn="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2200" b="1" kern="0" dirty="0" smtClean="0">
                <a:solidFill>
                  <a:schemeClr val="bg1"/>
                </a:solidFill>
                <a:latin typeface="Times New Roman"/>
                <a:cs typeface="Times New Roman"/>
              </a:rPr>
              <a:t>8 июля </a:t>
            </a:r>
            <a:r>
              <a:rPr lang="ru-RU" altLang="ru-RU" sz="2200" b="1" kern="0" dirty="0">
                <a:solidFill>
                  <a:schemeClr val="bg1"/>
                </a:solidFill>
                <a:latin typeface="Times New Roman"/>
                <a:cs typeface="Times New Roman"/>
              </a:rPr>
              <a:t>– в день</a:t>
            </a:r>
            <a:r>
              <a:rPr lang="ru-RU" altLang="ru-RU" sz="2200" b="1" kern="0" dirty="0" smtClean="0">
                <a:solidFill>
                  <a:schemeClr val="bg1"/>
                </a:solidFill>
                <a:latin typeface="Times New Roman"/>
                <a:cs typeface="Times New Roman"/>
              </a:rPr>
              <a:t>,</a:t>
            </a:r>
          </a:p>
          <a:p>
            <a:pPr lvl="0" algn="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2200" b="1" kern="0" dirty="0" smtClean="0">
                <a:solidFill>
                  <a:schemeClr val="bg1"/>
                </a:solidFill>
                <a:latin typeface="Times New Roman"/>
                <a:cs typeface="Times New Roman"/>
              </a:rPr>
              <a:t>когда остановилась</a:t>
            </a:r>
          </a:p>
          <a:p>
            <a:pPr lvl="0" algn="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2200" b="1" kern="0" dirty="0" smtClean="0">
                <a:solidFill>
                  <a:schemeClr val="bg1"/>
                </a:solidFill>
                <a:latin typeface="Times New Roman"/>
                <a:cs typeface="Times New Roman"/>
              </a:rPr>
              <a:t>жизнь </a:t>
            </a:r>
            <a:r>
              <a:rPr lang="ru-RU" altLang="ru-RU" sz="2200" b="1" kern="0" dirty="0">
                <a:solidFill>
                  <a:schemeClr val="bg1"/>
                </a:solidFill>
                <a:latin typeface="Times New Roman"/>
                <a:cs typeface="Times New Roman"/>
              </a:rPr>
              <a:t>этой </a:t>
            </a:r>
            <a:r>
              <a:rPr lang="ru-RU" altLang="ru-RU" sz="2200" b="1" kern="0" dirty="0" smtClean="0">
                <a:solidFill>
                  <a:schemeClr val="bg1"/>
                </a:solidFill>
                <a:latin typeface="Times New Roman"/>
                <a:cs typeface="Times New Roman"/>
              </a:rPr>
              <a:t>легендарной </a:t>
            </a:r>
            <a:r>
              <a:rPr lang="ru-RU" altLang="ru-RU" sz="2200" b="1" kern="0" dirty="0">
                <a:solidFill>
                  <a:schemeClr val="bg1"/>
                </a:solidFill>
                <a:latin typeface="Times New Roman"/>
                <a:cs typeface="Times New Roman"/>
              </a:rPr>
              <a:t>пары</a:t>
            </a:r>
            <a:r>
              <a:rPr lang="ru-RU" altLang="ru-RU" b="1" kern="0" dirty="0">
                <a:solidFill>
                  <a:schemeClr val="bg1"/>
                </a:solidFill>
                <a:latin typeface="Times New Roman"/>
                <a:cs typeface="Times New Roman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036321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8" t="3369" r="198" b="45040"/>
          <a:stretch/>
        </p:blipFill>
        <p:spPr>
          <a:xfrm>
            <a:off x="28140" y="4386020"/>
            <a:ext cx="9144000" cy="247198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6" t="16305" r="7812" b="11866"/>
          <a:stretch/>
        </p:blipFill>
        <p:spPr>
          <a:xfrm rot="20156491">
            <a:off x="5856193" y="2556523"/>
            <a:ext cx="3179244" cy="1704661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110922" y="1340768"/>
            <a:ext cx="497843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Ромашка  - это самый известный и любимый цветок в России. Также с древних времён он был символом любви. В наши дни ромашка стала олицетворять праздник  Дня  Семьи,  Любви  и  Верности</a:t>
            </a: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ru-RU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10" t="22908" r="9787" b="6730"/>
          <a:stretch/>
        </p:blipFill>
        <p:spPr bwMode="auto">
          <a:xfrm flipH="1">
            <a:off x="0" y="2402990"/>
            <a:ext cx="2901040" cy="20117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328932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75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75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50" b="100000" l="66667" r="100000">
                        <a14:backgroundMark x1="69167" y1="72500" x2="69167" y2="72500"/>
                        <a14:backgroundMark x1="69833" y1="76500" x2="69833" y2="76500"/>
                        <a14:backgroundMark x1="69333" y1="73750" x2="69583" y2="74750"/>
                        <a14:backgroundMark x1="70167" y1="77000" x2="71583" y2="83250"/>
                        <a14:backgroundMark x1="71333" y1="82500" x2="73500" y2="88500"/>
                        <a14:backgroundMark x1="73750" y1="89250" x2="75917" y2="92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854"/>
          <a:stretch/>
        </p:blipFill>
        <p:spPr>
          <a:xfrm>
            <a:off x="1068080" y="2152318"/>
            <a:ext cx="2792256" cy="2808000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200" l="33333" r="66667">
                        <a14:foregroundMark x1="34333" y1="46800" x2="34800" y2="42800"/>
                        <a14:foregroundMark x1="34600" y1="40400" x2="35333" y2="33200"/>
                        <a14:foregroundMark x1="35600" y1="33200" x2="36467" y2="27200"/>
                        <a14:foregroundMark x1="35467" y1="29800" x2="38600" y2="16200"/>
                        <a14:foregroundMark x1="39067" y1="17000" x2="42467" y2="8600"/>
                        <a14:foregroundMark x1="42867" y1="8600" x2="48800" y2="2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489" r="33022"/>
          <a:stretch/>
        </p:blipFill>
        <p:spPr bwMode="auto">
          <a:xfrm>
            <a:off x="5438820" y="2190348"/>
            <a:ext cx="2808312" cy="27952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147199" y="764704"/>
            <a:ext cx="691276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2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Ежегодно в День семьи, любви и верности  лучшим семьям России вручается общественная награда – медаль за любовь и верность</a:t>
            </a:r>
            <a:endParaRPr lang="ru-RU" sz="24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24833" y="5023408"/>
            <a:ext cx="42787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ru-RU" b="1" kern="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 одной стороны медали изображена ромашка - символ праздника  ромашка</a:t>
            </a:r>
            <a:r>
              <a:rPr lang="ru-RU" altLang="ru-RU" b="1" u="sng" kern="0" dirty="0">
                <a:solidFill>
                  <a:srgbClr val="FFC000"/>
                </a:solidFill>
              </a:rPr>
              <a:t>, </a:t>
            </a:r>
            <a:endParaRPr lang="ru-RU" u="sng" dirty="0">
              <a:solidFill>
                <a:srgbClr val="FFC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184068" y="5012467"/>
            <a:ext cx="36364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eaLnBrk="0" fontAlgn="base" hangingPunct="0">
              <a:spcBef>
                <a:spcPct val="20000"/>
              </a:spcBef>
              <a:spcAft>
                <a:spcPct val="0"/>
              </a:spcAft>
              <a:defRPr/>
            </a:pPr>
            <a:r>
              <a:rPr lang="ru-RU" altLang="ru-RU" b="1" kern="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 </a:t>
            </a:r>
            <a:r>
              <a:rPr lang="ru-RU" altLang="ru-RU" b="1" kern="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обратной стороны – </a:t>
            </a:r>
            <a:r>
              <a:rPr lang="ru-RU" altLang="ru-RU" b="1" kern="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лики святых Петра и </a:t>
            </a:r>
            <a:r>
              <a:rPr lang="ru-RU" altLang="ru-RU" b="1" kern="0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Февронии</a:t>
            </a:r>
            <a:r>
              <a:rPr lang="ru-RU" altLang="ru-RU" b="1" kern="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 </a:t>
            </a:r>
            <a:endParaRPr lang="ru-RU" altLang="ru-RU" b="1" kern="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47664" y="5733256"/>
            <a:ext cx="66967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ru-RU" sz="2400" b="1" kern="0" dirty="0">
                <a:solidFill>
                  <a:srgbClr val="C00000"/>
                </a:solidFill>
              </a:rPr>
              <a:t>Лозунг медали: </a:t>
            </a:r>
            <a:r>
              <a:rPr lang="ru-RU" altLang="ru-RU" sz="2400" b="1" kern="0" dirty="0" smtClean="0">
                <a:solidFill>
                  <a:srgbClr val="C00000"/>
                </a:solidFill>
              </a:rPr>
              <a:t>«За </a:t>
            </a:r>
            <a:r>
              <a:rPr lang="ru-RU" altLang="ru-RU" sz="2400" b="1" kern="0" dirty="0">
                <a:solidFill>
                  <a:srgbClr val="C00000"/>
                </a:solidFill>
              </a:rPr>
              <a:t>любовь и верность </a:t>
            </a:r>
            <a:r>
              <a:rPr lang="ru-RU" altLang="ru-RU" sz="2400" b="1" kern="0" dirty="0" smtClean="0">
                <a:solidFill>
                  <a:srgbClr val="C00000"/>
                </a:solidFill>
              </a:rPr>
              <a:t>семье»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41465719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500"/>
                            </p:stCondLst>
                            <p:childTnLst>
                              <p:par>
                                <p:cTn id="3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88650">
            <a:off x="364453" y="353617"/>
            <a:ext cx="3998218" cy="26283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99" r="9352" b="7625"/>
          <a:stretch/>
        </p:blipFill>
        <p:spPr bwMode="auto">
          <a:xfrm>
            <a:off x="528866" y="1886278"/>
            <a:ext cx="3453749" cy="2736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10" t="10291"/>
          <a:stretch/>
        </p:blipFill>
        <p:spPr bwMode="auto">
          <a:xfrm rot="691196">
            <a:off x="401140" y="3943899"/>
            <a:ext cx="3249951" cy="25464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" name="Группа 2"/>
          <p:cNvGrpSpPr/>
          <p:nvPr/>
        </p:nvGrpSpPr>
        <p:grpSpPr>
          <a:xfrm>
            <a:off x="4067943" y="105343"/>
            <a:ext cx="5046027" cy="6563953"/>
            <a:chOff x="4067943" y="105343"/>
            <a:chExt cx="5046027" cy="6563953"/>
          </a:xfrm>
        </p:grpSpPr>
        <p:sp>
          <p:nvSpPr>
            <p:cNvPr id="2" name="Прямоугольник 1"/>
            <p:cNvSpPr/>
            <p:nvPr/>
          </p:nvSpPr>
          <p:spPr>
            <a:xfrm>
              <a:off x="4067943" y="2575868"/>
              <a:ext cx="5046027" cy="409342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2000" b="1" dirty="0">
                  <a:solidFill>
                    <a:srgbClr val="FFC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Семья – это мы. Семья – это я.</a:t>
              </a:r>
              <a:endParaRPr lang="ru-RU" sz="20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ru-RU" sz="2000" b="1" dirty="0">
                  <a:solidFill>
                    <a:srgbClr val="FFC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Семья – это папа и мама моя.</a:t>
              </a:r>
              <a:endParaRPr lang="ru-RU" sz="20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ru-RU" sz="2000" b="1" dirty="0">
                  <a:solidFill>
                    <a:srgbClr val="FFC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Семья – это Владик, братишка родной,</a:t>
              </a:r>
              <a:endParaRPr lang="ru-RU" sz="20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ru-RU" sz="2000" b="1" dirty="0">
                  <a:solidFill>
                    <a:srgbClr val="FFC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Семья – это котик пушистенький мой</a:t>
              </a:r>
              <a:r>
                <a:rPr lang="ru-RU" sz="2000" b="1" dirty="0" smtClean="0">
                  <a:solidFill>
                    <a:srgbClr val="FFC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  <a:p>
              <a:endParaRPr lang="ru-RU" sz="20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ru-RU" sz="2000" b="1" dirty="0">
                  <a:solidFill>
                    <a:srgbClr val="FFC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Семья – это бабушки две дорогие,</a:t>
              </a:r>
              <a:endParaRPr lang="ru-RU" sz="20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ru-RU" sz="2000" b="1" dirty="0">
                  <a:solidFill>
                    <a:srgbClr val="FFC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Семья – и сестрёнки мои озорные.</a:t>
              </a:r>
              <a:endParaRPr lang="ru-RU" sz="20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ru-RU" sz="2000" b="1" dirty="0">
                  <a:solidFill>
                    <a:srgbClr val="FFC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Семья – это крёстная, тёти и дяди,</a:t>
              </a:r>
              <a:endParaRPr lang="ru-RU" sz="20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ru-RU" sz="2000" b="1" dirty="0">
                  <a:solidFill>
                    <a:srgbClr val="FFC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Семья – это ёлка в красивом наряде</a:t>
              </a:r>
              <a:r>
                <a:rPr lang="ru-RU" sz="2000" b="1" dirty="0" smtClean="0">
                  <a:solidFill>
                    <a:srgbClr val="FFC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  <a:p>
              <a:endParaRPr lang="ru-RU" sz="20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ru-RU" sz="2000" b="1" dirty="0">
                  <a:solidFill>
                    <a:srgbClr val="FFC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Семья – это праздник за круглым столом,</a:t>
              </a:r>
              <a:endParaRPr lang="ru-RU" sz="20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ru-RU" sz="2000" b="1" dirty="0">
                  <a:solidFill>
                    <a:srgbClr val="FFC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Семья – это счастье, семья – это дом,</a:t>
              </a:r>
              <a:endParaRPr lang="ru-RU" sz="20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ru-RU" sz="2000" b="1" dirty="0">
                  <a:solidFill>
                    <a:srgbClr val="FFC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Где любят и ждут, и не помнят о злом.</a:t>
              </a:r>
              <a:endParaRPr lang="ru-RU" sz="20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5126" name="Picture 6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46740" y="105343"/>
              <a:ext cx="3701829" cy="24705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0636233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40" t="26174" r="16701"/>
          <a:stretch/>
        </p:blipFill>
        <p:spPr bwMode="auto">
          <a:xfrm rot="2416924">
            <a:off x="338387" y="2018602"/>
            <a:ext cx="3728806" cy="3195502"/>
          </a:xfrm>
          <a:prstGeom prst="actionButtonBlank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>
            <a:hlinkClick r:id="" action="ppaction://noaction" highlightClick="1"/>
          </p:cNvPr>
          <p:cNvSpPr/>
          <p:nvPr/>
        </p:nvSpPr>
        <p:spPr>
          <a:xfrm>
            <a:off x="40425" y="332656"/>
            <a:ext cx="6102953" cy="1754326"/>
          </a:xfrm>
          <a:prstGeom prst="actionButtonBlank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glow rad="622300">
                    <a:schemeClr val="bg1"/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ЛЮБИТЕ СВОЮ </a:t>
            </a:r>
          </a:p>
          <a:p>
            <a:pPr algn="ctr"/>
            <a:r>
              <a:rPr lang="ru-RU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glow rad="622300">
                    <a:schemeClr val="bg1"/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СЕМЬЮ</a:t>
            </a:r>
            <a:endParaRPr lang="ru-RU" sz="5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glow rad="622300">
                  <a:schemeClr val="bg1"/>
                </a:glow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473385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25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25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25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/>
          <p:cNvGrpSpPr/>
          <p:nvPr/>
        </p:nvGrpSpPr>
        <p:grpSpPr>
          <a:xfrm>
            <a:off x="4572000" y="11526"/>
            <a:ext cx="4589201" cy="6867068"/>
            <a:chOff x="4572000" y="11526"/>
            <a:chExt cx="4589201" cy="6867068"/>
          </a:xfrm>
        </p:grpSpPr>
        <p:sp>
          <p:nvSpPr>
            <p:cNvPr id="3" name="Прямоугольник 2"/>
            <p:cNvSpPr/>
            <p:nvPr/>
          </p:nvSpPr>
          <p:spPr>
            <a:xfrm>
              <a:off x="4572000" y="4308660"/>
              <a:ext cx="4543628" cy="256993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457200" indent="-457200" algn="ctr">
                <a:lnSpc>
                  <a:spcPct val="115000"/>
                </a:lnSpc>
                <a:spcAft>
                  <a:spcPts val="0"/>
                </a:spcAft>
              </a:pPr>
              <a:r>
                <a:rPr lang="ru-RU" sz="2800" b="1" dirty="0" smtClean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onotype Corsiva"/>
                  <a:ea typeface="Times New Roman"/>
                  <a:cs typeface="Times New Roman"/>
                </a:rPr>
                <a:t>Сегодня мы </a:t>
              </a:r>
              <a:r>
                <a:rPr lang="ru-RU" sz="2800" b="1" dirty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onotype Corsiva"/>
                  <a:ea typeface="Times New Roman"/>
                  <a:cs typeface="Times New Roman"/>
                </a:rPr>
                <a:t>отмечаем самый трогательный и светлый праздник – В</a:t>
              </a:r>
              <a:r>
                <a:rPr lang="ru-RU" sz="2800" b="1" dirty="0" smtClean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onotype Corsiva"/>
                  <a:ea typeface="Times New Roman"/>
                  <a:cs typeface="Times New Roman"/>
                </a:rPr>
                <a:t>сероссийский День </a:t>
              </a:r>
              <a:r>
                <a:rPr lang="ru-RU" sz="2800" b="1" dirty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onotype Corsiva"/>
                  <a:ea typeface="Times New Roman"/>
                  <a:cs typeface="Times New Roman"/>
                </a:rPr>
                <a:t>Любви, Семьи и Верности.</a:t>
              </a:r>
              <a:endParaRPr lang="ru-RU" sz="12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  <a:cs typeface="Times New Roman"/>
              </a:endParaRPr>
            </a:p>
          </p:txBody>
        </p:sp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51264" y="11526"/>
              <a:ext cx="3309937" cy="42497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8" name="Группа 7"/>
          <p:cNvGrpSpPr/>
          <p:nvPr/>
        </p:nvGrpSpPr>
        <p:grpSpPr>
          <a:xfrm>
            <a:off x="381449" y="692696"/>
            <a:ext cx="5469815" cy="5279236"/>
            <a:chOff x="381449" y="692696"/>
            <a:chExt cx="5469815" cy="5279236"/>
          </a:xfrm>
        </p:grpSpPr>
        <p:sp>
          <p:nvSpPr>
            <p:cNvPr id="4" name="Прямоугольник 3"/>
            <p:cNvSpPr/>
            <p:nvPr/>
          </p:nvSpPr>
          <p:spPr>
            <a:xfrm>
              <a:off x="899592" y="692696"/>
              <a:ext cx="4951672" cy="212365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altLang="ru-RU" sz="4400" b="1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ea typeface="+mj-ea"/>
                  <a:cs typeface="Times New Roman" pitchFamily="18" charset="0"/>
                </a:rPr>
                <a:t>Всероссийский день семьи, любви и верности</a:t>
              </a:r>
              <a:endParaRPr lang="ru-RU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5" name="Прямоугольник 4"/>
            <p:cNvSpPr/>
            <p:nvPr/>
          </p:nvSpPr>
          <p:spPr>
            <a:xfrm>
              <a:off x="381449" y="2924944"/>
              <a:ext cx="4572000" cy="3046988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ru-RU" altLang="ru-RU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Впервые 8 июля 2008 года, который был провозглашен годом семьи, был отмечен новый праздник - День семьи, получивший официальный правительственный </a:t>
              </a:r>
              <a:r>
                <a:rPr lang="ru-RU" altLang="ru-RU" sz="2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статус.</a:t>
              </a:r>
            </a:p>
            <a:p>
              <a:r>
                <a:rPr lang="ru-RU" altLang="ru-RU" sz="2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У </a:t>
              </a:r>
              <a:r>
                <a:rPr lang="ru-RU" altLang="ru-RU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праздника    очень нежный символ - ромашка</a:t>
              </a:r>
              <a:endPara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002434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211960" y="1153806"/>
            <a:ext cx="4374232" cy="53860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ru-RU" alt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Всероссийский день семьи, любви и верности</a:t>
            </a:r>
            <a:r>
              <a:rPr lang="ru-RU" alt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вышел из православного календаря, где каждый год 8 июля отмечается день святых Петра и </a:t>
            </a:r>
            <a:r>
              <a:rPr lang="ru-RU" altLang="ru-RU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Февроньи</a:t>
            </a:r>
            <a:r>
              <a:rPr lang="ru-RU" alt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Муромских — православных покровителей семьи и брака, олицетворяющих в русской культуре супружескую любовь и верность и издревле считавшихся на Руси покровителями семьи и брака.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02" r="2407"/>
          <a:stretch/>
        </p:blipFill>
        <p:spPr>
          <a:xfrm>
            <a:off x="0" y="1519344"/>
            <a:ext cx="4381149" cy="4531901"/>
          </a:xfrm>
          <a:prstGeom prst="arc">
            <a:avLst>
              <a:gd name="adj1" fmla="val 5447318"/>
              <a:gd name="adj2" fmla="val 5441133"/>
            </a:avLst>
          </a:prstGeom>
        </p:spPr>
      </p:pic>
    </p:spTree>
    <p:extLst>
      <p:ext uri="{BB962C8B-B14F-4D97-AF65-F5344CB8AC3E}">
        <p14:creationId xmlns:p14="http://schemas.microsoft.com/office/powerpoint/2010/main" val="15222302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Группа 9"/>
          <p:cNvGrpSpPr/>
          <p:nvPr/>
        </p:nvGrpSpPr>
        <p:grpSpPr>
          <a:xfrm>
            <a:off x="117795" y="965033"/>
            <a:ext cx="8993796" cy="5793803"/>
            <a:chOff x="117795" y="965033"/>
            <a:chExt cx="8993796" cy="5793803"/>
          </a:xfrm>
        </p:grpSpPr>
        <p:pic>
          <p:nvPicPr>
            <p:cNvPr id="2" name="Рисунок 1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665" t="38746" r="48388" b="6373"/>
            <a:stretch/>
          </p:blipFill>
          <p:spPr>
            <a:xfrm>
              <a:off x="4780354" y="998196"/>
              <a:ext cx="4331237" cy="5760640"/>
            </a:xfrm>
            <a:prstGeom prst="ellipse">
              <a:avLst/>
            </a:prstGeom>
          </p:spPr>
        </p:pic>
        <p:sp>
          <p:nvSpPr>
            <p:cNvPr id="5" name="Заголовок 1"/>
            <p:cNvSpPr txBox="1">
              <a:spLocks/>
            </p:cNvSpPr>
            <p:nvPr/>
          </p:nvSpPr>
          <p:spPr>
            <a:xfrm>
              <a:off x="954576" y="965033"/>
              <a:ext cx="5400600" cy="1143000"/>
            </a:xfrm>
            <a:prstGeom prst="rect">
              <a:avLst/>
            </a:prstGeom>
            <a:noFill/>
            <a:ln>
              <a:miter lim="800000"/>
            </a:ln>
          </p:spPr>
          <p:txBody>
            <a:bodyPr wrap="square" lIns="91440" tIns="45720" rIns="91440" bIns="45720" anchor="ctr" anchorCtr="0">
              <a:noAutofit/>
            </a:bodyPr>
            <a:lstStyle>
              <a:lvl1pPr mar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ru-RU" altLang="en-US" sz="4400" b="0" i="0" u="none" kern="1200" baseline="0">
                  <a:solidFill>
                    <a:schemeClr val="tx2"/>
                  </a:solidFill>
                  <a:latin typeface="Times New Roman" pitchFamily="18" charset="0"/>
                  <a:ea typeface="Times New Roman" pitchFamily="18" charset="0"/>
                  <a:cs typeface="+mj-cs"/>
                </a:defRPr>
              </a:lvl1pPr>
            </a:lstStyle>
            <a:p>
              <a:r>
                <a:rPr lang="ru-RU" sz="3600" b="1" dirty="0" smtClean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ПЁТР МУРОМСКИЙ</a:t>
              </a:r>
            </a:p>
            <a:p>
              <a:r>
                <a:rPr lang="ru-RU" sz="3200" b="1" dirty="0" smtClean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Святой благоверный</a:t>
              </a:r>
            </a:p>
            <a:p>
              <a:r>
                <a:rPr lang="ru-RU" sz="3200" b="1" dirty="0" smtClean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князь</a:t>
              </a:r>
              <a:endParaRPr lang="ru-RU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17795" y="2178440"/>
              <a:ext cx="4696248" cy="45243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Второй сын, </a:t>
              </a:r>
              <a:r>
                <a:rPr lang="ru-RU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М</a:t>
              </a:r>
              <a:r>
                <a:rPr lang="ru-RU" sz="2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уромского князя Юрия Владимировича, за несколько лет до вступления н престол ( в 1202году)заболел проказой от которой никто не мог его излечить. Послал он тогда гонцов по городам и весям и нашли гонцы в деревне Ласково в земле Рязанской девушку по имени </a:t>
              </a:r>
              <a:r>
                <a:rPr lang="ru-RU" sz="24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Ф</a:t>
              </a:r>
              <a:r>
                <a:rPr lang="ru-RU" sz="2400" b="1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евронья</a:t>
              </a:r>
              <a:r>
                <a:rPr lang="ru-RU" sz="2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, которая взялась вылечить Петра</a:t>
              </a:r>
              <a:endPara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265382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Группа 6"/>
          <p:cNvGrpSpPr/>
          <p:nvPr/>
        </p:nvGrpSpPr>
        <p:grpSpPr>
          <a:xfrm>
            <a:off x="323528" y="421870"/>
            <a:ext cx="8676456" cy="6357911"/>
            <a:chOff x="323528" y="421870"/>
            <a:chExt cx="8676456" cy="6357911"/>
          </a:xfrm>
        </p:grpSpPr>
        <p:pic>
          <p:nvPicPr>
            <p:cNvPr id="3" name="Рисунок 2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762" t="40000" r="15200" b="5311"/>
            <a:stretch/>
          </p:blipFill>
          <p:spPr>
            <a:xfrm>
              <a:off x="4932040" y="1033697"/>
              <a:ext cx="4067944" cy="5746084"/>
            </a:xfrm>
            <a:prstGeom prst="ellipse">
              <a:avLst/>
            </a:prstGeom>
          </p:spPr>
        </p:pic>
        <p:grpSp>
          <p:nvGrpSpPr>
            <p:cNvPr id="6" name="Группа 5"/>
            <p:cNvGrpSpPr/>
            <p:nvPr/>
          </p:nvGrpSpPr>
          <p:grpSpPr>
            <a:xfrm>
              <a:off x="323528" y="421870"/>
              <a:ext cx="6552728" cy="5908161"/>
              <a:chOff x="323528" y="421870"/>
              <a:chExt cx="6552728" cy="5908161"/>
            </a:xfrm>
          </p:grpSpPr>
          <p:sp>
            <p:nvSpPr>
              <p:cNvPr id="2" name="Заголовок 1"/>
              <p:cNvSpPr txBox="1">
                <a:spLocks/>
              </p:cNvSpPr>
              <p:nvPr/>
            </p:nvSpPr>
            <p:spPr>
              <a:xfrm>
                <a:off x="1475656" y="421870"/>
                <a:ext cx="5400600" cy="1383847"/>
              </a:xfrm>
              <a:prstGeom prst="rect">
                <a:avLst/>
              </a:prstGeom>
              <a:noFill/>
              <a:ln>
                <a:miter lim="800000"/>
              </a:ln>
            </p:spPr>
            <p:txBody>
              <a:bodyPr wrap="square" lIns="91440" tIns="45720" rIns="91440" bIns="45720" anchor="ctr" anchorCtr="0">
                <a:noAutofit/>
              </a:bodyPr>
              <a:lstStyle>
                <a:lvl1pPr mar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lang="ru-RU" altLang="en-US" sz="4400" b="0" i="0" u="none" kern="1200" baseline="0">
                    <a:solidFill>
                      <a:schemeClr val="tx2"/>
                    </a:solidFill>
                    <a:latin typeface="Times New Roman" pitchFamily="18" charset="0"/>
                    <a:ea typeface="Times New Roman" pitchFamily="18" charset="0"/>
                    <a:cs typeface="+mj-cs"/>
                  </a:defRPr>
                </a:lvl1pPr>
              </a:lstStyle>
              <a:p>
                <a:r>
                  <a:rPr lang="ru-RU" sz="3600" b="1" dirty="0" smtClean="0">
                    <a:solidFill>
                      <a:srgbClr val="C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ФЕВРОНЬЯ</a:t>
                </a:r>
              </a:p>
            </p:txBody>
          </p:sp>
          <p:sp>
            <p:nvSpPr>
              <p:cNvPr id="5" name="TextBox 4"/>
              <p:cNvSpPr txBox="1"/>
              <p:nvPr/>
            </p:nvSpPr>
            <p:spPr>
              <a:xfrm>
                <a:off x="323528" y="1805716"/>
                <a:ext cx="4464496" cy="45243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2400" b="1" dirty="0" err="1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Февронья</a:t>
                </a:r>
                <a:r>
                  <a:rPr lang="ru-RU" sz="24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была крестьянской девушкой, дочерью бортника (отец добывал мёд диких пчёл). Она была доброй и мудрой,  её слушались дикие звери она знала свойства трав и умела лечить болезни, была красивой и доброй девушкой. И </a:t>
                </a:r>
                <a:r>
                  <a:rPr lang="ru-RU" sz="2400" b="1" dirty="0" err="1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Февронья</a:t>
                </a:r>
                <a:r>
                  <a:rPr lang="ru-RU" sz="24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взялась излечить Петра. </a:t>
                </a:r>
              </a:p>
              <a:p>
                <a:r>
                  <a:rPr lang="ru-RU" sz="24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Но за это он должен был пообещать на ней жениться</a:t>
                </a:r>
                <a:r>
                  <a:rPr lang="ru-RU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ru-RU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7979141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07" t="2949" r="321" b="473"/>
          <a:stretch/>
        </p:blipFill>
        <p:spPr>
          <a:xfrm>
            <a:off x="0" y="1099873"/>
            <a:ext cx="4652211" cy="5497479"/>
          </a:xfrm>
          <a:prstGeom prst="hear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652211" y="666634"/>
            <a:ext cx="4312277" cy="61185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ru-RU" altLang="ru-RU" sz="22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+mn-ea" pitchFamily="18" charset="0"/>
                <a:cs typeface="Times New Roman"/>
              </a:rPr>
              <a:t>Добрый молодец, </a:t>
            </a:r>
            <a:endParaRPr lang="ru-RU" altLang="ru-RU" sz="2200" b="1" kern="0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/>
              <a:ea typeface="+mn-ea" pitchFamily="18" charset="0"/>
              <a:cs typeface="Times New Roman"/>
            </a:endParaRPr>
          </a:p>
          <a:p>
            <a:pPr lvl="0" algn="just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ru-RU" altLang="ru-RU" sz="2200" b="1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+mn-ea" pitchFamily="18" charset="0"/>
                <a:cs typeface="Times New Roman"/>
              </a:rPr>
              <a:t>желая </a:t>
            </a:r>
            <a:r>
              <a:rPr lang="ru-RU" altLang="ru-RU" sz="22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+mn-ea" pitchFamily="18" charset="0"/>
                <a:cs typeface="Times New Roman"/>
              </a:rPr>
              <a:t>побыстрее избавиться </a:t>
            </a:r>
            <a:endParaRPr lang="ru-RU" altLang="ru-RU" sz="2200" b="1" kern="0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/>
              <a:ea typeface="+mn-ea" pitchFamily="18" charset="0"/>
              <a:cs typeface="Times New Roman"/>
            </a:endParaRPr>
          </a:p>
          <a:p>
            <a:pPr lvl="0" algn="just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ru-RU" altLang="ru-RU" sz="2200" b="1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+mn-ea" pitchFamily="18" charset="0"/>
                <a:cs typeface="Times New Roman"/>
              </a:rPr>
              <a:t>от </a:t>
            </a:r>
            <a:r>
              <a:rPr lang="ru-RU" altLang="ru-RU" sz="22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+mn-ea" pitchFamily="18" charset="0"/>
                <a:cs typeface="Times New Roman"/>
              </a:rPr>
              <a:t>гадости, уродующей </a:t>
            </a:r>
            <a:endParaRPr lang="ru-RU" altLang="ru-RU" sz="2200" b="1" kern="0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/>
              <a:ea typeface="+mn-ea" pitchFamily="18" charset="0"/>
              <a:cs typeface="Times New Roman"/>
            </a:endParaRPr>
          </a:p>
          <a:p>
            <a:pPr lvl="0" algn="just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ru-RU" altLang="ru-RU" sz="2200" b="1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+mn-ea" pitchFamily="18" charset="0"/>
                <a:cs typeface="Times New Roman"/>
              </a:rPr>
              <a:t>его </a:t>
            </a:r>
            <a:r>
              <a:rPr lang="ru-RU" altLang="ru-RU" sz="22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+mn-ea" pitchFamily="18" charset="0"/>
                <a:cs typeface="Times New Roman"/>
              </a:rPr>
              <a:t>кожу, согласился на все</a:t>
            </a:r>
            <a:r>
              <a:rPr lang="ru-RU" altLang="ru-RU" sz="2200" b="1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+mn-ea" pitchFamily="18" charset="0"/>
                <a:cs typeface="Times New Roman"/>
              </a:rPr>
              <a:t>.</a:t>
            </a:r>
          </a:p>
          <a:p>
            <a:pPr lvl="0" algn="just" eaLnBrk="0" fontAlgn="base" hangingPunct="0">
              <a:spcBef>
                <a:spcPct val="20000"/>
              </a:spcBef>
              <a:spcAft>
                <a:spcPct val="0"/>
              </a:spcAft>
              <a:defRPr/>
            </a:pPr>
            <a:r>
              <a:rPr lang="ru-RU" altLang="ru-RU" sz="22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+mn-ea" pitchFamily="18" charset="0"/>
                <a:cs typeface="Times New Roman"/>
              </a:rPr>
              <a:t>Девушка изготовила для него специальную мазь и дала с </a:t>
            </a:r>
            <a:r>
              <a:rPr lang="ru-RU" altLang="ru-RU" sz="2200" b="1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+mn-ea" pitchFamily="18" charset="0"/>
                <a:cs typeface="Times New Roman"/>
              </a:rPr>
              <a:t>такой инструкцией</a:t>
            </a:r>
            <a:r>
              <a:rPr lang="ru-RU" altLang="ru-RU" sz="22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+mn-ea" pitchFamily="18" charset="0"/>
                <a:cs typeface="Times New Roman"/>
              </a:rPr>
              <a:t>: «Вернувшись домой, тут же смажь все язвочки, а одну не трогай. Так надо!». Петр сделал все так, как она сказала. И чудо произошло – его кожа полностью очистилась. Однако слово свое держать Петр и не собирался – не пристало ему жениться пусть на красивой и умной, но все-таки крестьянке</a:t>
            </a:r>
            <a:r>
              <a:rPr lang="ru-RU" altLang="ru-RU" sz="2200" b="1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+mn-ea" pitchFamily="18" charset="0"/>
                <a:cs typeface="Times New Roman"/>
              </a:rPr>
              <a:t>.</a:t>
            </a:r>
            <a:endParaRPr lang="ru-RU" altLang="ru-RU" sz="2200" b="1" kern="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/>
              <a:ea typeface="+mn-ea" pitchFamily="18" charset="0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0015518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75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375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2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Группа 6"/>
          <p:cNvGrpSpPr/>
          <p:nvPr/>
        </p:nvGrpSpPr>
        <p:grpSpPr>
          <a:xfrm>
            <a:off x="0" y="166992"/>
            <a:ext cx="9187361" cy="6666322"/>
            <a:chOff x="0" y="166992"/>
            <a:chExt cx="9187361" cy="6666322"/>
          </a:xfrm>
        </p:grpSpPr>
        <p:pic>
          <p:nvPicPr>
            <p:cNvPr id="3" name="Рисунок 2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212" t="2668" r="-292" b="2006"/>
            <a:stretch/>
          </p:blipFill>
          <p:spPr>
            <a:xfrm>
              <a:off x="4726982" y="402956"/>
              <a:ext cx="4460379" cy="6194395"/>
            </a:xfrm>
            <a:prstGeom prst="cloud">
              <a:avLst/>
            </a:prstGeom>
          </p:spPr>
        </p:pic>
        <p:sp>
          <p:nvSpPr>
            <p:cNvPr id="5" name="Вертикальный свиток 4"/>
            <p:cNvSpPr/>
            <p:nvPr/>
          </p:nvSpPr>
          <p:spPr>
            <a:xfrm>
              <a:off x="0" y="166992"/>
              <a:ext cx="5436096" cy="6666322"/>
            </a:xfrm>
            <a:prstGeom prst="verticalScroll">
              <a:avLst/>
            </a:prstGeom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" name="Прямоугольник 1"/>
            <p:cNvSpPr/>
            <p:nvPr/>
          </p:nvSpPr>
          <p:spPr>
            <a:xfrm>
              <a:off x="683568" y="836712"/>
              <a:ext cx="4176464" cy="594624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 eaLnBrk="0" fontAlgn="base" hangingPunct="0">
                <a:spcBef>
                  <a:spcPct val="20000"/>
                </a:spcBef>
                <a:spcAft>
                  <a:spcPct val="0"/>
                </a:spcAft>
                <a:defRPr/>
              </a:pPr>
              <a:r>
                <a:rPr lang="ru-RU" altLang="ru-RU" sz="2200" b="1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Но умная </a:t>
              </a:r>
              <a:r>
                <a:rPr lang="ru-RU" altLang="ru-RU" sz="2200" b="1" kern="0" dirty="0" err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Феврония</a:t>
              </a:r>
              <a:r>
                <a:rPr lang="ru-RU" altLang="ru-RU" sz="2200" b="1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lang="ru-RU" altLang="ru-RU" sz="2200" b="1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lvl="0" algn="ctr" eaLnBrk="0" fontAlgn="base" hangingPunct="0">
                <a:spcBef>
                  <a:spcPct val="20000"/>
                </a:spcBef>
                <a:spcAft>
                  <a:spcPct val="0"/>
                </a:spcAft>
                <a:defRPr/>
              </a:pPr>
              <a:r>
                <a:rPr lang="ru-RU" altLang="ru-RU" sz="2200" b="1" kern="0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ожидала </a:t>
              </a:r>
              <a:r>
                <a:rPr lang="ru-RU" altLang="ru-RU" sz="2200" b="1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такого исхода, поэтому-то и попросила его оставить одну язвочку не обработанной. Из-за этой язвочки болезнь вновь начала распространяться, и вскоре Петр снова заболел проказой. Ему опять пришлось идти с просьбой к </a:t>
              </a:r>
              <a:r>
                <a:rPr lang="ru-RU" altLang="ru-RU" sz="2200" b="1" kern="0" dirty="0" err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Февронии</a:t>
              </a:r>
              <a:r>
                <a:rPr lang="ru-RU" altLang="ru-RU" sz="2200" b="1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. В этот раз он решил сдержать слово. Она вылечила его, а он женился на ней. И стали они жить в мире и согласии. </a:t>
              </a:r>
              <a:r>
                <a:rPr lang="ru-RU" altLang="ru-RU" sz="2200" b="1" kern="0" dirty="0" err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Феврония</a:t>
              </a:r>
              <a:r>
                <a:rPr lang="ru-RU" altLang="ru-RU" sz="2200" b="1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оказалась отличной женой, и Петр не пожалел, что </a:t>
              </a:r>
              <a:r>
                <a:rPr lang="ru-RU" altLang="ru-RU" sz="2200" b="1" kern="0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женился на ней.</a:t>
              </a:r>
              <a:endParaRPr lang="ru-RU" altLang="ru-RU" sz="24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676540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Группа 8"/>
          <p:cNvGrpSpPr/>
          <p:nvPr/>
        </p:nvGrpSpPr>
        <p:grpSpPr>
          <a:xfrm>
            <a:off x="499937" y="38373"/>
            <a:ext cx="8424936" cy="6675611"/>
            <a:chOff x="499937" y="38373"/>
            <a:chExt cx="8424936" cy="6675611"/>
          </a:xfrm>
        </p:grpSpPr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6346" y="38373"/>
              <a:ext cx="8248527" cy="3916680"/>
            </a:xfrm>
            <a:prstGeom prst="ellipse">
              <a:avLst/>
            </a:prstGeom>
          </p:spPr>
        </p:pic>
        <p:grpSp>
          <p:nvGrpSpPr>
            <p:cNvPr id="8" name="Группа 7"/>
            <p:cNvGrpSpPr/>
            <p:nvPr/>
          </p:nvGrpSpPr>
          <p:grpSpPr>
            <a:xfrm>
              <a:off x="499937" y="3284984"/>
              <a:ext cx="8424936" cy="3429000"/>
              <a:chOff x="323528" y="0"/>
              <a:chExt cx="8424936" cy="3429000"/>
            </a:xfrm>
          </p:grpSpPr>
          <p:sp>
            <p:nvSpPr>
              <p:cNvPr id="7" name="Горизонтальный свиток 6"/>
              <p:cNvSpPr/>
              <p:nvPr/>
            </p:nvSpPr>
            <p:spPr>
              <a:xfrm>
                <a:off x="323528" y="0"/>
                <a:ext cx="8388424" cy="3429000"/>
              </a:xfrm>
              <a:prstGeom prst="horizontalScroll">
                <a:avLst/>
              </a:prstGeom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ln>
                    <a:solidFill>
                      <a:srgbClr val="FFC000"/>
                    </a:solidFill>
                  </a:ln>
                </a:endParaRPr>
              </a:p>
            </p:txBody>
          </p:sp>
          <p:sp>
            <p:nvSpPr>
              <p:cNvPr id="6" name="Прямоугольник 5"/>
              <p:cNvSpPr/>
              <p:nvPr/>
            </p:nvSpPr>
            <p:spPr>
              <a:xfrm>
                <a:off x="827584" y="515042"/>
                <a:ext cx="7920880" cy="246221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just" fontAlgn="base">
                  <a:spcBef>
                    <a:spcPct val="20000"/>
                  </a:spcBef>
                  <a:spcAft>
                    <a:spcPct val="0"/>
                  </a:spcAft>
                  <a:defRPr/>
                </a:pPr>
                <a:r>
                  <a:rPr lang="ru-RU" altLang="ru-RU" sz="2200" b="1" kern="0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/>
                    <a:ea typeface="+mn-ea" pitchFamily="18" charset="0"/>
                    <a:cs typeface="Times New Roman"/>
                  </a:rPr>
                  <a:t>Были и трудности в их жизни. Когда Петру пришла очередь стать князем, бояре воспротивились этому, ведь у него жена – простолюдинка. Тогда Петр с </a:t>
                </a:r>
                <a:r>
                  <a:rPr lang="ru-RU" altLang="ru-RU" sz="2200" b="1" kern="0" dirty="0" err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/>
                    <a:ea typeface="+mn-ea" pitchFamily="18" charset="0"/>
                    <a:cs typeface="Times New Roman"/>
                  </a:rPr>
                  <a:t>Февронией</a:t>
                </a:r>
                <a:r>
                  <a:rPr lang="ru-RU" altLang="ru-RU" sz="2200" b="1" kern="0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/>
                    <a:ea typeface="+mn-ea" pitchFamily="18" charset="0"/>
                    <a:cs typeface="Times New Roman"/>
                  </a:rPr>
                  <a:t> уехали из Мурома. Но в княжестве начались неприятности, потому что многим хотелось занять престол. В итоге бояре сами попросили Петра и </a:t>
                </a:r>
                <a:r>
                  <a:rPr lang="ru-RU" altLang="ru-RU" sz="2200" b="1" kern="0" dirty="0" err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/>
                    <a:ea typeface="+mn-ea" pitchFamily="18" charset="0"/>
                    <a:cs typeface="Times New Roman"/>
                  </a:rPr>
                  <a:t>Февронию</a:t>
                </a:r>
                <a:r>
                  <a:rPr lang="ru-RU" altLang="ru-RU" sz="2200" b="1" kern="0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/>
                    <a:ea typeface="+mn-ea" pitchFamily="18" charset="0"/>
                    <a:cs typeface="Times New Roman"/>
                  </a:rPr>
                  <a:t> вернуться. Постепенно они зауважали княгиню-крестьянку. Народ полюбил ее</a:t>
                </a:r>
                <a:r>
                  <a:rPr lang="ru-RU" altLang="ru-RU" sz="2200" b="1" kern="0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/>
                    <a:ea typeface="+mn-ea" pitchFamily="18" charset="0"/>
                    <a:cs typeface="Times New Roman"/>
                  </a:rPr>
                  <a:t>..</a:t>
                </a:r>
                <a:endParaRPr lang="ru-RU" altLang="ru-RU" sz="2200" b="1" kern="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/>
                  <a:ea typeface="+mn-ea" pitchFamily="18" charset="0"/>
                  <a:cs typeface="Times New Roman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4320597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073549"/>
            <a:ext cx="4320480" cy="5761860"/>
          </a:xfrm>
          <a:prstGeom prst="ellipse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644008" y="1077715"/>
            <a:ext cx="4069158" cy="53060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ru-RU" altLang="ru-RU" sz="22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+mn-ea" pitchFamily="18" charset="0"/>
                <a:cs typeface="Times New Roman"/>
              </a:rPr>
              <a:t>Петр и </a:t>
            </a:r>
            <a:r>
              <a:rPr lang="ru-RU" altLang="ru-RU" sz="2200" b="1" kern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+mn-ea" pitchFamily="18" charset="0"/>
                <a:cs typeface="Times New Roman"/>
              </a:rPr>
              <a:t>Феврония</a:t>
            </a:r>
            <a:r>
              <a:rPr lang="ru-RU" altLang="ru-RU" sz="22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+mn-ea" pitchFamily="18" charset="0"/>
                <a:cs typeface="Times New Roman"/>
              </a:rPr>
              <a:t> жили </a:t>
            </a:r>
            <a:endParaRPr lang="ru-RU" altLang="ru-RU" sz="2200" b="1" kern="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/>
              <a:ea typeface="+mn-ea" pitchFamily="18" charset="0"/>
              <a:cs typeface="Times New Roman"/>
            </a:endParaRPr>
          </a:p>
          <a:p>
            <a:pPr lvl="0" algn="just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ru-RU" altLang="ru-RU" sz="2200" b="1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+mn-ea" pitchFamily="18" charset="0"/>
                <a:cs typeface="Times New Roman"/>
              </a:rPr>
              <a:t>долго </a:t>
            </a:r>
            <a:r>
              <a:rPr lang="ru-RU" altLang="ru-RU" sz="22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+mn-ea" pitchFamily="18" charset="0"/>
                <a:cs typeface="Times New Roman"/>
              </a:rPr>
              <a:t>и счастливо и умерли </a:t>
            </a:r>
            <a:endParaRPr lang="ru-RU" altLang="ru-RU" sz="2200" b="1" kern="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/>
              <a:ea typeface="+mn-ea" pitchFamily="18" charset="0"/>
              <a:cs typeface="Times New Roman"/>
            </a:endParaRPr>
          </a:p>
          <a:p>
            <a:pPr lvl="0" algn="just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ru-RU" altLang="ru-RU" sz="2200" b="1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+mn-ea" pitchFamily="18" charset="0"/>
                <a:cs typeface="Times New Roman"/>
              </a:rPr>
              <a:t>в </a:t>
            </a:r>
            <a:r>
              <a:rPr lang="ru-RU" altLang="ru-RU" sz="22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+mn-ea" pitchFamily="18" charset="0"/>
                <a:cs typeface="Times New Roman"/>
              </a:rPr>
              <a:t>один день. Они завещали, чтобы их похоронили вместе, в одном гробу, но люди сочли это неправильным. Петр и </a:t>
            </a:r>
            <a:r>
              <a:rPr lang="ru-RU" altLang="ru-RU" sz="2200" b="1" kern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+mn-ea" pitchFamily="18" charset="0"/>
                <a:cs typeface="Times New Roman"/>
              </a:rPr>
              <a:t>Феврония</a:t>
            </a:r>
            <a:r>
              <a:rPr lang="ru-RU" altLang="ru-RU" sz="22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+mn-ea" pitchFamily="18" charset="0"/>
                <a:cs typeface="Times New Roman"/>
              </a:rPr>
              <a:t> были похоронены рядом, но в разных гробах. Согласно легенде, на следующее утро люди обнаружили, что умершие лежат рядом – даже после смерти они не могли и не хотели расставаться друг с другом.</a:t>
            </a:r>
            <a:endParaRPr lang="ru-RU" altLang="ru-RU" sz="2200" b="1" kern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/>
              <a:ea typeface="+mn-ea" pitchFamily="18" charset="0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8134851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1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369</TotalTime>
  <Words>743</Words>
  <Application>Microsoft Office PowerPoint</Application>
  <PresentationFormat>Экран (4:3)</PresentationFormat>
  <Paragraphs>53</Paragraphs>
  <Slides>14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1</dc:creator>
  <cp:lastModifiedBy>1</cp:lastModifiedBy>
  <cp:revision>34</cp:revision>
  <dcterms:created xsi:type="dcterms:W3CDTF">2024-07-06T08:43:09Z</dcterms:created>
  <dcterms:modified xsi:type="dcterms:W3CDTF">2024-07-06T15:03:07Z</dcterms:modified>
</cp:coreProperties>
</file>