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8" r:id="rId3"/>
    <p:sldId id="256" r:id="rId4"/>
    <p:sldId id="275" r:id="rId5"/>
    <p:sldId id="257" r:id="rId6"/>
    <p:sldId id="261" r:id="rId7"/>
    <p:sldId id="265" r:id="rId8"/>
    <p:sldId id="284" r:id="rId9"/>
    <p:sldId id="264" r:id="rId10"/>
    <p:sldId id="268" r:id="rId11"/>
    <p:sldId id="267" r:id="rId12"/>
    <p:sldId id="269" r:id="rId14"/>
    <p:sldId id="271" r:id="rId15"/>
    <p:sldId id="29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652B2-8C6E-419B-8E93-813F678ADC08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6DC3D-C717-495C-B489-C044A339A551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A5274-1126-419B-9D03-AD9C12BAE80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7F9C1-4AB0-4DD1-9377-D5B78BEBEC8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A5274-1126-419B-9D03-AD9C12BAE80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7F9C1-4AB0-4DD1-9377-D5B78BEBEC8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A5274-1126-419B-9D03-AD9C12BAE80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7F9C1-4AB0-4DD1-9377-D5B78BEBEC8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A5274-1126-419B-9D03-AD9C12BAE80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7F9C1-4AB0-4DD1-9377-D5B78BEBEC8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96000" y="392965"/>
            <a:ext cx="10800000" cy="705600"/>
          </a:xfrm>
        </p:spPr>
        <p:txBody>
          <a:bodyPr wrap="square" lIns="0" tIns="0" rIns="0" bIns="0">
            <a:normAutofit/>
          </a:bodyPr>
          <a:lstStyle>
            <a:lvl1pPr algn="ctr" fontAlgn="base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title</a:t>
            </a:r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49AE70B2-8BF9-45C0-BB95-33D1B9D3A854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A5274-1126-419B-9D03-AD9C12BAE80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7F9C1-4AB0-4DD1-9377-D5B78BEBEC8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A5274-1126-419B-9D03-AD9C12BAE80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7F9C1-4AB0-4DD1-9377-D5B78BEBEC8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A5274-1126-419B-9D03-AD9C12BAE80B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7F9C1-4AB0-4DD1-9377-D5B78BEBEC8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A5274-1126-419B-9D03-AD9C12BAE80B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7F9C1-4AB0-4DD1-9377-D5B78BEBEC8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A5274-1126-419B-9D03-AD9C12BAE80B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7F9C1-4AB0-4DD1-9377-D5B78BEBEC8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A5274-1126-419B-9D03-AD9C12BAE80B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7F9C1-4AB0-4DD1-9377-D5B78BEBEC8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A5274-1126-419B-9D03-AD9C12BAE80B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7F9C1-4AB0-4DD1-9377-D5B78BEBEC8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A5274-1126-419B-9D03-AD9C12BAE80B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7F9C1-4AB0-4DD1-9377-D5B78BEBEC8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BA5274-1126-419B-9D03-AD9C12BAE80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7F9C1-4AB0-4DD1-9377-D5B78BEBEC8E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9.jpeg"/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0.jpeg"/><Relationship Id="rId3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8.jpeg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1.jpeg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4.jpeg"/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32070" y="0"/>
            <a:ext cx="912785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69205" y="94081"/>
            <a:ext cx="7886163" cy="5452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5" dirty="0" smtClean="0">
                <a:solidFill>
                  <a:srgbClr val="4472C4"/>
                </a:solidFill>
                <a:effectLst/>
                <a:latin typeface="Comic Sans MS" panose="030F0702030302020204" pitchFamily="66" charset="0"/>
              </a:rPr>
              <a:t>Муниципальное Казенное Дошкольное </a:t>
            </a:r>
            <a:endParaRPr lang="ru-RU" dirty="0" smtClean="0"/>
          </a:p>
          <a:p>
            <a:pPr algn="ctr"/>
            <a:r>
              <a:rPr lang="ru-RU" sz="3205" dirty="0" smtClean="0">
                <a:solidFill>
                  <a:srgbClr val="4472C4"/>
                </a:solidFill>
                <a:effectLst/>
                <a:latin typeface="Comic Sans MS" panose="030F0702030302020204" pitchFamily="66" charset="0"/>
              </a:rPr>
              <a:t>Образовательное Учреждение Детский сад </a:t>
            </a:r>
            <a:endParaRPr lang="ru-RU" dirty="0" smtClean="0"/>
          </a:p>
          <a:p>
            <a:pPr algn="ctr"/>
            <a:r>
              <a:rPr lang="ru-RU" sz="3205" dirty="0" smtClean="0">
                <a:solidFill>
                  <a:srgbClr val="4472C4"/>
                </a:solidFill>
                <a:effectLst/>
                <a:latin typeface="Comic Sans MS" panose="030F0702030302020204" pitchFamily="66" charset="0"/>
              </a:rPr>
              <a:t>№23 «Теремок » </a:t>
            </a:r>
            <a:endParaRPr lang="ru-RU" dirty="0" smtClean="0"/>
          </a:p>
          <a:p>
            <a:pPr algn="ctr"/>
            <a:r>
              <a:rPr lang="ru-RU" sz="3995" dirty="0" smtClean="0">
                <a:solidFill>
                  <a:srgbClr val="4472C4"/>
                </a:solidFill>
                <a:effectLst/>
                <a:latin typeface="Comic Sans MS" panose="030F0702030302020204" pitchFamily="66" charset="0"/>
              </a:rPr>
              <a:t>«Современные Игровые технологии </a:t>
            </a:r>
            <a:r>
              <a:rPr lang="ru-RU" sz="4000" dirty="0" smtClean="0">
                <a:solidFill>
                  <a:srgbClr val="4472C4"/>
                </a:solidFill>
                <a:effectLst/>
                <a:latin typeface="Comic Sans MS" panose="030F0702030302020204" pitchFamily="66" charset="0"/>
              </a:rPr>
              <a:t>в ДОУ» </a:t>
            </a:r>
            <a:endParaRPr lang="ru-RU" sz="4000" dirty="0" smtClean="0"/>
          </a:p>
          <a:p>
            <a:pPr algn="l"/>
            <a:r>
              <a:rPr lang="ru-RU" sz="3600" b="1" dirty="0" smtClean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для детей 3-5 лет</a:t>
            </a:r>
            <a:endParaRPr lang="ru-RU" sz="3600" b="1" dirty="0" smtClean="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r>
              <a:rPr lang="ru-RU" sz="3600" b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</a:rPr>
              <a:t>Палочки </a:t>
            </a:r>
            <a:r>
              <a:rPr lang="ru-RU" sz="3600" b="1" dirty="0" err="1" smtClean="0">
                <a:solidFill>
                  <a:srgbClr val="7030A0"/>
                </a:solidFill>
                <a:effectLst/>
                <a:latin typeface="Times New Roman" panose="02020603050405020304" pitchFamily="18" charset="0"/>
              </a:rPr>
              <a:t>Кюизенера</a:t>
            </a:r>
            <a:r>
              <a:rPr lang="ru-RU" sz="3600" b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</a:rPr>
              <a:t> </a:t>
            </a:r>
            <a:endParaRPr lang="ru-RU" dirty="0" smtClean="0">
              <a:solidFill>
                <a:srgbClr val="7030A0"/>
              </a:solidFill>
            </a:endParaRPr>
          </a:p>
          <a:p>
            <a:r>
              <a:rPr lang="ru-RU" sz="3600" b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</a:rPr>
              <a:t>и Блоки </a:t>
            </a:r>
            <a:r>
              <a:rPr lang="ru-RU" sz="3600" b="1" dirty="0" err="1" smtClean="0">
                <a:solidFill>
                  <a:srgbClr val="7030A0"/>
                </a:solidFill>
                <a:effectLst/>
                <a:latin typeface="Times New Roman" panose="02020603050405020304" pitchFamily="18" charset="0"/>
              </a:rPr>
              <a:t>Дьенеша</a:t>
            </a:r>
            <a:r>
              <a:rPr lang="ru-RU" sz="3600" b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</a:rPr>
              <a:t> </a:t>
            </a:r>
            <a:endParaRPr lang="ru-RU" dirty="0" smtClean="0">
              <a:solidFill>
                <a:srgbClr val="7030A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73489" y="3219428"/>
            <a:ext cx="1785950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526" y="3935194"/>
            <a:ext cx="1844173" cy="141859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40105" y="278765"/>
            <a:ext cx="10515600" cy="1962785"/>
          </a:xfrm>
        </p:spPr>
        <p:txBody>
          <a:bodyPr>
            <a:normAutofit/>
          </a:bodyPr>
          <a:p>
            <a:pPr algn="just"/>
            <a:r>
              <a:rPr lang="ru-RU" altLang="en-US" sz="222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 дошкольных образовательных учреждениях применяются разнообразные развивающие пособия. Однако не во многих пособиях есть возможность формировать в комплексе все важные для умственного развития мыслительные умения.Поэтому для нас стал актуальным поиск альтернативных форм и методов работы с детьми, основанных на игре и детском экспериментировании.</a:t>
            </a:r>
            <a:endParaRPr lang="ru-RU" altLang="en-US" sz="222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" name="Замещающее содержимое 1"/>
          <p:cNvSpPr/>
          <p:nvPr>
            <p:ph sz="half" idx="2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6" name="Изображение 5" descr="172891444544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16570" y="2273300"/>
            <a:ext cx="3499485" cy="4411980"/>
          </a:xfrm>
          <a:prstGeom prst="rect">
            <a:avLst/>
          </a:prstGeom>
        </p:spPr>
      </p:pic>
      <p:pic>
        <p:nvPicPr>
          <p:cNvPr id="7" name="Изображение 6" descr="17289144453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110" y="2241550"/>
            <a:ext cx="3332480" cy="4443730"/>
          </a:xfrm>
          <a:prstGeom prst="rect">
            <a:avLst/>
          </a:prstGeom>
        </p:spPr>
      </p:pic>
      <p:pic>
        <p:nvPicPr>
          <p:cNvPr id="9" name="Изображение 8" descr="17289144454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9430" y="2947670"/>
            <a:ext cx="3543935" cy="306387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Текстовое поле 6"/>
          <p:cNvSpPr txBox="1"/>
          <p:nvPr/>
        </p:nvSpPr>
        <p:spPr>
          <a:xfrm>
            <a:off x="3062605" y="232410"/>
            <a:ext cx="8313420" cy="6276975"/>
          </a:xfrm>
          <a:prstGeom prst="rect">
            <a:avLst/>
          </a:prstGeom>
        </p:spPr>
        <p:txBody>
          <a:bodyPr>
            <a:noAutofit/>
          </a:bodyPr>
          <a:p>
            <a:pPr marL="342900" indent="-342900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2000" b="1" i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ea typeface="Times New Roman" panose="02020603050405020304"/>
              </a:rPr>
              <a:t>На начальном этапе происходит знакомство с блоками ( трогаем, перебираем, держим в ручках);</a:t>
            </a:r>
            <a:endParaRPr lang="ru-RU" sz="2000" b="1" i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ea typeface="Times New Roman" panose="02020603050405020304"/>
            </a:endParaRPr>
          </a:p>
          <a:p>
            <a:pPr marL="342900" indent="-342900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2000" b="1" i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ea typeface="Times New Roman" panose="02020603050405020304"/>
              </a:rPr>
              <a:t>затем следуют задания: найди нужный цвет, разложить фигуры по форме, размеру, толщине.</a:t>
            </a:r>
            <a:endParaRPr lang="ru-RU" sz="2000" b="1" i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ea typeface="Times New Roman" panose="02020603050405020304"/>
            </a:endParaRPr>
          </a:p>
          <a:p>
            <a:pPr marL="342900" indent="-342900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2000" b="1" i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ea typeface="Times New Roman" panose="02020603050405020304"/>
              </a:rPr>
              <a:t>переходим к играм и упражнениям: разложи по схемам, подвижные (обозначение домиков, дорожек, лабиринтов), настольно-печатные (“Рассели жильцов”, “Какой фигуры не хватает”, “Найди место фигуре”, “Головоломки”), сюжетно-ролевые (“Магазин”, «Почта», «Поезд»)</a:t>
            </a:r>
            <a:endParaRPr lang="ru-RU" sz="2000" b="1" i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ea typeface="Times New Roman" panose="02020603050405020304"/>
            </a:endParaRPr>
          </a:p>
        </p:txBody>
      </p:sp>
      <p:pic>
        <p:nvPicPr>
          <p:cNvPr id="8" name="Изображение 7" descr="17289144454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160" y="3186430"/>
            <a:ext cx="4062730" cy="3047365"/>
          </a:xfrm>
          <a:prstGeom prst="rect">
            <a:avLst/>
          </a:prstGeom>
        </p:spPr>
      </p:pic>
      <p:pic>
        <p:nvPicPr>
          <p:cNvPr id="3" name="Изображение 2" descr="17289144453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4840" y="3211195"/>
            <a:ext cx="2285365" cy="3047365"/>
          </a:xfrm>
          <a:prstGeom prst="rect">
            <a:avLst/>
          </a:prstGeom>
        </p:spPr>
      </p:pic>
      <p:pic>
        <p:nvPicPr>
          <p:cNvPr id="4" name="Изображение 3" descr="172891444536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8825" y="3211195"/>
            <a:ext cx="2266950" cy="30226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32070" y="0"/>
            <a:ext cx="9127859" cy="6858000"/>
          </a:xfrm>
          <a:prstGeom prst="rect">
            <a:avLst/>
          </a:prstGeom>
        </p:spPr>
      </p:pic>
      <p:sp>
        <p:nvSpPr>
          <p:cNvPr id="7" name="Текстовое поле 6"/>
          <p:cNvSpPr txBox="1"/>
          <p:nvPr/>
        </p:nvSpPr>
        <p:spPr>
          <a:xfrm>
            <a:off x="1932305" y="236855"/>
            <a:ext cx="8427720" cy="2191385"/>
          </a:xfrm>
          <a:prstGeom prst="rect">
            <a:avLst/>
          </a:prstGeom>
        </p:spPr>
        <p:txBody>
          <a:bodyPr>
            <a:noAutofit/>
          </a:bodyPr>
          <a:p>
            <a:pPr marL="0" indent="257175" algn="just"/>
            <a:r>
              <a:rPr lang="ru-RU" sz="2400" b="1" i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/>
                <a:ea typeface="Arial" panose="020B0604020202020204"/>
              </a:rPr>
              <a:t>Включая данное пособие в содержание образовательной деятельности (конструирование, развитие математических представлений) блоки обеспечивают наглядность, системность и доступность. А также блоки позволяют сделать игры детей разнообразней и интересней.</a:t>
            </a:r>
            <a:endParaRPr lang="ru-RU" sz="2400" b="1" i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/>
              <a:ea typeface="Arial" panose="020B0604020202020204"/>
            </a:endParaRPr>
          </a:p>
        </p:txBody>
      </p:sp>
      <p:pic>
        <p:nvPicPr>
          <p:cNvPr id="3" name="Изображение 2" descr="172891444547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400000">
            <a:off x="2849880" y="2727960"/>
            <a:ext cx="2292350" cy="3056890"/>
          </a:xfrm>
          <a:prstGeom prst="rect">
            <a:avLst/>
          </a:prstGeom>
        </p:spPr>
      </p:pic>
      <p:pic>
        <p:nvPicPr>
          <p:cNvPr id="4" name="Изображение 3" descr="17289144454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7140" y="2428240"/>
            <a:ext cx="3847465" cy="288544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32070" y="0"/>
            <a:ext cx="912785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15" y="2212340"/>
            <a:ext cx="3972560" cy="3056255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2020" y="1457960"/>
            <a:ext cx="4134485" cy="4134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Текстовое поле 6"/>
          <p:cNvSpPr txBox="1"/>
          <p:nvPr/>
        </p:nvSpPr>
        <p:spPr>
          <a:xfrm>
            <a:off x="1932305" y="236855"/>
            <a:ext cx="8427720" cy="1221105"/>
          </a:xfrm>
          <a:prstGeom prst="rect">
            <a:avLst/>
          </a:prstGeom>
        </p:spPr>
        <p:txBody>
          <a:bodyPr>
            <a:noAutofit/>
          </a:bodyPr>
          <a:p>
            <a:pPr marL="0" indent="257175" algn="ctr"/>
            <a:r>
              <a:rPr lang="ru-RU" sz="4800" b="1" i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/>
                <a:ea typeface="Arial" panose="020B0604020202020204"/>
              </a:rPr>
              <a:t>СПАСИБО ЗА ВНИМАНИЕ</a:t>
            </a:r>
            <a:endParaRPr lang="ru-RU" sz="4800" b="1" i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/>
              <a:ea typeface="Arial" panose="020B0604020202020204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945380" y="3283585"/>
            <a:ext cx="6170295" cy="336169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ru-RU" sz="1200" b="1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algn="l"/>
            <a:r>
              <a:rPr lang="ru-RU" altLang="en-US" sz="1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                                                     </a:t>
            </a:r>
            <a:r>
              <a:rPr lang="ru-RU" altLang="en-US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   Уникальный игровой материал:</a:t>
            </a:r>
            <a:endParaRPr lang="ru-RU" altLang="en-US" sz="1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  <a:p>
            <a:pPr algn="l"/>
            <a:endParaRPr lang="ru-RU" altLang="en-US" sz="1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 использование в работе с  2-х лет ;</a:t>
            </a:r>
            <a:endParaRPr lang="ru-RU" altLang="en-US" sz="20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       можно работать индивидуально </a:t>
            </a:r>
            <a:r>
              <a:rPr lang="ru-RU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или с подгруппой;</a:t>
            </a:r>
            <a:endParaRPr lang="ru-RU" altLang="en-US" sz="20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  <a:p>
            <a:pPr indent="0" algn="just">
              <a:buFont typeface="Arial" panose="020B0604020202020204" pitchFamily="34" charset="0"/>
              <a:buNone/>
            </a:pPr>
            <a:endParaRPr lang="ru-RU" altLang="en-US" sz="20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        разнообразие вариантов и  </a:t>
            </a:r>
            <a:r>
              <a:rPr lang="ru-RU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модификаций наборов палочек;   </a:t>
            </a:r>
            <a:endParaRPr lang="ru-RU" altLang="en-US" sz="20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  <a:p>
            <a:pPr indent="0" algn="just">
              <a:buFont typeface="Arial" panose="020B0604020202020204" pitchFamily="34" charset="0"/>
              <a:buNone/>
            </a:pPr>
            <a:r>
              <a:rPr lang="ru-RU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                                                                  </a:t>
            </a:r>
            <a:endParaRPr lang="ru-RU" altLang="en-US" sz="20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        Подходит для</a:t>
            </a:r>
            <a:r>
              <a:rPr lang="ru-RU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 коррекционной работы и диагностики       </a:t>
            </a:r>
            <a:r>
              <a:rPr lang="ru-RU" altLang="en-US" sz="1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                                          </a:t>
            </a:r>
            <a:r>
              <a:rPr lang="ru-RU" altLang="en-US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       </a:t>
            </a:r>
            <a:endParaRPr lang="ru-RU" altLang="en-US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endParaRPr lang="ru-RU" b="1" dirty="0" smtClean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endParaRPr lang="ru-RU" b="1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endParaRPr lang="ru-RU" b="1" dirty="0" smtClean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endParaRPr lang="ru-RU" b="1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endParaRPr lang="ru-RU" b="1" dirty="0" smtClean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endParaRPr lang="ru-RU" b="1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endParaRPr lang="ru-RU" b="1" dirty="0" smtClean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endParaRPr lang="ru-RU" b="1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endParaRPr lang="ru-RU" b="1" dirty="0" smtClean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endParaRPr lang="ru-RU" b="1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endParaRPr lang="ru-RU" b="1" dirty="0" smtClean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endParaRPr lang="ru-RU" b="1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0000">
            <a:off x="2426970" y="3648710"/>
            <a:ext cx="2447290" cy="29286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0000">
            <a:off x="9469120" y="247650"/>
            <a:ext cx="2446655" cy="32619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0000">
            <a:off x="3427730" y="246380"/>
            <a:ext cx="2447925" cy="3263265"/>
          </a:xfrm>
          <a:prstGeom prst="rect">
            <a:avLst/>
          </a:prstGeom>
        </p:spPr>
      </p:pic>
      <p:pic>
        <p:nvPicPr>
          <p:cNvPr id="12" name="Изображение 11" descr="17286514518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220000">
            <a:off x="5792470" y="556260"/>
            <a:ext cx="3407410" cy="255587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Изображение 8" descr="172865145187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0160" y="2818130"/>
            <a:ext cx="4783455" cy="3587115"/>
          </a:xfrm>
          <a:prstGeom prst="rect">
            <a:avLst/>
          </a:prstGeom>
        </p:spPr>
      </p:pic>
      <p:sp>
        <p:nvSpPr>
          <p:cNvPr id="10" name="Текстовое поле 9"/>
          <p:cNvSpPr txBox="1"/>
          <p:nvPr/>
        </p:nvSpPr>
        <p:spPr>
          <a:xfrm>
            <a:off x="2992120" y="440373"/>
            <a:ext cx="5080000" cy="2306955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threePt" dir="t"/>
            </a:scene3d>
          </a:bodyPr>
          <a:p>
            <a:pPr marL="285750" indent="-285750" algn="l">
              <a:buFont typeface="Arial" panose="020B0604020202020204" pitchFamily="34" charset="0"/>
              <a:buChar char="•"/>
            </a:pPr>
            <a:r>
              <a:rPr sz="1600" b="1" i="0">
                <a:solidFill>
                  <a:srgbClr val="232323"/>
                </a:solidFill>
                <a:latin typeface="Montserrat"/>
                <a:ea typeface="Montserrat"/>
              </a:rPr>
              <a:t> </a:t>
            </a:r>
            <a:r>
              <a:rPr lang="ru-RU" sz="2400" b="1" i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Montserrat"/>
                <a:ea typeface="Montserrat"/>
              </a:rPr>
              <a:t>На начальном этапе </a:t>
            </a:r>
            <a:r>
              <a:rPr sz="2400" b="1" i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Montserrat"/>
                <a:ea typeface="Montserrat"/>
              </a:rPr>
              <a:t>рассм</a:t>
            </a:r>
            <a:r>
              <a:rPr lang="ru-RU" sz="2400" b="1" i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Montserrat"/>
                <a:ea typeface="Montserrat"/>
              </a:rPr>
              <a:t>атриваем</a:t>
            </a:r>
            <a:r>
              <a:rPr sz="2400" b="1" i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Montserrat"/>
                <a:ea typeface="Montserrat"/>
              </a:rPr>
              <a:t> палочки</a:t>
            </a:r>
            <a:endParaRPr sz="2400" b="1" i="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Montserrat"/>
              <a:ea typeface="Montserra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sz="2400" b="1" i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Montserrat"/>
                <a:ea typeface="Montserrat"/>
              </a:rPr>
              <a:t>Комментир</a:t>
            </a:r>
            <a:r>
              <a:rPr lang="ru-RU" sz="2400" b="1" i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Montserrat"/>
                <a:ea typeface="Montserrat"/>
              </a:rPr>
              <a:t>уем</a:t>
            </a:r>
            <a:r>
              <a:rPr sz="2400" b="1" i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Montserrat"/>
                <a:ea typeface="Montserrat"/>
              </a:rPr>
              <a:t> цвет</a:t>
            </a:r>
            <a:r>
              <a:rPr lang="ru-RU" sz="2400" b="1" i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Montserrat"/>
                <a:ea typeface="Montserrat"/>
              </a:rPr>
              <a:t> палочек</a:t>
            </a:r>
            <a:r>
              <a:rPr sz="2400" b="1" i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Montserrat"/>
                <a:ea typeface="Montserrat"/>
              </a:rPr>
              <a:t>.</a:t>
            </a:r>
            <a:endParaRPr sz="2400" b="1" i="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Montserrat"/>
              <a:ea typeface="Montserra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sz="2400" b="1" i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Montserrat"/>
                <a:ea typeface="Montserrat"/>
              </a:rPr>
              <a:t>Получ</a:t>
            </a:r>
            <a:r>
              <a:rPr lang="ru-RU" sz="2400" b="1" i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Montserrat"/>
                <a:ea typeface="Montserrat"/>
              </a:rPr>
              <a:t>аем</a:t>
            </a:r>
            <a:r>
              <a:rPr sz="2400" b="1" i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Montserrat"/>
                <a:ea typeface="Montserrat"/>
              </a:rPr>
              <a:t> понимани</a:t>
            </a:r>
            <a:r>
              <a:rPr lang="ru-RU" sz="2400" b="1" i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Montserrat"/>
                <a:ea typeface="Montserrat"/>
              </a:rPr>
              <a:t>е</a:t>
            </a:r>
            <a:r>
              <a:rPr sz="2400" b="1" i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Montserrat"/>
                <a:ea typeface="Montserrat"/>
              </a:rPr>
              <a:t> о длине</a:t>
            </a:r>
            <a:endParaRPr sz="2400" b="1" i="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Montserrat"/>
              <a:ea typeface="Montserrat"/>
            </a:endParaRPr>
          </a:p>
        </p:txBody>
      </p:sp>
      <p:pic>
        <p:nvPicPr>
          <p:cNvPr id="11" name="Изображение 10" descr="172891444557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4745" y="225425"/>
            <a:ext cx="4306570" cy="574357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3063240" y="231775"/>
            <a:ext cx="4444365" cy="2239010"/>
          </a:xfrm>
          <a:prstGeom prst="rect">
            <a:avLst/>
          </a:prstGeom>
        </p:spPr>
        <p:txBody>
          <a:bodyPr wrap="square">
            <a:noAutofit/>
          </a:bodyPr>
          <a:p>
            <a:pPr marL="0" indent="257175" algn="ctr">
              <a:spcBef>
                <a:spcPct val="0"/>
              </a:spcBef>
              <a:spcAft>
                <a:spcPct val="0"/>
              </a:spcAft>
            </a:pPr>
            <a:r>
              <a:rPr lang="ru-RU" sz="2400" b="1" i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/>
                <a:ea typeface="Arial" panose="020B0604020202020204"/>
              </a:rPr>
              <a:t>На втором этапе</a:t>
            </a:r>
            <a:endParaRPr lang="ru-RU" sz="2400" b="1" i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/>
              <a:ea typeface="Arial" panose="020B0604020202020204"/>
            </a:endParaRPr>
          </a:p>
          <a:p>
            <a:pPr marL="342900" indent="-342900" algn="just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2400" b="1" i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/>
                <a:ea typeface="Arial" panose="020B0604020202020204"/>
              </a:rPr>
              <a:t>Раскладываем палочки по признакам;</a:t>
            </a:r>
            <a:endParaRPr lang="ru-RU" sz="2400" b="1" i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/>
              <a:ea typeface="Arial" panose="020B0604020202020204"/>
            </a:endParaRPr>
          </a:p>
          <a:p>
            <a:pPr marL="342900" indent="-342900" algn="just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2400" b="1" i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/>
                <a:ea typeface="Arial" panose="020B0604020202020204"/>
              </a:rPr>
              <a:t>повторяем за взрослым;</a:t>
            </a:r>
            <a:endParaRPr lang="ru-RU" sz="2400" b="1" i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/>
              <a:ea typeface="Arial" panose="020B0604020202020204"/>
            </a:endParaRPr>
          </a:p>
          <a:p>
            <a:pPr marL="342900" indent="-342900" algn="just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2400" b="1" i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/>
                <a:ea typeface="Arial" panose="020B0604020202020204"/>
              </a:rPr>
              <a:t>игры на запоминание;</a:t>
            </a:r>
            <a:endParaRPr lang="ru-RU" sz="2400" b="1" i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/>
              <a:ea typeface="Arial" panose="020B0604020202020204"/>
            </a:endParaRPr>
          </a:p>
          <a:p>
            <a:pPr marL="342900" indent="-342900" algn="just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2400" b="1" i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/>
                <a:ea typeface="Arial" panose="020B0604020202020204"/>
              </a:rPr>
              <a:t>Сравниваем длину;</a:t>
            </a:r>
            <a:endParaRPr lang="ru-RU" sz="2400" b="1" i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/>
              <a:ea typeface="Arial" panose="020B0604020202020204"/>
            </a:endParaRP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7710805" y="3829050"/>
            <a:ext cx="4378960" cy="1445260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threePt" dir="t"/>
            </a:scene3d>
          </a:bodyPr>
          <a:p>
            <a:pPr marL="457200" indent="-457200" algn="just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2800" b="1" i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/>
                <a:ea typeface="Arial" panose="020B0604020202020204"/>
              </a:rPr>
              <a:t>Выкладываем по образцу</a:t>
            </a:r>
            <a:endParaRPr lang="ru-RU" sz="2800" b="1" i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/>
              <a:ea typeface="Arial" panose="020B0604020202020204"/>
            </a:endParaRPr>
          </a:p>
        </p:txBody>
      </p:sp>
      <p:pic>
        <p:nvPicPr>
          <p:cNvPr id="7" name="Изображение 6" descr="17286514516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1120" y="3004185"/>
            <a:ext cx="4896485" cy="3672840"/>
          </a:xfrm>
          <a:prstGeom prst="rect">
            <a:avLst/>
          </a:prstGeom>
        </p:spPr>
      </p:pic>
      <p:pic>
        <p:nvPicPr>
          <p:cNvPr id="8" name="Изображение 7" descr="17286514516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0170" y="231775"/>
            <a:ext cx="4216400" cy="31623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pPr algn="ctr"/>
            <a:r>
              <a:rPr lang="ru-RU" altLang="en-US" sz="311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 мере взросления, занятия становятся более сложными и комплексными. Так как ребенок уже хорошо осваивает многие арифметические действия, можно внедрять реальные арифметические задачи. Двигаться нужно, как и всегда в обучении – по принципам от простого к сложному.</a:t>
            </a:r>
            <a:endParaRPr lang="ru-RU" altLang="en-US" sz="311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9" name="Замещающее содержимое 8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1056640" y="2191385"/>
            <a:ext cx="2995295" cy="3994785"/>
          </a:xfrm>
          <a:prstGeom prst="rect">
            <a:avLst/>
          </a:prstGeom>
        </p:spPr>
      </p:pic>
      <p:pic>
        <p:nvPicPr>
          <p:cNvPr id="10" name="Изображение 9" descr="172865145159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5855" y="2192655"/>
            <a:ext cx="2709545" cy="3942080"/>
          </a:xfrm>
          <a:prstGeom prst="rect">
            <a:avLst/>
          </a:prstGeom>
        </p:spPr>
      </p:pic>
      <p:pic>
        <p:nvPicPr>
          <p:cNvPr id="11" name="Изображение 10" descr="17289144455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5825" y="2192020"/>
            <a:ext cx="2995295" cy="39941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32070" y="0"/>
            <a:ext cx="9127859" cy="6858000"/>
          </a:xfrm>
          <a:prstGeom prst="rect">
            <a:avLst/>
          </a:prstGeom>
        </p:spPr>
      </p:pic>
      <p:pic>
        <p:nvPicPr>
          <p:cNvPr id="6" name="Изображение 5" descr="17289655559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875" y="1457960"/>
            <a:ext cx="2718435" cy="3624580"/>
          </a:xfrm>
          <a:prstGeom prst="rect">
            <a:avLst/>
          </a:prstGeom>
        </p:spPr>
      </p:pic>
      <p:pic>
        <p:nvPicPr>
          <p:cNvPr id="7" name="Изображение 6" descr="172896555599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635" y="1457960"/>
            <a:ext cx="2570480" cy="3499485"/>
          </a:xfrm>
          <a:prstGeom prst="rect">
            <a:avLst/>
          </a:prstGeom>
        </p:spPr>
      </p:pic>
      <p:sp>
        <p:nvSpPr>
          <p:cNvPr id="8" name="Текстовое поле 7"/>
          <p:cNvSpPr txBox="1"/>
          <p:nvPr/>
        </p:nvSpPr>
        <p:spPr>
          <a:xfrm>
            <a:off x="2324100" y="236855"/>
            <a:ext cx="7051040" cy="1221105"/>
          </a:xfrm>
          <a:prstGeom prst="rect">
            <a:avLst/>
          </a:prstGeom>
        </p:spPr>
        <p:txBody>
          <a:bodyPr>
            <a:noAutofit/>
          </a:bodyPr>
          <a:p>
            <a:pPr marL="0" indent="257175" algn="just"/>
            <a:r>
              <a:rPr lang="ru-RU" sz="2400" b="1" i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/>
                <a:ea typeface="Arial" panose="020B0604020202020204"/>
              </a:rPr>
              <a:t> Освоив работу по схемамр</a:t>
            </a:r>
            <a:r>
              <a:rPr lang="ru-RU" sz="2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/>
                <a:ea typeface="Arial" panose="020B0604020202020204"/>
                <a:sym typeface="+mn-ea"/>
              </a:rPr>
              <a:t>ебенок</a:t>
            </a:r>
            <a:r>
              <a:rPr lang="ru-RU" sz="2400" b="1" i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/>
                <a:ea typeface="Arial" panose="020B0604020202020204"/>
              </a:rPr>
              <a:t> способен на составление различных конструкций по замыслу</a:t>
            </a:r>
            <a:endParaRPr lang="ru-RU" sz="2400" b="1" i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/>
              <a:ea typeface="Arial" panose="020B0604020202020204"/>
            </a:endParaRPr>
          </a:p>
        </p:txBody>
      </p:sp>
      <p:pic>
        <p:nvPicPr>
          <p:cNvPr id="3" name="Изображение 2" descr="172896555599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8665" y="1457960"/>
            <a:ext cx="3208655" cy="427926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pPr algn="ctr"/>
            <a:r>
              <a:rPr lang="ru-RU" altLang="en-US" sz="311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 эту игру может играть как один ребенок, так и группа детей</a:t>
            </a:r>
            <a:endParaRPr lang="ru-RU" altLang="en-US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9" name="Замещающее содержимое 8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37540" y="1632585"/>
            <a:ext cx="3414395" cy="4553585"/>
          </a:xfrm>
          <a:prstGeom prst="rect">
            <a:avLst/>
          </a:prstGeom>
        </p:spPr>
      </p:pic>
      <p:pic>
        <p:nvPicPr>
          <p:cNvPr id="10" name="Изображение 9" descr="172865145159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0410" y="1632585"/>
            <a:ext cx="3094990" cy="4502150"/>
          </a:xfrm>
          <a:prstGeom prst="rect">
            <a:avLst/>
          </a:prstGeom>
        </p:spPr>
      </p:pic>
      <p:pic>
        <p:nvPicPr>
          <p:cNvPr id="11" name="Изображение 10" descr="17289144455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3875" y="1709420"/>
            <a:ext cx="3357245" cy="447675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Изображение 2" descr="17289144455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830" y="2495550"/>
            <a:ext cx="3103245" cy="4137660"/>
          </a:xfrm>
          <a:prstGeom prst="rect">
            <a:avLst/>
          </a:prstGeom>
        </p:spPr>
      </p:pic>
      <p:pic>
        <p:nvPicPr>
          <p:cNvPr id="4" name="Изображение 3" descr="17289144455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4390" y="231775"/>
            <a:ext cx="3533775" cy="4712335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3063240" y="232092"/>
            <a:ext cx="5080000" cy="2245360"/>
          </a:xfrm>
          <a:prstGeom prst="rect">
            <a:avLst/>
          </a:prstGeom>
        </p:spPr>
        <p:txBody>
          <a:bodyPr>
            <a:spAutoFit/>
          </a:bodyPr>
          <a:p>
            <a:pPr marL="0" indent="257175" algn="just">
              <a:spcBef>
                <a:spcPct val="0"/>
              </a:spcBef>
              <a:spcAft>
                <a:spcPct val="0"/>
              </a:spcAft>
            </a:pPr>
            <a:r>
              <a:rPr lang="ru-RU" sz="2000" b="1" i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/>
                <a:ea typeface="Arial" panose="020B0604020202020204"/>
              </a:rPr>
              <a:t>Игра способствует:</a:t>
            </a:r>
            <a:endParaRPr lang="ru-RU" sz="2000" b="1" i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/>
              <a:ea typeface="Arial" panose="020B0604020202020204"/>
            </a:endParaRPr>
          </a:p>
          <a:p>
            <a:pPr marL="342900" indent="-342900" algn="just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2000" b="1" i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/>
                <a:ea typeface="Arial" panose="020B0604020202020204"/>
              </a:rPr>
              <a:t>Ознакомлению с окружающим;</a:t>
            </a:r>
            <a:endParaRPr lang="ru-RU" sz="2000" b="1" i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/>
              <a:ea typeface="Arial" panose="020B0604020202020204"/>
            </a:endParaRPr>
          </a:p>
          <a:p>
            <a:pPr marL="342900" indent="-342900" algn="just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2000" b="1" i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/>
                <a:ea typeface="Arial" panose="020B0604020202020204"/>
              </a:rPr>
              <a:t>развитию речи, памяти, внимания;</a:t>
            </a:r>
            <a:endParaRPr lang="ru-RU" sz="2000" b="1" i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/>
              <a:ea typeface="Arial" panose="020B0604020202020204"/>
            </a:endParaRPr>
          </a:p>
          <a:p>
            <a:pPr marL="342900" indent="-342900" algn="just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2000" b="1" i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/>
                <a:ea typeface="Arial" panose="020B0604020202020204"/>
              </a:rPr>
              <a:t>различению цвета, размера;</a:t>
            </a:r>
            <a:endParaRPr lang="ru-RU" sz="2000" b="1" i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/>
              <a:ea typeface="Arial" panose="020B0604020202020204"/>
            </a:endParaRPr>
          </a:p>
          <a:p>
            <a:pPr marL="342900" indent="-342900" algn="just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2000" b="1" i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/>
                <a:ea typeface="Arial" panose="020B0604020202020204"/>
              </a:rPr>
              <a:t>умению сравнивать;</a:t>
            </a:r>
            <a:endParaRPr lang="ru-RU" sz="2000" b="1" i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/>
              <a:ea typeface="Arial" panose="020B0604020202020204"/>
            </a:endParaRPr>
          </a:p>
          <a:p>
            <a:pPr marL="342900" indent="-342900" algn="just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2000" b="1" i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/>
                <a:ea typeface="Arial" panose="020B0604020202020204"/>
              </a:rPr>
              <a:t>умению работать по схеме;</a:t>
            </a:r>
            <a:endParaRPr lang="ru-RU" sz="2000" b="1" i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/>
              <a:ea typeface="Arial" panose="020B0604020202020204"/>
            </a:endParaRPr>
          </a:p>
          <a:p>
            <a:pPr marL="342900" indent="-342900" algn="just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2000" b="1" i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/>
                <a:ea typeface="Arial" panose="020B0604020202020204"/>
              </a:rPr>
              <a:t>знакомству с цифрами;</a:t>
            </a:r>
            <a:endParaRPr lang="ru-RU" sz="2000" b="1" i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/>
              <a:ea typeface="Arial" panose="020B0604020202020204"/>
            </a:endParaRP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5434330" y="4944110"/>
            <a:ext cx="6553835" cy="1589405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threePt" dir="t"/>
            </a:scene3d>
          </a:bodyPr>
          <a:p>
            <a:pPr marL="342900" indent="-342900" algn="just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2000" b="1" i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/>
                <a:ea typeface="Arial" panose="020B0604020202020204"/>
              </a:rPr>
              <a:t>умению ориентироваться на плоскости;</a:t>
            </a:r>
            <a:endParaRPr lang="ru-RU" sz="2000" b="1" i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/>
              <a:ea typeface="Arial" panose="020B0604020202020204"/>
            </a:endParaRPr>
          </a:p>
          <a:p>
            <a:pPr marL="342900" indent="-342900" algn="just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2000" b="1" i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/>
                <a:ea typeface="Arial" panose="020B0604020202020204"/>
              </a:rPr>
              <a:t>умению переносить на схему свои собственные проекты;</a:t>
            </a:r>
            <a:endParaRPr lang="ru-RU" sz="2000" b="1" i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/>
              <a:ea typeface="Arial" panose="020B0604020202020204"/>
            </a:endParaRPr>
          </a:p>
          <a:p>
            <a:pPr marL="342900" indent="-342900" algn="just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2000" b="1" i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/>
                <a:ea typeface="Arial" panose="020B0604020202020204"/>
              </a:rPr>
              <a:t>развитию самостоятельности.</a:t>
            </a:r>
            <a:endParaRPr lang="ru-RU" sz="2000" b="1" i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/>
              <a:ea typeface="Arial" panose="020B0604020202020204"/>
            </a:endParaRPr>
          </a:p>
        </p:txBody>
      </p:sp>
      <p:pic>
        <p:nvPicPr>
          <p:cNvPr id="7" name="Изображение 6" descr="172896555600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00000">
            <a:off x="6055995" y="2221865"/>
            <a:ext cx="2104390" cy="254444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32070" y="0"/>
            <a:ext cx="9127859" cy="6858000"/>
          </a:xfrm>
          <a:prstGeom prst="rect">
            <a:avLst/>
          </a:prstGeom>
        </p:spPr>
      </p:pic>
      <p:sp>
        <p:nvSpPr>
          <p:cNvPr id="8" name="Текстовое поле 7"/>
          <p:cNvSpPr txBox="1"/>
          <p:nvPr/>
        </p:nvSpPr>
        <p:spPr>
          <a:xfrm>
            <a:off x="1802130" y="236855"/>
            <a:ext cx="8547100" cy="2061845"/>
          </a:xfrm>
          <a:prstGeom prst="rect">
            <a:avLst/>
          </a:prstGeom>
        </p:spPr>
        <p:txBody>
          <a:bodyPr>
            <a:noAutofit/>
          </a:bodyPr>
          <a:p>
            <a:pPr marL="0" indent="257175" algn="ctr"/>
            <a:r>
              <a:rPr lang="ru-RU" sz="2400" b="1" i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/>
                <a:ea typeface="Arial" panose="020B0604020202020204"/>
              </a:rPr>
              <a:t>Блоки Дьенеша</a:t>
            </a:r>
            <a:endParaRPr lang="ru-RU" sz="2400" b="1" i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/>
              <a:ea typeface="Arial" panose="020B0604020202020204"/>
            </a:endParaRPr>
          </a:p>
          <a:p>
            <a:pPr marL="0" indent="257175" algn="just"/>
            <a:r>
              <a:rPr lang="ru-RU" sz="2400" b="1" i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/>
                <a:ea typeface="Arial" panose="020B0604020202020204"/>
              </a:rPr>
              <a:t>Основой данной обучающей методики стал принцип увлекательной игры, которая позволяет малышу учиться думать без помощи и подсказок взрослых, фантазировать и воображать.</a:t>
            </a:r>
            <a:endParaRPr lang="ru-RU" sz="2400" b="1" i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/>
              <a:ea typeface="Arial" panose="020B0604020202020204"/>
            </a:endParaRPr>
          </a:p>
        </p:txBody>
      </p:sp>
      <p:pic>
        <p:nvPicPr>
          <p:cNvPr id="3" name="Изображение 2" descr="17289144454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130" y="2298700"/>
            <a:ext cx="2343785" cy="3125470"/>
          </a:xfrm>
          <a:prstGeom prst="rect">
            <a:avLst/>
          </a:prstGeom>
        </p:spPr>
      </p:pic>
      <p:pic>
        <p:nvPicPr>
          <p:cNvPr id="4" name="Изображение 3" descr="172891444548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5060" y="2355215"/>
            <a:ext cx="2301240" cy="3068955"/>
          </a:xfrm>
          <a:prstGeom prst="rect">
            <a:avLst/>
          </a:prstGeom>
        </p:spPr>
      </p:pic>
      <p:pic>
        <p:nvPicPr>
          <p:cNvPr id="5" name="Изображение 4" descr="172891444537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9100" y="2286635"/>
            <a:ext cx="2310130" cy="308102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2741</Words>
  <Application>WPS Presentation</Application>
  <PresentationFormat>Широкоэкранный</PresentationFormat>
  <Paragraphs>73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7" baseType="lpstr">
      <vt:lpstr>Arial</vt:lpstr>
      <vt:lpstr>SimSun</vt:lpstr>
      <vt:lpstr>Wingdings</vt:lpstr>
      <vt:lpstr>Comic Sans MS</vt:lpstr>
      <vt:lpstr>Times New Roman</vt:lpstr>
      <vt:lpstr>Montserrat</vt:lpstr>
      <vt:lpstr>Segoe Print</vt:lpstr>
      <vt:lpstr>Arial</vt:lpstr>
      <vt:lpstr>Times New Roman</vt:lpstr>
      <vt:lpstr>Calibri</vt:lpstr>
      <vt:lpstr>Microsoft YaHei</vt:lpstr>
      <vt:lpstr>Arial Unicode MS</vt:lpstr>
      <vt:lpstr>Calibri Light</vt:lpstr>
      <vt:lpstr>Тема Office</vt:lpstr>
      <vt:lpstr>PowerPoint 演示文稿</vt:lpstr>
      <vt:lpstr>PowerPoint 演示文稿</vt:lpstr>
      <vt:lpstr>PowerPoint 演示文稿</vt:lpstr>
      <vt:lpstr>PowerPoint 演示文稿</vt:lpstr>
      <vt:lpstr>По мере взросления, занятия становятся более сложными и комплексными. Так как ребенок уже хорошо осваивает многие арифметические действия, можно внедрять реальные арифметические задачи. Двигаться нужно, как и всегда в обучении – по принципам от простого к сложному.</vt:lpstr>
      <vt:lpstr>PowerPoint 演示文稿</vt:lpstr>
      <vt:lpstr>В эту игру может играть как один ребенок, так и группа детей</vt:lpstr>
      <vt:lpstr>PowerPoint 演示文稿</vt:lpstr>
      <vt:lpstr>PowerPoint 演示文稿</vt:lpstr>
      <vt:lpstr>На занятиях дети, играя, выполняют задания легко и непринуждённо. Заметен положительный и быстрый результат  не только в формировании сенсорных эталонов, но и заметный скачок в речевом и интеллектуальном развитии. 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Учетная запись Майкрософт</dc:creator>
  <cp:lastModifiedBy>Admin</cp:lastModifiedBy>
  <cp:revision>8</cp:revision>
  <dcterms:created xsi:type="dcterms:W3CDTF">2024-10-14T17:42:00Z</dcterms:created>
  <dcterms:modified xsi:type="dcterms:W3CDTF">2024-10-24T12:37:44Z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A935E3323EBC433F8F293EC854EA12F8_12</vt:lpwstr>
  </property>
  <property fmtid="{D5CDD505-2E9C-101B-9397-08002B2CF9AE}" pid="3" name="KSOProductBuildVer">
    <vt:lpwstr>1049-12.2.0.18607</vt:lpwstr>
  </property>
</Properties>
</file>