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36" autoAdjust="0"/>
  </p:normalViewPr>
  <p:slideViewPr>
    <p:cSldViewPr>
      <p:cViewPr varScale="1">
        <p:scale>
          <a:sx n="51" d="100"/>
          <a:sy n="51" d="100"/>
        </p:scale>
        <p:origin x="39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CAAC88D-0B14-46C5-8F0C-F06C2CF779E9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CE9E1FB-FD36-478F-9F95-DBFDB2A7AFC1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Улучшает состояние здоровья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6166275-0435-4EEF-95A7-04E7FE5ED61A}" type="parTrans" cxnId="{81BEDF28-5C6B-4992-A41B-A66F3E14C853}">
      <dgm:prSet/>
      <dgm:spPr/>
      <dgm:t>
        <a:bodyPr/>
        <a:lstStyle/>
        <a:p>
          <a:endParaRPr lang="ru-RU"/>
        </a:p>
      </dgm:t>
    </dgm:pt>
    <dgm:pt modelId="{572FBDB1-ED68-48A8-9A2C-35A9476476FF}" type="sibTrans" cxnId="{81BEDF28-5C6B-4992-A41B-A66F3E14C853}">
      <dgm:prSet/>
      <dgm:spPr/>
      <dgm:t>
        <a:bodyPr/>
        <a:lstStyle/>
        <a:p>
          <a:endParaRPr lang="ru-RU"/>
        </a:p>
      </dgm:t>
    </dgm:pt>
    <dgm:pt modelId="{F836E514-18FC-4C63-A341-6FC19EDC8437}">
      <dgm:prSet phldrT="[Текст]"/>
      <dgm:spPr/>
      <dgm:t>
        <a:bodyPr/>
        <a:lstStyle/>
        <a:p>
          <a:r>
            <a:rPr lang="ru-RU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Воспитывает волевые качества и уверенность </a:t>
          </a:r>
          <a:endParaRPr lang="ru-RU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20D2CA9-8045-4154-8374-60399AFF5E3C}" type="parTrans" cxnId="{63F77A46-2C05-470F-80D4-A071A62E04FE}">
      <dgm:prSet/>
      <dgm:spPr/>
      <dgm:t>
        <a:bodyPr/>
        <a:lstStyle/>
        <a:p>
          <a:endParaRPr lang="ru-RU"/>
        </a:p>
      </dgm:t>
    </dgm:pt>
    <dgm:pt modelId="{DC98F716-B0E9-4525-97C5-3130A640712C}" type="sibTrans" cxnId="{63F77A46-2C05-470F-80D4-A071A62E04FE}">
      <dgm:prSet/>
      <dgm:spPr/>
      <dgm:t>
        <a:bodyPr/>
        <a:lstStyle/>
        <a:p>
          <a:endParaRPr lang="ru-RU"/>
        </a:p>
      </dgm:t>
    </dgm:pt>
    <dgm:pt modelId="{F4C31D6E-BBE9-483F-B002-DF0B7F33701C}">
      <dgm:prSet phldrT="[Текст]"/>
      <dgm:spPr/>
      <dgm:t>
        <a:bodyPr/>
        <a:lstStyle/>
        <a:p>
          <a:r>
            <a:rPr lang="ru-RU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Помогает наладить отношения с окружающими людьми</a:t>
          </a:r>
          <a:endParaRPr lang="ru-RU" b="1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A861A83-BDC9-4E34-9B61-5F516869A54F}" type="parTrans" cxnId="{BE30E647-F256-4975-AAF8-24305D31FEEA}">
      <dgm:prSet/>
      <dgm:spPr/>
      <dgm:t>
        <a:bodyPr/>
        <a:lstStyle/>
        <a:p>
          <a:endParaRPr lang="ru-RU"/>
        </a:p>
      </dgm:t>
    </dgm:pt>
    <dgm:pt modelId="{778C318C-932D-4E12-882E-A9D2690835C7}" type="sibTrans" cxnId="{BE30E647-F256-4975-AAF8-24305D31FEEA}">
      <dgm:prSet/>
      <dgm:spPr/>
      <dgm:t>
        <a:bodyPr/>
        <a:lstStyle/>
        <a:p>
          <a:endParaRPr lang="ru-RU"/>
        </a:p>
      </dgm:t>
    </dgm:pt>
    <dgm:pt modelId="{E7540BC1-B3D7-4286-BD48-ACD4F489D19B}" type="pres">
      <dgm:prSet presAssocID="{ACAAC88D-0B14-46C5-8F0C-F06C2CF779E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7CC5F662-AB46-45EF-BD05-62F30AD65FAC}" type="pres">
      <dgm:prSet presAssocID="{ACAAC88D-0B14-46C5-8F0C-F06C2CF779E9}" presName="Name1" presStyleCnt="0"/>
      <dgm:spPr/>
    </dgm:pt>
    <dgm:pt modelId="{6494F90C-C1D5-408A-9478-2ED3E124CB25}" type="pres">
      <dgm:prSet presAssocID="{ACAAC88D-0B14-46C5-8F0C-F06C2CF779E9}" presName="cycle" presStyleCnt="0"/>
      <dgm:spPr/>
    </dgm:pt>
    <dgm:pt modelId="{A25B1CF0-199C-4323-A449-14DCF02B9851}" type="pres">
      <dgm:prSet presAssocID="{ACAAC88D-0B14-46C5-8F0C-F06C2CF779E9}" presName="srcNode" presStyleLbl="node1" presStyleIdx="0" presStyleCnt="3"/>
      <dgm:spPr/>
    </dgm:pt>
    <dgm:pt modelId="{212A155C-39A4-4818-8860-2B2AA73405F5}" type="pres">
      <dgm:prSet presAssocID="{ACAAC88D-0B14-46C5-8F0C-F06C2CF779E9}" presName="conn" presStyleLbl="parChTrans1D2" presStyleIdx="0" presStyleCnt="1"/>
      <dgm:spPr/>
      <dgm:t>
        <a:bodyPr/>
        <a:lstStyle/>
        <a:p>
          <a:endParaRPr lang="ru-RU"/>
        </a:p>
      </dgm:t>
    </dgm:pt>
    <dgm:pt modelId="{451782A9-099C-43E4-B831-DCAED0357C00}" type="pres">
      <dgm:prSet presAssocID="{ACAAC88D-0B14-46C5-8F0C-F06C2CF779E9}" presName="extraNode" presStyleLbl="node1" presStyleIdx="0" presStyleCnt="3"/>
      <dgm:spPr/>
    </dgm:pt>
    <dgm:pt modelId="{06EEDFC9-8650-4E07-8021-C010196007E4}" type="pres">
      <dgm:prSet presAssocID="{ACAAC88D-0B14-46C5-8F0C-F06C2CF779E9}" presName="dstNode" presStyleLbl="node1" presStyleIdx="0" presStyleCnt="3"/>
      <dgm:spPr/>
    </dgm:pt>
    <dgm:pt modelId="{FBACD6CB-2920-48DE-B1EA-10B3FFECF786}" type="pres">
      <dgm:prSet presAssocID="{0CE9E1FB-FD36-478F-9F95-DBFDB2A7AFC1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EEC069B-D4FE-4283-9736-8203221AA94E}" type="pres">
      <dgm:prSet presAssocID="{0CE9E1FB-FD36-478F-9F95-DBFDB2A7AFC1}" presName="accent_1" presStyleCnt="0"/>
      <dgm:spPr/>
    </dgm:pt>
    <dgm:pt modelId="{3BED17B0-1468-4D73-8E08-665E999471C9}" type="pres">
      <dgm:prSet presAssocID="{0CE9E1FB-FD36-478F-9F95-DBFDB2A7AFC1}" presName="accentRepeatNode" presStyleLbl="solidFgAcc1" presStyleIdx="0" presStyleCnt="3"/>
      <dgm:spPr>
        <a:solidFill>
          <a:schemeClr val="accent6">
            <a:lumMod val="60000"/>
            <a:lumOff val="40000"/>
          </a:schemeClr>
        </a:solidFill>
      </dgm:spPr>
    </dgm:pt>
    <dgm:pt modelId="{48E8E2CB-3757-4E89-91A8-E8B16ABD7D97}" type="pres">
      <dgm:prSet presAssocID="{F836E514-18FC-4C63-A341-6FC19EDC8437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A0745D-D292-4199-B559-6FA2142E1C4C}" type="pres">
      <dgm:prSet presAssocID="{F836E514-18FC-4C63-A341-6FC19EDC8437}" presName="accent_2" presStyleCnt="0"/>
      <dgm:spPr/>
    </dgm:pt>
    <dgm:pt modelId="{5790432E-1A77-4302-A48F-50B137E9A741}" type="pres">
      <dgm:prSet presAssocID="{F836E514-18FC-4C63-A341-6FC19EDC8437}" presName="accentRepeatNode" presStyleLbl="solidFgAcc1" presStyleIdx="1" presStyleCnt="3"/>
      <dgm:spPr>
        <a:solidFill>
          <a:schemeClr val="accent6">
            <a:lumMod val="60000"/>
            <a:lumOff val="40000"/>
          </a:schemeClr>
        </a:solidFill>
      </dgm:spPr>
    </dgm:pt>
    <dgm:pt modelId="{4E4115BE-D9EC-4718-AECF-C66D3F9DE748}" type="pres">
      <dgm:prSet presAssocID="{F4C31D6E-BBE9-483F-B002-DF0B7F33701C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7498054-D851-4B6A-9EE4-22FF70744BAD}" type="pres">
      <dgm:prSet presAssocID="{F4C31D6E-BBE9-483F-B002-DF0B7F33701C}" presName="accent_3" presStyleCnt="0"/>
      <dgm:spPr/>
    </dgm:pt>
    <dgm:pt modelId="{A646170A-DD1F-4392-B764-7DFFD861EAF4}" type="pres">
      <dgm:prSet presAssocID="{F4C31D6E-BBE9-483F-B002-DF0B7F33701C}" presName="accentRepeatNode" presStyleLbl="solidFgAcc1" presStyleIdx="2" presStyleCnt="3"/>
      <dgm:spPr>
        <a:solidFill>
          <a:schemeClr val="accent6">
            <a:lumMod val="60000"/>
            <a:lumOff val="40000"/>
          </a:schemeClr>
        </a:solidFill>
      </dgm:spPr>
    </dgm:pt>
  </dgm:ptLst>
  <dgm:cxnLst>
    <dgm:cxn modelId="{934237F8-7FAE-44F2-9A06-9E372BBB7E70}" type="presOf" srcId="{F4C31D6E-BBE9-483F-B002-DF0B7F33701C}" destId="{4E4115BE-D9EC-4718-AECF-C66D3F9DE748}" srcOrd="0" destOrd="0" presId="urn:microsoft.com/office/officeart/2008/layout/VerticalCurvedList"/>
    <dgm:cxn modelId="{826355D6-BC3B-4ECE-A8B0-E0809C3E9A71}" type="presOf" srcId="{572FBDB1-ED68-48A8-9A2C-35A9476476FF}" destId="{212A155C-39A4-4818-8860-2B2AA73405F5}" srcOrd="0" destOrd="0" presId="urn:microsoft.com/office/officeart/2008/layout/VerticalCurvedList"/>
    <dgm:cxn modelId="{BE30E647-F256-4975-AAF8-24305D31FEEA}" srcId="{ACAAC88D-0B14-46C5-8F0C-F06C2CF779E9}" destId="{F4C31D6E-BBE9-483F-B002-DF0B7F33701C}" srcOrd="2" destOrd="0" parTransId="{DA861A83-BDC9-4E34-9B61-5F516869A54F}" sibTransId="{778C318C-932D-4E12-882E-A9D2690835C7}"/>
    <dgm:cxn modelId="{81BEDF28-5C6B-4992-A41B-A66F3E14C853}" srcId="{ACAAC88D-0B14-46C5-8F0C-F06C2CF779E9}" destId="{0CE9E1FB-FD36-478F-9F95-DBFDB2A7AFC1}" srcOrd="0" destOrd="0" parTransId="{A6166275-0435-4EEF-95A7-04E7FE5ED61A}" sibTransId="{572FBDB1-ED68-48A8-9A2C-35A9476476FF}"/>
    <dgm:cxn modelId="{BE2BFBEA-16FB-4961-AA93-829D5F8EC9DE}" type="presOf" srcId="{0CE9E1FB-FD36-478F-9F95-DBFDB2A7AFC1}" destId="{FBACD6CB-2920-48DE-B1EA-10B3FFECF786}" srcOrd="0" destOrd="0" presId="urn:microsoft.com/office/officeart/2008/layout/VerticalCurvedList"/>
    <dgm:cxn modelId="{63F77A46-2C05-470F-80D4-A071A62E04FE}" srcId="{ACAAC88D-0B14-46C5-8F0C-F06C2CF779E9}" destId="{F836E514-18FC-4C63-A341-6FC19EDC8437}" srcOrd="1" destOrd="0" parTransId="{920D2CA9-8045-4154-8374-60399AFF5E3C}" sibTransId="{DC98F716-B0E9-4525-97C5-3130A640712C}"/>
    <dgm:cxn modelId="{BF1F85C0-8423-467F-8DCD-6B1D0D1EF6F3}" type="presOf" srcId="{ACAAC88D-0B14-46C5-8F0C-F06C2CF779E9}" destId="{E7540BC1-B3D7-4286-BD48-ACD4F489D19B}" srcOrd="0" destOrd="0" presId="urn:microsoft.com/office/officeart/2008/layout/VerticalCurvedList"/>
    <dgm:cxn modelId="{0FC2979F-4CE1-4612-88A2-697BA6C5521B}" type="presOf" srcId="{F836E514-18FC-4C63-A341-6FC19EDC8437}" destId="{48E8E2CB-3757-4E89-91A8-E8B16ABD7D97}" srcOrd="0" destOrd="0" presId="urn:microsoft.com/office/officeart/2008/layout/VerticalCurvedList"/>
    <dgm:cxn modelId="{2F88B65B-2E85-4D14-A848-61048FC4D435}" type="presParOf" srcId="{E7540BC1-B3D7-4286-BD48-ACD4F489D19B}" destId="{7CC5F662-AB46-45EF-BD05-62F30AD65FAC}" srcOrd="0" destOrd="0" presId="urn:microsoft.com/office/officeart/2008/layout/VerticalCurvedList"/>
    <dgm:cxn modelId="{9AD1B54C-D940-471B-AE5C-038C7EBAC89F}" type="presParOf" srcId="{7CC5F662-AB46-45EF-BD05-62F30AD65FAC}" destId="{6494F90C-C1D5-408A-9478-2ED3E124CB25}" srcOrd="0" destOrd="0" presId="urn:microsoft.com/office/officeart/2008/layout/VerticalCurvedList"/>
    <dgm:cxn modelId="{C003C83E-C887-49C0-A6EC-353BCE5A0F3D}" type="presParOf" srcId="{6494F90C-C1D5-408A-9478-2ED3E124CB25}" destId="{A25B1CF0-199C-4323-A449-14DCF02B9851}" srcOrd="0" destOrd="0" presId="urn:microsoft.com/office/officeart/2008/layout/VerticalCurvedList"/>
    <dgm:cxn modelId="{F3B298FA-B332-49F0-9456-AEFF2F3B2013}" type="presParOf" srcId="{6494F90C-C1D5-408A-9478-2ED3E124CB25}" destId="{212A155C-39A4-4818-8860-2B2AA73405F5}" srcOrd="1" destOrd="0" presId="urn:microsoft.com/office/officeart/2008/layout/VerticalCurvedList"/>
    <dgm:cxn modelId="{E506ACED-83DC-45B0-954D-DFC02E8FAA0F}" type="presParOf" srcId="{6494F90C-C1D5-408A-9478-2ED3E124CB25}" destId="{451782A9-099C-43E4-B831-DCAED0357C00}" srcOrd="2" destOrd="0" presId="urn:microsoft.com/office/officeart/2008/layout/VerticalCurvedList"/>
    <dgm:cxn modelId="{0B716D59-93E1-4893-8BDF-A029A10466FB}" type="presParOf" srcId="{6494F90C-C1D5-408A-9478-2ED3E124CB25}" destId="{06EEDFC9-8650-4E07-8021-C010196007E4}" srcOrd="3" destOrd="0" presId="urn:microsoft.com/office/officeart/2008/layout/VerticalCurvedList"/>
    <dgm:cxn modelId="{9BE9A196-ED1C-4446-B52B-DA4954463E4E}" type="presParOf" srcId="{7CC5F662-AB46-45EF-BD05-62F30AD65FAC}" destId="{FBACD6CB-2920-48DE-B1EA-10B3FFECF786}" srcOrd="1" destOrd="0" presId="urn:microsoft.com/office/officeart/2008/layout/VerticalCurvedList"/>
    <dgm:cxn modelId="{2AF9F640-7872-40B7-A781-3AB0E1D9CF93}" type="presParOf" srcId="{7CC5F662-AB46-45EF-BD05-62F30AD65FAC}" destId="{FEEC069B-D4FE-4283-9736-8203221AA94E}" srcOrd="2" destOrd="0" presId="urn:microsoft.com/office/officeart/2008/layout/VerticalCurvedList"/>
    <dgm:cxn modelId="{7580381A-E20F-43BC-A431-B543C9ADC0D0}" type="presParOf" srcId="{FEEC069B-D4FE-4283-9736-8203221AA94E}" destId="{3BED17B0-1468-4D73-8E08-665E999471C9}" srcOrd="0" destOrd="0" presId="urn:microsoft.com/office/officeart/2008/layout/VerticalCurvedList"/>
    <dgm:cxn modelId="{E2C3B2F0-FC74-496E-94D9-E885EEBEE467}" type="presParOf" srcId="{7CC5F662-AB46-45EF-BD05-62F30AD65FAC}" destId="{48E8E2CB-3757-4E89-91A8-E8B16ABD7D97}" srcOrd="3" destOrd="0" presId="urn:microsoft.com/office/officeart/2008/layout/VerticalCurvedList"/>
    <dgm:cxn modelId="{31DE7F59-8939-4BF9-ACD6-4759285B63D0}" type="presParOf" srcId="{7CC5F662-AB46-45EF-BD05-62F30AD65FAC}" destId="{A9A0745D-D292-4199-B559-6FA2142E1C4C}" srcOrd="4" destOrd="0" presId="urn:microsoft.com/office/officeart/2008/layout/VerticalCurvedList"/>
    <dgm:cxn modelId="{FD55C579-EA9D-4B77-8BF4-A2263C06078B}" type="presParOf" srcId="{A9A0745D-D292-4199-B559-6FA2142E1C4C}" destId="{5790432E-1A77-4302-A48F-50B137E9A741}" srcOrd="0" destOrd="0" presId="urn:microsoft.com/office/officeart/2008/layout/VerticalCurvedList"/>
    <dgm:cxn modelId="{999DEB66-1FD1-4AA3-A081-9C13D02B6CB8}" type="presParOf" srcId="{7CC5F662-AB46-45EF-BD05-62F30AD65FAC}" destId="{4E4115BE-D9EC-4718-AECF-C66D3F9DE748}" srcOrd="5" destOrd="0" presId="urn:microsoft.com/office/officeart/2008/layout/VerticalCurvedList"/>
    <dgm:cxn modelId="{B78D8DD1-4FC8-4E0D-811D-B5FBD9B4052E}" type="presParOf" srcId="{7CC5F662-AB46-45EF-BD05-62F30AD65FAC}" destId="{F7498054-D851-4B6A-9EE4-22FF70744BAD}" srcOrd="6" destOrd="0" presId="urn:microsoft.com/office/officeart/2008/layout/VerticalCurvedList"/>
    <dgm:cxn modelId="{2E1659E1-99C0-4A4E-9328-045322F3A8D3}" type="presParOf" srcId="{F7498054-D851-4B6A-9EE4-22FF70744BAD}" destId="{A646170A-DD1F-4392-B764-7DFFD861EAF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2A155C-39A4-4818-8860-2B2AA73405F5}">
      <dsp:nvSpPr>
        <dsp:cNvPr id="0" name=""/>
        <dsp:cNvSpPr/>
      </dsp:nvSpPr>
      <dsp:spPr>
        <a:xfrm>
          <a:off x="-5116967" y="-783865"/>
          <a:ext cx="6093694" cy="6093694"/>
        </a:xfrm>
        <a:prstGeom prst="blockArc">
          <a:avLst>
            <a:gd name="adj1" fmla="val 18900000"/>
            <a:gd name="adj2" fmla="val 2700000"/>
            <a:gd name="adj3" fmla="val 354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ACD6CB-2920-48DE-B1EA-10B3FFECF786}">
      <dsp:nvSpPr>
        <dsp:cNvPr id="0" name=""/>
        <dsp:cNvSpPr/>
      </dsp:nvSpPr>
      <dsp:spPr>
        <a:xfrm>
          <a:off x="628203" y="452596"/>
          <a:ext cx="630445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Улучшает состояние здоровья</a:t>
          </a:r>
          <a:endParaRPr lang="ru-R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8203" y="452596"/>
        <a:ext cx="6304458" cy="905192"/>
      </dsp:txXfrm>
    </dsp:sp>
    <dsp:sp modelId="{3BED17B0-1468-4D73-8E08-665E999471C9}">
      <dsp:nvSpPr>
        <dsp:cNvPr id="0" name=""/>
        <dsp:cNvSpPr/>
      </dsp:nvSpPr>
      <dsp:spPr>
        <a:xfrm>
          <a:off x="62458" y="339447"/>
          <a:ext cx="1131490" cy="113149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E8E2CB-3757-4E89-91A8-E8B16ABD7D97}">
      <dsp:nvSpPr>
        <dsp:cNvPr id="0" name=""/>
        <dsp:cNvSpPr/>
      </dsp:nvSpPr>
      <dsp:spPr>
        <a:xfrm>
          <a:off x="957241" y="1810385"/>
          <a:ext cx="5975420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Воспитывает волевые качества и уверенность </a:t>
          </a:r>
          <a:endParaRPr lang="ru-RU" sz="2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57241" y="1810385"/>
        <a:ext cx="5975420" cy="905192"/>
      </dsp:txXfrm>
    </dsp:sp>
    <dsp:sp modelId="{5790432E-1A77-4302-A48F-50B137E9A741}">
      <dsp:nvSpPr>
        <dsp:cNvPr id="0" name=""/>
        <dsp:cNvSpPr/>
      </dsp:nvSpPr>
      <dsp:spPr>
        <a:xfrm>
          <a:off x="391495" y="1697236"/>
          <a:ext cx="1131490" cy="113149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4115BE-D9EC-4718-AECF-C66D3F9DE748}">
      <dsp:nvSpPr>
        <dsp:cNvPr id="0" name=""/>
        <dsp:cNvSpPr/>
      </dsp:nvSpPr>
      <dsp:spPr>
        <a:xfrm>
          <a:off x="628203" y="3168174"/>
          <a:ext cx="6304458" cy="90519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8497" tIns="68580" rIns="68580" bIns="6858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b="1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Помогает наладить отношения с окружающими людьми</a:t>
          </a:r>
          <a:endParaRPr lang="ru-RU" sz="2700" b="1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8203" y="3168174"/>
        <a:ext cx="6304458" cy="905192"/>
      </dsp:txXfrm>
    </dsp:sp>
    <dsp:sp modelId="{A646170A-DD1F-4392-B764-7DFFD861EAF4}">
      <dsp:nvSpPr>
        <dsp:cNvPr id="0" name=""/>
        <dsp:cNvSpPr/>
      </dsp:nvSpPr>
      <dsp:spPr>
        <a:xfrm>
          <a:off x="62458" y="3055025"/>
          <a:ext cx="1131490" cy="1131490"/>
        </a:xfrm>
        <a:prstGeom prst="ellipse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31A8A4-D613-4C9D-B9FE-6BC0D9789375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9A6297-CB7F-4C3D-8DEB-DDCFDE7B99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12537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A6297-CB7F-4C3D-8DEB-DDCFDE7B9927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9759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" y="-19893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984776" cy="1354162"/>
          </a:xfrm>
        </p:spPr>
        <p:txBody>
          <a:bodyPr>
            <a:normAutofit/>
          </a:bodyPr>
          <a:lstStyle/>
          <a:p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Муниципальное бюджетное дошкольное образовательное учреждение «Детский сад комбинированного вида № 45 </a:t>
            </a:r>
            <a:br>
              <a:rPr lang="ru-RU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«Добрая фея»</a:t>
            </a:r>
            <a:endParaRPr lang="ru-RU" sz="1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77756" y="1412776"/>
            <a:ext cx="6995120" cy="4525963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Психолого-педагогическая поддержка и сопровождение  сдачи норм ГТО дошкольниками</a:t>
            </a:r>
          </a:p>
          <a:p>
            <a:pPr marL="0" indent="0">
              <a:buNone/>
            </a:pPr>
            <a:endParaRPr lang="ru-RU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 Бутакова Е.Г.,</a:t>
            </a:r>
          </a:p>
          <a:p>
            <a:pPr marL="0" indent="0">
              <a:buNone/>
            </a:pP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Педагог-психолог</a:t>
            </a:r>
            <a:endParaRPr lang="ru-RU" sz="24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34819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39116"/>
            <a:ext cx="9196154" cy="6897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ttps://avatars.mds.yandex.net/i?id=e6722924807ec5896d66cb142bf94556f108c361-4571791-images-thumbs&amp;n=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7399" y="3923656"/>
            <a:ext cx="2798711" cy="2798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36815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Визуализация 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(прием «Мысленные картинки»)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700808"/>
            <a:ext cx="7092280" cy="273630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нижает психическую напряженность, повышает уверенность в своих силах.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«Сильный человек», «Победитель», «Смелый человек», «На кого хочу быть похожим» и т.д.</a:t>
            </a:r>
            <a:endParaRPr lang="ru-RU" b="1" dirty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8" name="Picture 4" descr="https://avatars.mds.yandex.net/i?id=c12d37814201603468b4ef614d2cb3d6489831fd-5554009-images-thumbs&amp;n=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062" y="4358502"/>
            <a:ext cx="1999391" cy="2301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cture background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858" t="-3337" r="3858" b="8796"/>
          <a:stretch/>
        </p:blipFill>
        <p:spPr bwMode="auto">
          <a:xfrm>
            <a:off x="2699792" y="4358502"/>
            <a:ext cx="1585791" cy="2164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2491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Позитивное самовнушение</a:t>
            </a:r>
            <a:b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Настраивает на работу, повышает самооценку, уверенность.</a:t>
            </a:r>
            <a:br>
              <a:rPr lang="ru-RU" sz="36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36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19672" y="2060848"/>
            <a:ext cx="3816424" cy="2664296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сильный и смелый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Как все спортсмены.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вынослив и здоров ,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Мой ответ: «Всегда готов!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36096" y="2060848"/>
            <a:ext cx="3995936" cy="406531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 соревнованиям готовлюсь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Ничего я не боюсь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 каждой тренировкой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сильнее становлюсь.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смогу, не отступлю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никогда не устаю</a:t>
            </a:r>
          </a:p>
          <a:p>
            <a:pPr marL="0" indent="0">
              <a:buNone/>
            </a:pPr>
            <a:endParaRPr lang="ru-RU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4650" y="4329671"/>
            <a:ext cx="2203326" cy="220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89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332656"/>
            <a:ext cx="7596336" cy="1368152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Словесные формулы самовнушения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2033464"/>
            <a:ext cx="7092280" cy="4275856"/>
          </a:xfrm>
        </p:spPr>
        <p:txBody>
          <a:bodyPr>
            <a:normAutofit fontScale="92500" lnSpcReduction="10000"/>
          </a:bodyPr>
          <a:lstStyle/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спокоен.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Мое дыхание легкое и спокойное.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отдыхаю.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Мои мышцы крепкие.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меня много сил.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Я уверен в своих силах.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меня все получится.</a:t>
            </a:r>
          </a:p>
          <a:p>
            <a:pPr lvl="0">
              <a:buFontTx/>
              <a:buChar char="-"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готов выполнять упражнения…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447066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357" y="41674"/>
            <a:ext cx="9088434" cy="68163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332656"/>
            <a:ext cx="7092280" cy="2592288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Желаем нашим ребятам высоких спортивных результатов!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412776"/>
            <a:ext cx="7092280" cy="489654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30680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" y="-19893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0"/>
            <a:ext cx="7499176" cy="2060848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«Нормы ГТО – это нормы жизни!»</a:t>
            </a:r>
            <a:br>
              <a:rPr lang="ru-RU" sz="2800" b="1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Указ президента РФ от  24.03.2014 г. № 172 «О Всероссийском физкультурно-спортивном комплексе «Готов к труду и обороне».</a:t>
            </a:r>
            <a:endParaRPr lang="ru-RU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3" y="2132856"/>
            <a:ext cx="3744416" cy="2650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84577"/>
            <a:ext cx="3816424" cy="2590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962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2" y="-19893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Психологическая подготовка включает: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75656" y="1484784"/>
            <a:ext cx="7668344" cy="4752528"/>
          </a:xfrm>
        </p:spPr>
        <p:txBody>
          <a:bodyPr>
            <a:normAutofit lnSpcReduction="10000"/>
          </a:bodyPr>
          <a:lstStyle/>
          <a:p>
            <a:pPr lvl="0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Выбор правильной мотивации и установление цели, что способствует развитию волевых качеств и самоконтроля; </a:t>
            </a:r>
          </a:p>
          <a:p>
            <a:pPr lvl="0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Предупреждение состояния внутреннего дискомфорта, психоэмоционального и физического напряжения у детей;</a:t>
            </a:r>
          </a:p>
          <a:p>
            <a:pPr lvl="0"/>
            <a:r>
              <a:rPr lang="ru-RU" b="1" dirty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Повышение уверенности в своих силах и самооценки.</a:t>
            </a:r>
          </a:p>
        </p:txBody>
      </p:sp>
    </p:spTree>
    <p:extLst>
      <p:ext uri="{BB962C8B-B14F-4D97-AF65-F5344CB8AC3E}">
        <p14:creationId xmlns:p14="http://schemas.microsoft.com/office/powerpoint/2010/main" val="692069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-19894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 ПОЛЬЗЕ СПОРТА: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8011736"/>
              </p:ext>
            </p:extLst>
          </p:nvPr>
        </p:nvGraphicFramePr>
        <p:xfrm>
          <a:off x="1907704" y="1556792"/>
          <a:ext cx="699512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22772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2218258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Осознание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своих потенциальных 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возможностей через СКАЗКОТЕРАПИЮ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63688" y="2276872"/>
            <a:ext cx="7380312" cy="2808312"/>
          </a:xfrm>
        </p:spPr>
        <p:txBody>
          <a:bodyPr>
            <a:normAutofit fontScale="92500"/>
          </a:bodyPr>
          <a:lstStyle/>
          <a:p>
            <a:pPr lvl="0"/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«Сказка о том, как медвежонок стал сильным» по мотивам стихотворения С. </a:t>
            </a:r>
            <a:r>
              <a:rPr lang="ru-RU" b="1" dirty="0" err="1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Еремеева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«Медвежонок Федя», 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Сказка о двух братьях и сильной воле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Сказка о Вороненке» </a:t>
            </a:r>
            <a:endParaRPr lang="ru-RU" b="1" dirty="0" smtClean="0"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broke\Desktop\эмоции-мысли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437112"/>
            <a:ext cx="2327920" cy="2327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9484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6876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Мультфильмы - настрой на достижение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268760"/>
            <a:ext cx="6876256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Советские мультфильмы: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«Хомяк и суслик»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«Утенок, который не умел играть в футбол»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«Как утенок-музыкант стал футболистом»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Топчумба</a:t>
            </a:r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«Спорт-спорт-спорт» (Упрямый ослик)»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«Необыкновенный матч»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«Приходи на каток»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«Кто получит приз?»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«Чемпион»</a:t>
            </a:r>
          </a:p>
          <a:p>
            <a:pPr lvl="0"/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sz="2400" b="1" dirty="0" err="1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Спортландия</a:t>
            </a:r>
            <a:r>
              <a:rPr lang="ru-RU" sz="24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87046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6876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Мультфильмы - настрой на достижение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7744" y="1268760"/>
            <a:ext cx="6876256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Современные мультфильмы: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Лунтик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серия 40 «Зарядка»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Лунтик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», 4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чезон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серия 232 «Пирамида»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Смешарики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Спорт круглый год».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Смешарики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Авзбука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здоровья».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«Победитель (2006 г.)</a:t>
            </a:r>
          </a:p>
          <a:p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</a:t>
            </a:r>
            <a:r>
              <a:rPr lang="ru-RU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Лентяево</a:t>
            </a:r>
            <a:r>
              <a:rPr lang="ru-RU" b="1" dirty="0" smtClean="0"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»</a:t>
            </a: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98449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686800" cy="1268760"/>
          </a:xfrm>
        </p:spPr>
        <p:txBody>
          <a:bodyPr>
            <a:normAutofit fontScale="90000"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Психомышечная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трениковка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по </a:t>
            </a:r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Э.Джекобсону</a:t>
            </a:r>
            <a: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91680" y="1268760"/>
            <a:ext cx="7452320" cy="50405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Предполагает напряжение каждой группы мышц с последующим расслаблением.</a:t>
            </a:r>
          </a:p>
          <a:p>
            <a:pPr marL="0" lvl="0" indent="0">
              <a:buNone/>
            </a:pPr>
            <a:r>
              <a:rPr lang="ru-RU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Психомышечные</a:t>
            </a: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упражнения:</a:t>
            </a:r>
          </a:p>
          <a:p>
            <a:pPr marL="0" lv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«Сосулька», «Камень-веревка», «Бабочка», «Лимон», «Черепаха»  «Пяточки», «Носочки»,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«Бяка-бука», «Буратино»</a:t>
            </a:r>
            <a:endParaRPr lang="ru-RU" b="1" dirty="0"/>
          </a:p>
          <a:p>
            <a:pPr marL="0" lvl="0" indent="0">
              <a:buNone/>
            </a:pPr>
            <a:endParaRPr lang="ru-RU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broke\Desktop\Картинки для презентаций и статей\Спорт\Эмоции-на-руке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26528"/>
            <a:ext cx="2987824" cy="2279915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748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broke\Desktop\шаблон спорт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524" y="0"/>
            <a:ext cx="9170524" cy="687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368152"/>
          </a:xfrm>
        </p:spPr>
        <p:txBody>
          <a:bodyPr>
            <a:normAutofit/>
          </a:bodyPr>
          <a:lstStyle/>
          <a:p>
            <a:pPr lvl="0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Дыхательные упражнения</a:t>
            </a:r>
            <a:endParaRPr lang="ru-RU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1700808"/>
            <a:ext cx="7092280" cy="4608512"/>
          </a:xfrm>
        </p:spPr>
        <p:txBody>
          <a:bodyPr>
            <a:normAutofit fontScale="92500" lnSpcReduction="10000"/>
          </a:bodyPr>
          <a:lstStyle/>
          <a:p>
            <a:pPr marL="0" lv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Укрепляют нервную систему, снижают стресс, повышают работоспособность.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«Антистрессовое дыхание»,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«Квадратное дыхание» -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медленно вдыхаем через нос, задерживаем дыхание на 2-3 сек. – спокойно выдыхаем.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«Полное дыхание» </a:t>
            </a:r>
            <a:r>
              <a:rPr lang="ru-RU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вдох через нос, выпячиваем живот и сразу плавно выдыхаем.</a:t>
            </a: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lvl="0" indent="0">
              <a:buNone/>
            </a:pPr>
            <a:endParaRPr lang="ru-RU" dirty="0" smtClean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sz="2400" dirty="0" smtClean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lvl="0"/>
            <a:endParaRPr lang="ru-RU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977130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442</Words>
  <Application>Microsoft Office PowerPoint</Application>
  <PresentationFormat>Экран (4:3)</PresentationFormat>
  <Paragraphs>91</Paragraphs>
  <Slides>13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6" baseType="lpstr">
      <vt:lpstr>Arial</vt:lpstr>
      <vt:lpstr>Calibri</vt:lpstr>
      <vt:lpstr>Тема Office</vt:lpstr>
      <vt:lpstr>Муниципальное бюджетное дошкольное образовательное учреждение «Детский сад комбинированного вида № 45  «Добрая фея»</vt:lpstr>
      <vt:lpstr>«Нормы ГТО – это нормы жизни!» Указ президента РФ от  24.03.2014 г. № 172 «О Всероссийском физкультурно-спортивном комплексе «Готов к труду и обороне».</vt:lpstr>
      <vt:lpstr>Психологическая подготовка включает:</vt:lpstr>
      <vt:lpstr>О ПОЛЬЗЕ СПОРТА:</vt:lpstr>
      <vt:lpstr>Осознание своих потенциальных возможностей через СКАЗКОТЕРАПИЮ </vt:lpstr>
      <vt:lpstr> Мультфильмы - настрой на достижение </vt:lpstr>
      <vt:lpstr> Мультфильмы - настрой на достижение </vt:lpstr>
      <vt:lpstr> Психомышечная трениковка по Э.Джекобсону </vt:lpstr>
      <vt:lpstr>Дыхательные упражнения</vt:lpstr>
      <vt:lpstr>Визуализация  (прием «Мысленные картинки»)</vt:lpstr>
      <vt:lpstr> Позитивное самовнушение Настраивает на работу, повышает самооценку, уверенность. </vt:lpstr>
      <vt:lpstr>Словесные формулы самовнушения</vt:lpstr>
      <vt:lpstr>Желаем нашим ребятам высоких спортивных результатов!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admin</cp:lastModifiedBy>
  <cp:revision>31</cp:revision>
  <dcterms:created xsi:type="dcterms:W3CDTF">2024-11-27T05:51:32Z</dcterms:created>
  <dcterms:modified xsi:type="dcterms:W3CDTF">2024-12-09T15:32:46Z</dcterms:modified>
</cp:coreProperties>
</file>