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97" r:id="rId6"/>
    <p:sldId id="270" r:id="rId7"/>
    <p:sldId id="289" r:id="rId8"/>
    <p:sldId id="288" r:id="rId9"/>
    <p:sldId id="287" r:id="rId10"/>
    <p:sldId id="286" r:id="rId11"/>
    <p:sldId id="296" r:id="rId12"/>
    <p:sldId id="295" r:id="rId13"/>
    <p:sldId id="294" r:id="rId14"/>
    <p:sldId id="292" r:id="rId15"/>
    <p:sldId id="293" r:id="rId16"/>
    <p:sldId id="285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348C-7E8F-457F-A85B-1864F47A0089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37A8F-9A98-4CE6-9558-83D543CB5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ФЕССИИ\1641973020_12-adonius-club-p-fon-dlya-prezentatsii-profes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35810" cy="59637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484784"/>
            <a:ext cx="5832648" cy="3168352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Внедрение </a:t>
            </a:r>
            <a:r>
              <a:rPr lang="ru-RU" b="1" dirty="0">
                <a:solidFill>
                  <a:srgbClr val="002060"/>
                </a:solidFill>
              </a:rPr>
              <a:t>в образовательный процесс ДОО современных инновационных технологий по ранней профориентации </a:t>
            </a:r>
            <a:r>
              <a:rPr lang="ru-RU" b="1" dirty="0" smtClean="0">
                <a:solidFill>
                  <a:srgbClr val="002060"/>
                </a:solidFill>
              </a:rPr>
              <a:t>дошкольников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Подготовила воспитатель Киселева О.Н.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МБДОУ </a:t>
            </a:r>
            <a:r>
              <a:rPr lang="ru-RU" b="1" dirty="0"/>
              <a:t>детский сад </a:t>
            </a:r>
            <a:endParaRPr lang="ru-RU" b="1" dirty="0" smtClean="0"/>
          </a:p>
          <a:p>
            <a:pPr algn="ctr"/>
            <a:r>
              <a:rPr lang="ru-RU" b="1" dirty="0" err="1" smtClean="0"/>
              <a:t>общеразвивающего</a:t>
            </a:r>
            <a:r>
              <a:rPr lang="ru-RU" b="1" dirty="0" smtClean="0"/>
              <a:t> </a:t>
            </a:r>
            <a:r>
              <a:rPr lang="ru-RU" b="1" dirty="0"/>
              <a:t>вида № </a:t>
            </a:r>
            <a:r>
              <a:rPr lang="ru-RU" b="1"/>
              <a:t>13 </a:t>
            </a:r>
            <a:endParaRPr lang="ru-RU" b="1" smtClean="0"/>
          </a:p>
          <a:p>
            <a:pPr algn="ctr"/>
            <a:r>
              <a:rPr lang="ru-RU" b="1" smtClean="0"/>
              <a:t>г</a:t>
            </a:r>
            <a:r>
              <a:rPr lang="ru-RU" b="1" dirty="0"/>
              <a:t>. Белгорода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7504" y="322204"/>
            <a:ext cx="892899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Технология музея и коллекционирования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Музейное пространство, являясь модулем развивающей предметно-пространственной среды ДОУ, открывает широкие возможности для открытия мира профессий, знакомства с профессиями прошлого, настоящего и будущего, что расширяет кругозор детей, создает возможности для самостоятельной познавательно-исследовательской деятельности с экспонатами музея, помогает установить связь между потребностями общества и появлением новых профессий.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Безусловно, ведущая роль в музейной среде принадлежит экспозициям мини-музея, которые погружают ребенка в активный познавательный процесс получения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знаний о профессиях через руки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(Например,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минимузей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Автомобилиус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», знакомит детей с марками автомобилей разных эпох, особенностями их конструкции, материалов, из которых они сделаны, соответственно дети приобретают знания о профессиях людей, которые участвуют в производстве машин от замысла до воплощения. Возможность взять модель в руки, рассмотреть ее, попробовать в движении, обыграть «здесь и сейчас», используя макет улицы, все это восхищает, удивляет и радует ребенка, одновременно формируя эмоционально-ценностное отношение к результатам труда конструктора, машиностроителя, металлурга, и интерес к профессии. 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48965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Музейная экспозиция может быть представлена:</a:t>
            </a:r>
            <a:endParaRPr lang="ru-RU" dirty="0" smtClean="0">
              <a:solidFill>
                <a:srgbClr val="002060"/>
              </a:solidFill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лэпбуками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презентациями профессий,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выставками (коллекциями) продуктов профессиональной деятельности, технического оборудования, коллекциями спецодежды,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виртуальными экскурсиями на предприятия производственной и культурной сферы,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фотовернисажами</a:t>
            </a:r>
            <a:r>
              <a:rPr lang="ru-RU" dirty="0" smtClean="0">
                <a:solidFill>
                  <a:srgbClr val="002060"/>
                </a:solidFill>
              </a:rPr>
              <a:t> известных людей-профессионалов своего дела,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подборкой художественной литературы о профессиях,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кроме этого, дети могут пополнять экспозиции музея экспонатами, сделанными своими руками и вместе с родителями.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Таким образом, экспозиции становятся своего рода музейной коммуникацией и способствуют обогащению знаний детей о профессиях.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6879" t="18519" r="37146" b="52991"/>
          <a:stretch>
            <a:fillRect/>
          </a:stretch>
        </p:blipFill>
        <p:spPr bwMode="auto">
          <a:xfrm>
            <a:off x="4860032" y="3429000"/>
            <a:ext cx="41651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" t="11483" r="958" b="2393"/>
          <a:stretch>
            <a:fillRect/>
          </a:stretch>
        </p:blipFill>
        <p:spPr>
          <a:xfrm>
            <a:off x="4892036" y="404664"/>
            <a:ext cx="4134859" cy="2736304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60648"/>
            <a:ext cx="586814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Информационно-коммуникационные технологии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В современных условиях развитие человека невозможно без электронного оснащения. В дошкольном учреждении на данный момент это: компьютеры,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мультимедийные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проекторы, ноутбуки, телевизоры, а также принтеры, сканер, магнитофоны, фотоаппарат, видеокамера. Применяемые информационно-коммуникационные технологии можно разделить: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мультимедийные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презентации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— это наглядность, дающая возможность педагогу выстроить объяснение с использованием видеофрагментов.;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виртуальные экскурсии на предприятия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(знакомство дошкольников и наблюдение за деятельностью предприятий и представителями различных профессий);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интерактивные комплексы развивающих и обучающих игр и игровые центры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un9-47.userapi.com/impg/pnbBnyU782krbnXYiicsA7DNIXjpV4aVlJZ_4w/el9K-3H6E0k.jpg?size=810x1080&amp;quality=95&amp;sign=c525a882f02713f52245723fe082eede&amp;type=album"/>
          <p:cNvPicPr/>
          <p:nvPr/>
        </p:nvPicPr>
        <p:blipFill>
          <a:blip r:embed="rId3" cstate="print"/>
          <a:srcRect l="5196" t="15587" r="9073" b="12321"/>
          <a:stretch>
            <a:fillRect/>
          </a:stretch>
        </p:blipFill>
        <p:spPr bwMode="auto">
          <a:xfrm>
            <a:off x="5940152" y="404664"/>
            <a:ext cx="30243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437112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Несомненным достоинством применения цифровых технологий в процессе ознакомления детей с профессиями взрослых является: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полисенсорное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восприятие материала; демонстрация объектов с помощью проекционного экрана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мультимедийного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проектора в многократно увеличенном виде; применение анимации, аудио- и видеоэффектов в общей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PowerPointпрезентации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, которая компенсирует объем информации; активизация зрительных функций, а также глазомерных возможностей ребенка;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слайд-фильмы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для вывода информации в виде распечаток крупным шрифтом на принтере в качестве раздаточного материала.</a:t>
            </a:r>
            <a:endParaRPr lang="ru-RU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60648"/>
            <a:ext cx="3402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7. Технология </a:t>
            </a:r>
            <a:r>
              <a:rPr lang="ru-RU" sz="2000" b="1" dirty="0">
                <a:solidFill>
                  <a:srgbClr val="FF0000"/>
                </a:solidFill>
              </a:rPr>
              <a:t>"Клубный час"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Технология развития творческих способностей коллектива в ДОУ, в том числе сплачивание коллектива, создание творческой команды единомышленников.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https://sun9-9.userapi.com/impg/X9Xh1_fLyDhPPr_ZHU7FUNwpH1Bpd4ooh1R5PQ/Kqg8OTWNz2Y.jpg?size=810x1080&amp;quality=95&amp;sign=65db44dc420d2828dcb7b3852bd6dd5f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312368" cy="44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628800"/>
            <a:ext cx="57241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Выбор </a:t>
            </a:r>
            <a:r>
              <a:rPr lang="ru-RU" sz="1600" b="1" dirty="0">
                <a:solidFill>
                  <a:srgbClr val="002060"/>
                </a:solidFill>
              </a:rPr>
              <a:t>типов «Клубного часа</a:t>
            </a:r>
            <a:r>
              <a:rPr lang="ru-RU" sz="1600" b="1" dirty="0" smtClean="0">
                <a:solidFill>
                  <a:srgbClr val="002060"/>
                </a:solidFill>
              </a:rPr>
              <a:t>»: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Свободный», (дети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Тематические», (включение в ситуацию </a:t>
            </a:r>
            <a:r>
              <a:rPr lang="ru-RU" sz="1600" dirty="0" smtClean="0">
                <a:solidFill>
                  <a:srgbClr val="002060"/>
                </a:solidFill>
              </a:rPr>
              <a:t>месяца);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>
                <a:solidFill>
                  <a:srgbClr val="002060"/>
                </a:solidFill>
              </a:rPr>
              <a:t>Деятельностный</a:t>
            </a:r>
            <a:r>
              <a:rPr lang="ru-RU" sz="1600" dirty="0">
                <a:solidFill>
                  <a:srgbClr val="002060"/>
                </a:solidFill>
              </a:rPr>
              <a:t>», (самоопределение ребенка в выборе различных видов деятельности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Творческий» (самостоятельная подготовка, детьми старшего дошкольного возраста, проведения Клубного часа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>
                <a:solidFill>
                  <a:srgbClr val="002060"/>
                </a:solidFill>
              </a:rPr>
              <a:t>Квест</a:t>
            </a:r>
            <a:r>
              <a:rPr lang="ru-RU" sz="1600" dirty="0">
                <a:solidFill>
                  <a:srgbClr val="002060"/>
                </a:solidFill>
              </a:rPr>
              <a:t>» (поиск командой или поодиночке, какой-либо вещи, </a:t>
            </a:r>
            <a:r>
              <a:rPr lang="ru-RU" sz="1600" dirty="0" smtClean="0">
                <a:solidFill>
                  <a:srgbClr val="002060"/>
                </a:solidFill>
              </a:rPr>
              <a:t>предмета);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Музейный» (по ситуации месяца, сбор музейных экспонатов и проведение экскурсий после оформления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Большая игра» (с участием большого количества детей в сюжетом или сюжетами и </a:t>
            </a:r>
            <a:r>
              <a:rPr lang="ru-RU" sz="1600" dirty="0" smtClean="0">
                <a:solidFill>
                  <a:srgbClr val="002060"/>
                </a:solidFill>
              </a:rPr>
              <a:t>персонажами).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79983"/>
            <a:ext cx="55801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Задачи «Клубного часа»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воспитание у детей самостоятельности и ответственности за свои поступки;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обучение ориентировки в пространстве;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воспитание дружеских отношений между детьми различного возраста, уважительное отношение к окружающим;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способствовать проявлению инициативы в заботе об окружающих, с благодарностью относиться к помощи и знакам внимания;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развитие умения планировать свои действия и оценивать их результаты;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закрепление умений детей вежливо выражать свою просьбу, благодарить за оказанную услугу;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развитие стремлений детей выражать свое отношение к окружающему, самостоятельно находить для этого различные речевые средства;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обучение детей приёмам решения спорных вопросов и улаживания конфликтов;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поощрение попыток ребенка осознано делиться с педагогом и другими детьми разнообразным впечатлениям;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приобретение собственного жизненного опыта (смысловые образования)переживания необходимые для самоопределения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саморегуляции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Интегративные качества, приобретенные ребенком в результате освоения технологий социализации: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-Интерес к новому и неизвестному в окружающем мире (предметам, вещам, отношениям)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-Любовь к экспериментам.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-Способность самостоятельно действовать  в  повседневной жизни.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-Способность договариваться, распределять  действия,  изменять стиль общения.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-Способность управлять своим поведением и планировать действия на основе первичных ценностных представлений, соблюдать элементарные общественные нормы и правила поведения.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-Способность самостоятельно применять усвоенные знания и способы действий. Представления о себе, семье, обществе, государстве, мире, природе.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s://sun9-64.userapi.com/impg/IKrH_4i1LpKj5LbywgCWj81oL15MtBitGMd9AQ/kIgrkdA6JVQ.jpg?size=1280x960&amp;quality=95&amp;sign=fe93fd54bdbb223b78ba730f75d08d3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317076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35.userapi.com/impg/O2BTu3boa3vSPZz22hfjwLjrbaoIHWdCnJ1f_g/eoEVgDjrwkY.jpg?size=977x1080&amp;quality=95&amp;sign=54d07f23df6a50751b2cf887da18436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4" y="332656"/>
            <a:ext cx="63367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8. Уголок профориентации «Кем быть»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Данный вид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профориентационной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работы (создание уголка) является приоритетным для разных возрастных групп, поэтому он может занимать активную позицию при создании познавательной среды в группах детского сада.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Оформление уголка профориентации следует осуществлять по принципу доступности и наглядности. Уголок должен привлекать интересным и актуальным содержанием, оригинальностью оформления материалов. Информация на стенде должна регулярно обновляться (ежемесячно, ежеквартально).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уголок профориентации может  входить: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Сюжетно-ролевые игры;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Иллюстрации профессий;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Дидактические игры (настольно-печатные, словесные, игры с предметами);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Картотека художественной литературы о профессиях (стихи, рассказы, загадки);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480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Куклы в костюмах.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429" b="952"/>
          <a:stretch>
            <a:fillRect/>
          </a:stretch>
        </p:blipFill>
        <p:spPr>
          <a:xfrm>
            <a:off x="6588224" y="116632"/>
            <a:ext cx="2376264" cy="1992995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70" r="9841"/>
          <a:stretch>
            <a:fillRect/>
          </a:stretch>
        </p:blipFill>
        <p:spPr>
          <a:xfrm>
            <a:off x="6588224" y="2204864"/>
            <a:ext cx="2376264" cy="1753959"/>
          </a:xfrm>
          <a:prstGeom prst="rect">
            <a:avLst/>
          </a:prstGeom>
          <a:ln w="28575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49" r="18203" b="7792"/>
          <a:stretch>
            <a:fillRect/>
          </a:stretch>
        </p:blipFill>
        <p:spPr>
          <a:xfrm>
            <a:off x="6588224" y="4077072"/>
            <a:ext cx="2367160" cy="1872208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332656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Таким образом, ознакомление детей дошкольного возраста с профессиями взрослых – одна из важных задач социализации ребёнка.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Представление о профессиях позволяет детям глубже проникнуть в мир взрослых, понять и принять его,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формирует интерес к труду, зарождает мечту о собственном будущем.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чтобы сделать эту мечту еще ярче, задача современных педагогов – внедрять новые формы работы с воспитанниками, используя дифференцированный и индивидуальный подходы, инновационные образовательные методики и игровые технологии, которые являются основой всего дошкольного 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4033" name="Picture 1" descr="G:\ПРОФЕССИИ\120-2.jpg"/>
          <p:cNvPicPr>
            <a:picLocks noChangeAspect="1" noChangeArrowheads="1"/>
          </p:cNvPicPr>
          <p:nvPr/>
        </p:nvPicPr>
        <p:blipFill>
          <a:blip r:embed="rId3" cstate="print"/>
          <a:srcRect l="-563" t="17196" r="5014" b="4403"/>
          <a:stretch>
            <a:fillRect/>
          </a:stretch>
        </p:blipFill>
        <p:spPr bwMode="auto">
          <a:xfrm>
            <a:off x="395536" y="332656"/>
            <a:ext cx="8424936" cy="51845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5832648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Что такое профориентация в ДОУ</a:t>
            </a:r>
            <a:r>
              <a:rPr lang="ru-RU" sz="5000" b="1" dirty="0" smtClean="0">
                <a:solidFill>
                  <a:srgbClr val="FF0000"/>
                </a:solidFill>
              </a:rPr>
              <a:t>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800" dirty="0">
                <a:solidFill>
                  <a:srgbClr val="002060"/>
                </a:solidFill>
              </a:rPr>
              <a:t>Это - система мероприятий, направленных на выявление личностных особенностей, интересов и способностей каждого ребенка для оказания ему помощи в разумном выборе профессии</a:t>
            </a:r>
            <a:r>
              <a:rPr lang="ru-RU" sz="4800" dirty="0" smtClean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800" dirty="0">
                <a:solidFill>
                  <a:srgbClr val="002060"/>
                </a:solidFill>
              </a:rPr>
              <a:t>На сегодняшний день проблема </a:t>
            </a:r>
            <a:r>
              <a:rPr lang="ru-RU" sz="4800" b="1" dirty="0">
                <a:solidFill>
                  <a:srgbClr val="002060"/>
                </a:solidFill>
              </a:rPr>
              <a:t>ранней профориентации очень актуальна</a:t>
            </a:r>
            <a:r>
              <a:rPr lang="ru-RU" sz="4800" dirty="0">
                <a:solidFill>
                  <a:srgbClr val="002060"/>
                </a:solidFill>
              </a:rPr>
              <a:t>, так как вхождение ребенка в социальный мир невозможен без освоения им первоначальных представлений социального характера. 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rgbClr val="002060"/>
                </a:solidFill>
              </a:rPr>
              <a:t>В </a:t>
            </a:r>
            <a:r>
              <a:rPr lang="ru-RU" sz="4800" dirty="0">
                <a:solidFill>
                  <a:srgbClr val="002060"/>
                </a:solidFill>
              </a:rPr>
              <a:t>зависимости от способностей, психологических особенностей темперамента и характера, от воспитания ребенка и привития ему ценности труда у детей формируется система знаний о </a:t>
            </a:r>
            <a:r>
              <a:rPr lang="ru-RU" sz="4800" b="1" dirty="0">
                <a:solidFill>
                  <a:srgbClr val="002060"/>
                </a:solidFill>
              </a:rPr>
              <a:t>профессиях,</a:t>
            </a:r>
            <a:r>
              <a:rPr lang="ru-RU" sz="4800" dirty="0">
                <a:solidFill>
                  <a:srgbClr val="002060"/>
                </a:solidFill>
              </a:rPr>
              <a:t> интересы и отношение к определенным видам деятельности. 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rgbClr val="002060"/>
                </a:solidFill>
              </a:rPr>
              <a:t>Для </a:t>
            </a:r>
            <a:r>
              <a:rPr lang="ru-RU" sz="4800" dirty="0">
                <a:solidFill>
                  <a:srgbClr val="002060"/>
                </a:solidFill>
              </a:rPr>
              <a:t>того чтобы ребенок осознанно сделал выбор во взрослой жизни, его надо познакомить с максимальным количеством </a:t>
            </a:r>
            <a:r>
              <a:rPr lang="ru-RU" sz="4800" b="1" dirty="0">
                <a:solidFill>
                  <a:srgbClr val="002060"/>
                </a:solidFill>
              </a:rPr>
              <a:t>профессий, начиная с профессий</a:t>
            </a:r>
            <a:r>
              <a:rPr lang="ru-RU" sz="4800" dirty="0">
                <a:solidFill>
                  <a:srgbClr val="002060"/>
                </a:solidFill>
              </a:rPr>
              <a:t> родителей и людей хорошо знакомых, чей труд дети наблюдают изо дня в день, заканчивая необычными </a:t>
            </a:r>
            <a:r>
              <a:rPr lang="ru-RU" sz="4800" b="1" dirty="0">
                <a:solidFill>
                  <a:srgbClr val="002060"/>
                </a:solidFill>
              </a:rPr>
              <a:t>профессиями современного мира</a:t>
            </a:r>
            <a:r>
              <a:rPr lang="ru-RU" sz="4800" dirty="0">
                <a:solidFill>
                  <a:srgbClr val="002060"/>
                </a:solidFill>
              </a:rPr>
              <a:t>. Способствовать развитию доступных представлений об их ценности, значимости каждого труда</a:t>
            </a:r>
            <a:r>
              <a:rPr lang="ru-RU" sz="4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58326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На современном этапе развития общества к системе дошкольного обучения и воспитания предъявляются высокие требования. Задачей любого педагога является поиск более эффективных </a:t>
            </a:r>
            <a:r>
              <a:rPr lang="ru-RU" b="1" dirty="0">
                <a:solidFill>
                  <a:srgbClr val="002060"/>
                </a:solidFill>
              </a:rPr>
              <a:t>современных образовательных технологий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Педагогические технологии определяют новые средства, формы, методы, используемые в практики и, конечно, они должны быть ориентированы на развитие личности ребенка и его способностей.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Таким образом, формирование представлений дошкольников о мире труда и профессий — это актуальный процесс в современном мире, который необходимо строить с учётом </a:t>
            </a:r>
            <a:r>
              <a:rPr lang="ru-RU" b="1" dirty="0">
                <a:solidFill>
                  <a:srgbClr val="002060"/>
                </a:solidFill>
              </a:rPr>
              <a:t>современных образовательных технологий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endParaRPr lang="ru-RU" dirty="0"/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1080120"/>
          </a:xfrm>
        </p:spPr>
        <p:txBody>
          <a:bodyPr>
            <a:normAutofit fontScale="25000" lnSpcReduction="20000"/>
          </a:bodyPr>
          <a:lstStyle/>
          <a:p>
            <a:pPr marL="1143000" indent="-1143000"/>
            <a:r>
              <a:rPr lang="ru-RU" sz="8000" b="1" dirty="0" smtClean="0">
                <a:solidFill>
                  <a:srgbClr val="FF0000"/>
                </a:solidFill>
              </a:rPr>
              <a:t>1. Технология </a:t>
            </a:r>
            <a:r>
              <a:rPr lang="ru-RU" sz="8000" b="1" dirty="0">
                <a:solidFill>
                  <a:srgbClr val="FF0000"/>
                </a:solidFill>
              </a:rPr>
              <a:t>проектной </a:t>
            </a:r>
            <a:r>
              <a:rPr lang="ru-RU" sz="8000" b="1" dirty="0" smtClean="0">
                <a:solidFill>
                  <a:srgbClr val="FF0000"/>
                </a:solidFill>
              </a:rPr>
              <a:t>деятельности</a:t>
            </a:r>
            <a:endParaRPr lang="ru-RU" sz="8000" dirty="0"/>
          </a:p>
          <a:p>
            <a:pPr marL="1143000" indent="-1143000">
              <a:lnSpc>
                <a:spcPct val="120000"/>
              </a:lnSpc>
            </a:pPr>
            <a:r>
              <a:rPr lang="ru-RU" sz="8000" b="1" dirty="0" smtClean="0">
                <a:solidFill>
                  <a:srgbClr val="002060"/>
                </a:solidFill>
              </a:rPr>
              <a:t>Проектная </a:t>
            </a:r>
            <a:r>
              <a:rPr lang="ru-RU" sz="8000" b="1" dirty="0">
                <a:solidFill>
                  <a:srgbClr val="002060"/>
                </a:solidFill>
              </a:rPr>
              <a:t>деятельность</a:t>
            </a:r>
            <a:r>
              <a:rPr lang="ru-RU" sz="8000" dirty="0">
                <a:solidFill>
                  <a:srgbClr val="002060"/>
                </a:solidFill>
              </a:rPr>
              <a:t> — один из результативных методов современного образования, который включает в себя очень много различных форм и видов деятельности и в основе которого лежит самостоятельная деятельность воспитанников:</a:t>
            </a:r>
          </a:p>
          <a:p>
            <a:pPr>
              <a:lnSpc>
                <a:spcPct val="120000"/>
              </a:lnSpc>
            </a:pPr>
            <a:endParaRPr lang="ru-RU" sz="6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sz="64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772816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технология исследовательской деятельности (наблюдение, моделирование, использование художественного слова, дидактические игры, игровые обучающие и творчески развивающие ситуации, трудовые действия, поручения, коллекционирование, например виды профессий и др.),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познавательно-поисковая,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информационная,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практико-ориентированная ("гость группы"), </a:t>
            </a:r>
          </a:p>
        </p:txBody>
      </p:sp>
      <p:pic>
        <p:nvPicPr>
          <p:cNvPr id="11" name="Рисунок 10" descr="http://mdou13.beluo31.ru/wp-content/uploads/2022/11/IMG_20221005_100556_resized_20221006_023311908-scal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9673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085184"/>
            <a:ext cx="9036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в процессе которых ребенок познает окружающий мир и переносит полученные знания в реальную жизнь.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04664"/>
            <a:ext cx="460851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Метод проектов также является особым механизмом взаимодействия </a:t>
            </a:r>
            <a:r>
              <a:rPr lang="ru-RU" b="1" dirty="0" smtClean="0">
                <a:solidFill>
                  <a:srgbClr val="002060"/>
                </a:solidFill>
              </a:rPr>
              <a:t>семьи и ДОУ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Работа над проектами позволит воспитанникам на простых примерах более глубоко овладевать глобальными понятиями определенных профессий. </a:t>
            </a:r>
          </a:p>
          <a:p>
            <a:pPr>
              <a:lnSpc>
                <a:spcPct val="12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Так же значительно углубит знания дошкольников о профессиях; увеличит самостоятельную активность дошкольников; разовьет у воспитанников творческое мышление, умение самостоятельно, с помощью различных форм и методов находить информацию о предметах или явлениях и решать проблемные ситуации.</a:t>
            </a:r>
          </a:p>
          <a:p>
            <a:pPr>
              <a:lnSpc>
                <a:spcPct val="130000"/>
              </a:lnSpc>
            </a:pPr>
            <a:endParaRPr lang="ru-RU" dirty="0"/>
          </a:p>
        </p:txBody>
      </p:sp>
      <p:pic>
        <p:nvPicPr>
          <p:cNvPr id="14" name="Рисунок 13" descr="https://sun9-53.userapi.com/impg/c855720/v855720777/1e1ded/UkBhCA4k6VM.jpg?size=1280x960&amp;quality=96&amp;sign=c0a486a9ef1a23e09e41c419745e4a0a&amp;type=album"/>
          <p:cNvPicPr/>
          <p:nvPr/>
        </p:nvPicPr>
        <p:blipFill>
          <a:blip r:embed="rId3" cstate="print"/>
          <a:srcRect l="10338" t="5129" r="36779" b="3527"/>
          <a:stretch>
            <a:fillRect/>
          </a:stretch>
        </p:blipFill>
        <p:spPr bwMode="auto">
          <a:xfrm>
            <a:off x="5004048" y="404664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15121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200" b="1" dirty="0">
                <a:solidFill>
                  <a:srgbClr val="FF0000"/>
                </a:solidFill>
              </a:rPr>
              <a:t>2. Педагогическая технология организации </a:t>
            </a:r>
            <a:r>
              <a:rPr lang="ru-RU" sz="6200" b="1" dirty="0" smtClean="0">
                <a:solidFill>
                  <a:srgbClr val="FF0000"/>
                </a:solidFill>
              </a:rPr>
              <a:t>игровой деятельности</a:t>
            </a:r>
          </a:p>
          <a:p>
            <a:pPr>
              <a:lnSpc>
                <a:spcPct val="120000"/>
              </a:lnSpc>
            </a:pPr>
            <a:r>
              <a:rPr lang="ru-RU" sz="6200" b="1" dirty="0" smtClean="0">
                <a:solidFill>
                  <a:srgbClr val="002060"/>
                </a:solidFill>
              </a:rPr>
              <a:t> </a:t>
            </a:r>
            <a:r>
              <a:rPr lang="ru-RU" sz="6200" dirty="0">
                <a:solidFill>
                  <a:srgbClr val="002060"/>
                </a:solidFill>
              </a:rPr>
              <a:t>(сюжетно-ролевых и дидактических игр, игровых моментов по ознакомлению с различными профессиями). </a:t>
            </a:r>
          </a:p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rgbClr val="002060"/>
                </a:solidFill>
              </a:rPr>
              <a:t>Игра</a:t>
            </a:r>
            <a:r>
              <a:rPr lang="ru-RU" sz="6400" dirty="0">
                <a:solidFill>
                  <a:srgbClr val="002060"/>
                </a:solidFill>
              </a:rPr>
              <a:t> — это самая свободная, естественная форма погружения в реальную (или воображаемую) действительность с целью её изучения, проявления собственного «Я», творчества, активности, самостоятельности, самореализации. </a:t>
            </a:r>
          </a:p>
          <a:p>
            <a:endParaRPr lang="ru-RU" dirty="0"/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pic>
        <p:nvPicPr>
          <p:cNvPr id="21506" name="Picture 2" descr="https://sun9-37.userapi.com/impg/Wuc-ZANn-CykXsHn8J43PpeRSnSgAcWcsBFyFw/mm8r1iuDEzw.jpg?size=1280x721&amp;quality=95&amp;sign=6af76789fb599d25192cbe4585f8c819&amp;type=album"/>
          <p:cNvPicPr>
            <a:picLocks noChangeAspect="1" noChangeArrowheads="1"/>
          </p:cNvPicPr>
          <p:nvPr/>
        </p:nvPicPr>
        <p:blipFill>
          <a:blip r:embed="rId3" cstate="print"/>
          <a:srcRect l="21481" t="6452" r="22191" b="6452"/>
          <a:stretch>
            <a:fillRect/>
          </a:stretch>
        </p:blipFill>
        <p:spPr bwMode="auto">
          <a:xfrm>
            <a:off x="6732240" y="1628800"/>
            <a:ext cx="2232248" cy="180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772816"/>
            <a:ext cx="6858000" cy="162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В процессе </a:t>
            </a:r>
            <a:r>
              <a:rPr lang="ru-RU" sz="1400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400" dirty="0" smtClean="0">
                <a:solidFill>
                  <a:srgbClr val="002060"/>
                </a:solidFill>
              </a:rPr>
              <a:t> сюжетно-ролевой игры имитируются производственные сюжеты, ситуации, профессиональная социальная среда, модели профессионального поведения, модели межличностных профессиональных отношений. Дети играли в такие сюжетно-ролевые игры как: «Больница», «Магазин», «Парикмахерская», «Строители», «Моряки», «На кухне», «Инспектор ГИБДД», «На почте», «Спасатель», «Швея», «В школе».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56992"/>
            <a:ext cx="9144000" cy="266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Воспитанники ДОУ могут самостоятельно или с помощью воспитателя моделировать ситуации «на рабочем месте», перевоплощаясь в своих родителей, близких родственников или знакомых.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Сюжетно-ролевые игры варьируются в зависимости от уровня сложности и возраста детей разных групп. Пространство для них должно быть организовано и содержать: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игровое оборудование для имитации элементарных трудовых действий (атрибутика профессий: ширмы, моделирующие экстерьер разных предприятий, рабочая форма и игрушечные орудия труда);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игрушки и инструменты для творчества и созидания (конструкторы разных типов, автомобильные треки, масса для лепки, магнитные доски и так далее);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современные технические средства моделирования игровых ситуаций с помощью педагога (проектор, интерактивная доска и другие).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5616624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0000"/>
                </a:solidFill>
              </a:rPr>
              <a:t>3. Технология интегрированного </a:t>
            </a:r>
            <a:r>
              <a:rPr lang="ru-RU" sz="2300" b="1" dirty="0" smtClean="0">
                <a:solidFill>
                  <a:srgbClr val="FF0000"/>
                </a:solidFill>
              </a:rPr>
              <a:t>обучения</a:t>
            </a:r>
            <a:r>
              <a:rPr lang="ru-RU" sz="2300" b="1" dirty="0" smtClean="0"/>
              <a:t> </a:t>
            </a:r>
          </a:p>
          <a:p>
            <a:endParaRPr lang="ru-RU" sz="2300" dirty="0"/>
          </a:p>
          <a:p>
            <a:pPr algn="just"/>
            <a:r>
              <a:rPr lang="ru-RU" sz="1900" b="1" dirty="0">
                <a:solidFill>
                  <a:srgbClr val="002060"/>
                </a:solidFill>
              </a:rPr>
              <a:t>Интеграция</a:t>
            </a:r>
            <a:r>
              <a:rPr lang="ru-RU" sz="1900" dirty="0">
                <a:solidFill>
                  <a:srgbClr val="002060"/>
                </a:solidFill>
              </a:rPr>
              <a:t> – это 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целостность. </a:t>
            </a:r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Ознакомление </a:t>
            </a:r>
            <a:r>
              <a:rPr lang="ru-RU" sz="1900" dirty="0">
                <a:solidFill>
                  <a:srgbClr val="002060"/>
                </a:solidFill>
              </a:rPr>
              <a:t>дошкольников с профессиями осуществляется с учётом принципа интеграции пяти образовательных областей в соответствии с ФГОС дошкольного образования, возрастными возможностями и особенностями воспитанников. На основании анализа изученных работ, учёта современных образовательных технологий можно определить цель и задачи работы по ранней профориентации детей. </a:t>
            </a:r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endParaRPr lang="ru-RU" sz="1900" dirty="0">
              <a:solidFill>
                <a:srgbClr val="002060"/>
              </a:solidFill>
            </a:endParaRPr>
          </a:p>
          <a:p>
            <a:pPr algn="just"/>
            <a:r>
              <a:rPr lang="ru-RU" sz="1900" dirty="0">
                <a:solidFill>
                  <a:srgbClr val="002060"/>
                </a:solidFill>
              </a:rPr>
              <a:t>В детской деятельности современного ребенка можно увидеть стремление к </a:t>
            </a:r>
            <a:r>
              <a:rPr lang="ru-RU" sz="1900" dirty="0" smtClean="0">
                <a:solidFill>
                  <a:srgbClr val="002060"/>
                </a:solidFill>
              </a:rPr>
              <a:t>интеграции. Современных </a:t>
            </a:r>
            <a:r>
              <a:rPr lang="ru-RU" sz="1900" dirty="0">
                <a:solidFill>
                  <a:srgbClr val="002060"/>
                </a:solidFill>
              </a:rPr>
              <a:t>детей привлекает сам процесс, возможность проявления самостоятельности и свободы, реализации замыслов, возможность выбирать и менять что-то самому.</a:t>
            </a:r>
          </a:p>
          <a:p>
            <a:endParaRPr lang="ru-RU" sz="1900" dirty="0"/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8928992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 Технология макетирования 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Макет является не только центральным элементом, организующим предметную среду для игры с мелкими игрушками, но и связующим звеном разных форм взросло-детской и свободной детской активности (чтения художественных текстов, продуктивной деятельности, сюжетной игры). Практика показывает, что создание макетов «Ферма», «Теплица», «Хлебопекарня». «Лаборатория», «Метеостанция» и др. позволяют формировать символические функции сознания ребенка, что позволит ему моделировать производственные процессы, профессиональные отношения, «осваивать» в игре технологии создания продукта профессиональной деятельности. Развивающий потенциал данной технологии в ранней профориентации в том, что она дает возможность вариативного использования игрушек, предметов-заместителей, маркеров пространства, объединения разных по содержанию макетов, что способствует формированию у детей самых разнообразных игровых замыслов и позволяет закрепить полученные знания о профессиях взрослых и «прожить» производственные сюжеты.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ФЕССИИ\1641972964_19-adonius-club-p-fon-dlya-prezentatsii-professii-19.jpg"/>
          <p:cNvPicPr>
            <a:picLocks noChangeAspect="1" noChangeArrowheads="1"/>
          </p:cNvPicPr>
          <p:nvPr/>
        </p:nvPicPr>
        <p:blipFill>
          <a:blip r:embed="rId2" cstate="print"/>
          <a:srcRect l="968" t="26819" r="314" b="33302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5364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rgbClr val="002060"/>
                </a:solidFill>
              </a:rPr>
              <a:t>На основе этой технологии, согласно возрастным особенностям детей в ДОУ могут быть обозначены мастерские (</a:t>
            </a:r>
            <a:r>
              <a:rPr lang="ru-RU" sz="2000" dirty="0" err="1" smtClean="0">
                <a:solidFill>
                  <a:srgbClr val="002060"/>
                </a:solidFill>
              </a:rPr>
              <a:t>н-р</a:t>
            </a:r>
            <a:r>
              <a:rPr lang="ru-RU" sz="2000" dirty="0" smtClean="0">
                <a:solidFill>
                  <a:srgbClr val="002060"/>
                </a:solidFill>
              </a:rPr>
              <a:t>, "Спасательная служба", "Строители", "Мир на дорогах"), где ребенок может упражнять себя в умении наблюдать, запоминать, сравнивать, действовать, добиваясь поставленной цели в своей самостоятельности и самодеятельности. </a:t>
            </a:r>
          </a:p>
          <a:p>
            <a:pPr algn="ctr" fontAlgn="base"/>
            <a:r>
              <a:rPr lang="ru-RU" sz="2000" dirty="0" smtClean="0">
                <a:solidFill>
                  <a:srgbClr val="002060"/>
                </a:solidFill>
              </a:rPr>
              <a:t>Мастерская представляет собой специальную развивающую среду с учетом специфики каждой профессии и создает условия для игрового сюжета (специальное игровое оборудование, дидактические пособия, детская литература, художественный материал и т.д.). </a:t>
            </a:r>
          </a:p>
          <a:p>
            <a:pPr algn="ctr" fontAlgn="base"/>
            <a:r>
              <a:rPr lang="ru-RU" sz="2000" dirty="0" smtClean="0">
                <a:solidFill>
                  <a:srgbClr val="002060"/>
                </a:solidFill>
              </a:rPr>
              <a:t>Мастерская предполагает познакомить детей с </a:t>
            </a:r>
            <a:r>
              <a:rPr lang="ru-RU" sz="2000" b="1" dirty="0" smtClean="0">
                <a:solidFill>
                  <a:srgbClr val="002060"/>
                </a:solidFill>
              </a:rPr>
              <a:t>многообразием профессий</a:t>
            </a:r>
            <a:r>
              <a:rPr lang="ru-RU" sz="2000" dirty="0" smtClean="0">
                <a:solidFill>
                  <a:srgbClr val="002060"/>
                </a:solidFill>
              </a:rPr>
              <a:t>, представить, какими могут быть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профессии будущего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sun9-10.userapi.com/impg/kYUj8cSdC55X2RI5ecc1RuZamTJ-PUg1ySiGZw/aQtcB4BFNIc.jpg?size=800x1069&amp;quality=96&amp;sign=a438bc7018748dcbe55253eb7e8410c5&amp;type=album"/>
          <p:cNvPicPr/>
          <p:nvPr/>
        </p:nvPicPr>
        <p:blipFill>
          <a:blip r:embed="rId3" cstate="print"/>
          <a:srcRect l="24055" t="16686" r="14420" b="30372"/>
          <a:stretch>
            <a:fillRect/>
          </a:stretch>
        </p:blipFill>
        <p:spPr bwMode="auto">
          <a:xfrm>
            <a:off x="5364088" y="1124744"/>
            <a:ext cx="365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1158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25</cp:revision>
  <dcterms:created xsi:type="dcterms:W3CDTF">2023-03-22T05:30:35Z</dcterms:created>
  <dcterms:modified xsi:type="dcterms:W3CDTF">2024-12-15T16:39:25Z</dcterms:modified>
</cp:coreProperties>
</file>