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5" r:id="rId5"/>
    <p:sldId id="271" r:id="rId6"/>
    <p:sldId id="264" r:id="rId7"/>
    <p:sldId id="263" r:id="rId8"/>
    <p:sldId id="259" r:id="rId9"/>
    <p:sldId id="262" r:id="rId10"/>
    <p:sldId id="258" r:id="rId11"/>
    <p:sldId id="261" r:id="rId12"/>
    <p:sldId id="260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E5C3-D222-44A1-BEDC-E56A1A3F0950}" v="429" dt="2022-04-19T14:37:12.400"/>
    <p1510:client id="{3BAA8C88-45AA-4DB0-BFA7-8612C9617CD3}" v="150" dt="2022-04-19T13:22:13.315"/>
    <p1510:client id="{4B900C86-51F6-403A-8EA9-E2A66654DF4C}" v="85" dt="2022-04-19T11:32:58.566"/>
    <p1510:client id="{A7D29FC0-8CEF-42CD-B26C-076476E47D02}" v="560" dt="2022-04-19T12:37:37.737"/>
    <p1510:client id="{DC37E595-BD8F-4709-8257-2E6996D256BE}" v="9" dt="2022-04-19T11:17:35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25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362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8722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22305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647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555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0997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0020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96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357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811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628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11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01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768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689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823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4659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F7C41E7-AEB9-1A1F-C8A0-E8D404D962E9}"/>
              </a:ext>
            </a:extLst>
          </p:cNvPr>
          <p:cNvSpPr txBox="1"/>
          <p:nvPr/>
        </p:nvSpPr>
        <p:spPr>
          <a:xfrm>
            <a:off x="2711570" y="569343"/>
            <a:ext cx="7818406" cy="41242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5100" b="1" i="1" dirty="0">
                <a:solidFill>
                  <a:srgbClr val="0070C0"/>
                </a:solidFill>
              </a:rPr>
              <a:t>Знакомство дошкольников </a:t>
            </a:r>
            <a:endParaRPr lang="ru-RU" sz="5100" dirty="0">
              <a:solidFill>
                <a:srgbClr val="0070C0"/>
              </a:solidFill>
              <a:cs typeface="Calibri"/>
            </a:endParaRPr>
          </a:p>
          <a:p>
            <a:pPr algn="ctr"/>
            <a:r>
              <a:rPr lang="ru-RU" sz="5100" b="1" i="1" dirty="0">
                <a:solidFill>
                  <a:srgbClr val="0070C0"/>
                </a:solidFill>
              </a:rPr>
              <a:t>с основами экономики через сказку</a:t>
            </a:r>
            <a:r>
              <a:rPr lang="ru-RU" sz="5400" b="1" i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 </a:t>
            </a:r>
            <a:endParaRPr lang="ru-RU" sz="5400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166910" y="5081565"/>
            <a:ext cx="27101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апрель 2022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МБДОУ №13 г.Белгород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69989" y="4687544"/>
            <a:ext cx="3414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Воспитатель: Киселева О.Н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4125F1-D1EA-E277-8749-F7C28A1CD4BB}"/>
              </a:ext>
            </a:extLst>
          </p:cNvPr>
          <p:cNvSpPr txBox="1"/>
          <p:nvPr/>
        </p:nvSpPr>
        <p:spPr>
          <a:xfrm>
            <a:off x="1834551" y="80513"/>
            <a:ext cx="9169879" cy="56076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Формирование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представлений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о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цепочке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связей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трудовой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деятельности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значение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ответственного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отношения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работающих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к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качеству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продуктов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труда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  <a:endParaRPr lang="ru-RU" dirty="0">
              <a:solidFill>
                <a:srgbClr val="0C0C0C"/>
              </a:solidFill>
              <a:latin typeface="Calibri"/>
              <a:cs typeface="Calibri" panose="020F0502020204030204"/>
            </a:endParaRPr>
          </a:p>
          <a:p>
            <a:pPr algn="just">
              <a:lnSpc>
                <a:spcPct val="120000"/>
              </a:lnSpc>
            </a:pPr>
            <a:endParaRPr lang="en-US" sz="2000" b="1" dirty="0">
              <a:solidFill>
                <a:srgbClr val="0C0C0C"/>
              </a:solidFill>
              <a:latin typeface="Calibri"/>
              <a:cs typeface="Times New Roman"/>
            </a:endParaRPr>
          </a:p>
          <a:p>
            <a:pPr algn="just">
              <a:lnSpc>
                <a:spcPct val="120000"/>
              </a:lnSpc>
            </a:pP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примере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Петушок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бобовое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зернышко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отвечают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вопросы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</a:t>
            </a:r>
            <a:endParaRPr lang="ru-RU">
              <a:solidFill>
                <a:srgbClr val="0C0C0C"/>
              </a:solidFill>
              <a:cs typeface="Calibri" panose="020F0502020204030204"/>
            </a:endParaRPr>
          </a:p>
          <a:p>
            <a:pPr algn="just">
              <a:lnSpc>
                <a:spcPct val="120000"/>
              </a:lnSpc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Как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герои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помогли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петушку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?</a:t>
            </a:r>
          </a:p>
          <a:p>
            <a:pPr algn="just">
              <a:lnSpc>
                <a:spcPct val="120000"/>
              </a:lnSpc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Каким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образом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получился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продукт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труда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?</a:t>
            </a:r>
          </a:p>
          <a:p>
            <a:pPr algn="just">
              <a:lnSpc>
                <a:spcPct val="120000"/>
              </a:lnSpc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Почему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все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герои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помогали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петушку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?</a:t>
            </a:r>
          </a:p>
          <a:p>
            <a:pPr algn="just">
              <a:lnSpc>
                <a:spcPct val="120000"/>
              </a:lnSpc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Смог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петушок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один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справиться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своей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бедой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?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ходе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беседы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приходят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к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выводу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что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петушком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случилась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беда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результате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труда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курочки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хозяйки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коровы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хозяина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кузнеца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получился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продукт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–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масло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которое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помогло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петушку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Доброта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взаимопонимание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спасли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петушка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Морозко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задайте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вопрос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Почему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старикова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дочь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возвратилась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прибылью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а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мачехина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дочка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–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убытками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?»,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который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заставляет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задуматься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над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такими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свойствами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как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трудолюбие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высказывать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осуждение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ленивицы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поразмышлять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к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чему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могут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привести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лень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недобросовестность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06785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1D5687-F03B-4B2A-A52C-7B74506CA845}"/>
              </a:ext>
            </a:extLst>
          </p:cNvPr>
          <p:cNvSpPr txBox="1"/>
          <p:nvPr/>
        </p:nvSpPr>
        <p:spPr>
          <a:xfrm>
            <a:off x="2467155" y="971910"/>
            <a:ext cx="7257690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 о деньгах:</a:t>
            </a:r>
            <a:endParaRPr lang="ru-RU">
              <a:solidFill>
                <a:srgbClr val="0C0C0C"/>
              </a:solidFill>
            </a:endParaRPr>
          </a:p>
          <a:p>
            <a:pPr algn="ctr"/>
            <a:endParaRPr lang="ru-RU" sz="2000" b="1" dirty="0">
              <a:solidFill>
                <a:srgbClr val="0C0C0C"/>
              </a:solidFill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К.И. Чуковский «Муха – цокотуха»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Г.Х. Андерсен «Огниво»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Ш. Перро «Кот в сапогах»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грузинская сказка «Чужие деньги»,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С. Михалков «Как старик корову продавал»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Л. Н. Толстой «Буратино».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Эти сказки формируют представление детей о достоинстве денег, воспитывают бережливость, трудолюбие, расчетливость, практичность, предприимчивость.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Знакомят с понятиями: «деньги», </a:t>
            </a:r>
            <a:r>
              <a:rPr lang="ru-RU" sz="2000" dirty="0">
                <a:solidFill>
                  <a:srgbClr val="0C0C0C"/>
                </a:solidFill>
                <a:ea typeface="+mn-lt"/>
                <a:cs typeface="+mn-lt"/>
              </a:rPr>
              <a:t>«доходы», 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«расходы», «выгода», «обмен».</a:t>
            </a:r>
          </a:p>
        </p:txBody>
      </p:sp>
    </p:spTree>
    <p:extLst>
      <p:ext uri="{BB962C8B-B14F-4D97-AF65-F5344CB8AC3E}">
        <p14:creationId xmlns:p14="http://schemas.microsoft.com/office/powerpoint/2010/main" xmlns="" val="4149467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EEA6F0D-5CA0-2E35-59E4-EA92E0DE1C25}"/>
              </a:ext>
            </a:extLst>
          </p:cNvPr>
          <p:cNvSpPr txBox="1"/>
          <p:nvPr/>
        </p:nvSpPr>
        <p:spPr>
          <a:xfrm>
            <a:off x="3099759" y="511835"/>
            <a:ext cx="5877464" cy="54307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Сказки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помогающие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понять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значение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таких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«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экономических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»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качеств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личности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как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экономность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предприимчивость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расчетливость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практичность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 и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Arial"/>
              </a:rPr>
              <a:t>др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Arial"/>
              </a:rPr>
              <a:t>.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(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народные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: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Лисичка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со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скалочкой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»,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Лиса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козел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»,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Мальчик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пальчик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авторские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: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В.Катаев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Дудочка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кувшинчик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Ш.Перро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Кот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сапогах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С.Т.Аксаков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Аленький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Arial"/>
              </a:rPr>
              <a:t>цветочек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Arial"/>
              </a:rPr>
              <a:t>»).</a:t>
            </a:r>
          </a:p>
          <a:p>
            <a:pPr algn="just"/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Русская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народная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Каша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из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топора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» –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дает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возможность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выразить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положительное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отношение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к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смекалке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изобретательству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доброте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щедрости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осудить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жадность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+mn-lt"/>
                <a:cs typeface="+mn-lt"/>
              </a:rPr>
              <a:t>.</a:t>
            </a:r>
            <a:endParaRPr lang="en-US" dirty="0">
              <a:solidFill>
                <a:srgbClr val="0C0C0C"/>
              </a:solidFill>
              <a:latin typeface="Calibri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C0C0C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6607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8860EF9-A163-9089-F915-7067712E7AA3}"/>
              </a:ext>
            </a:extLst>
          </p:cNvPr>
          <p:cNvSpPr txBox="1"/>
          <p:nvPr/>
        </p:nvSpPr>
        <p:spPr>
          <a:xfrm>
            <a:off x="3042249" y="713117"/>
            <a:ext cx="6639464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 о рекламе:</a:t>
            </a:r>
            <a:endParaRPr lang="ru-RU">
              <a:solidFill>
                <a:srgbClr val="0C0C0C"/>
              </a:solidFill>
            </a:endParaRPr>
          </a:p>
          <a:p>
            <a:endParaRPr lang="ru-RU" sz="2000" b="1" dirty="0">
              <a:solidFill>
                <a:srgbClr val="0C0C0C"/>
              </a:solidFill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Народные сказки «Лиса и козёл»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Г.Х. Андерсен «Новое платье короля»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Ш. Перро «Кот в сапогах» - кот приносит королю предметы, рекламируя богатства своего хозяина.</a:t>
            </a:r>
          </a:p>
          <a:p>
            <a:endParaRPr lang="ru-RU" sz="2000" dirty="0">
              <a:solidFill>
                <a:srgbClr val="0C0C0C"/>
              </a:solidFill>
              <a:ea typeface="Open Sans"/>
              <a:cs typeface="Open Sans"/>
            </a:endParaRPr>
          </a:p>
          <a:p>
            <a:pPr algn="just"/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В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сказке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С.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Михалкова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«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Как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старик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корову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продавал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»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дети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отвечают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на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следующие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вопросы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:</a:t>
            </a:r>
            <a:endParaRPr lang="en-US" sz="2000" dirty="0">
              <a:solidFill>
                <a:srgbClr val="0C0C0C"/>
              </a:solidFill>
              <a:latin typeface="Calibri"/>
              <a:ea typeface="+mn-lt"/>
              <a:cs typeface="+mn-lt"/>
            </a:endParaRPr>
          </a:p>
          <a:p>
            <a:pPr algn="just"/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1. 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Где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старик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продавал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свою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корову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?</a:t>
            </a:r>
            <a:endParaRPr lang="en-US" sz="2000">
              <a:solidFill>
                <a:srgbClr val="0C0C0C"/>
              </a:solidFill>
              <a:latin typeface="Calibri"/>
              <a:ea typeface="+mn-lt"/>
              <a:cs typeface="+mn-lt"/>
            </a:endParaRPr>
          </a:p>
          <a:p>
            <a:pPr algn="just"/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2. 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Почему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старик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не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мог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продать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свою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корову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?</a:t>
            </a:r>
            <a:endParaRPr lang="en-US" sz="2000">
              <a:solidFill>
                <a:srgbClr val="0C0C0C"/>
              </a:solidFill>
              <a:latin typeface="Calibri"/>
              <a:ea typeface="+mn-lt"/>
              <a:cs typeface="+mn-lt"/>
            </a:endParaRPr>
          </a:p>
          <a:p>
            <a:pPr algn="just"/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3. 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Что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такое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реклама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?</a:t>
            </a:r>
            <a:endParaRPr lang="en-US" sz="2000">
              <a:solidFill>
                <a:srgbClr val="0C0C0C"/>
              </a:solidFill>
              <a:latin typeface="Calibri"/>
              <a:ea typeface="+mn-lt"/>
              <a:cs typeface="+mn-lt"/>
            </a:endParaRPr>
          </a:p>
          <a:p>
            <a:pPr algn="just"/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4. 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Кто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сделал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рекламу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 </a:t>
            </a:r>
            <a:r>
              <a:rPr lang="en-US" sz="2000" err="1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корове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Times New Roman"/>
              </a:rPr>
              <a:t>?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9479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68D07EA-0B76-0DB2-4B2B-7DB0A045AFD8}"/>
              </a:ext>
            </a:extLst>
          </p:cNvPr>
          <p:cNvSpPr txBox="1"/>
          <p:nvPr/>
        </p:nvSpPr>
        <p:spPr>
          <a:xfrm>
            <a:off x="3171645" y="1115684"/>
            <a:ext cx="6725727" cy="28146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C0C0C"/>
                </a:solidFill>
                <a:latin typeface="Calibri"/>
                <a:ea typeface="Open Sans"/>
                <a:cs typeface="Calibri"/>
              </a:rPr>
              <a:t>Сказки о бартере:</a:t>
            </a:r>
            <a:endParaRPr lang="ru-RU">
              <a:solidFill>
                <a:srgbClr val="0C0C0C"/>
              </a:solidFill>
              <a:cs typeface="Calibri" panose="020F0502020204030204"/>
            </a:endParaRPr>
          </a:p>
          <a:p>
            <a:pPr algn="ctr">
              <a:lnSpc>
                <a:spcPct val="150000"/>
              </a:lnSpc>
            </a:pPr>
            <a:endParaRPr lang="ru-RU" sz="2000" b="1" dirty="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Calibri"/>
              </a:rPr>
              <a:t>· Народные сказки: «Лисичка со скалочкой», «Мена», «Выгодное дело»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Calibri"/>
              </a:rPr>
              <a:t>· В. Катаев «Дудочка и кувшинчик» - девочка берёт дудочку, меняя ее на кувшин.</a:t>
            </a:r>
          </a:p>
        </p:txBody>
      </p:sp>
    </p:spTree>
    <p:extLst>
      <p:ext uri="{BB962C8B-B14F-4D97-AF65-F5344CB8AC3E}">
        <p14:creationId xmlns:p14="http://schemas.microsoft.com/office/powerpoint/2010/main" xmlns="" val="312994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3" name="TextBox 1">
            <a:extLst>
              <a:ext uri="{FF2B5EF4-FFF2-40B4-BE49-F238E27FC236}">
                <a16:creationId xmlns:a16="http://schemas.microsoft.com/office/drawing/2014/main" xmlns="" id="{184904D8-9F64-1CEF-6098-2B116377FB60}"/>
              </a:ext>
            </a:extLst>
          </p:cNvPr>
          <p:cNvSpPr txBox="1"/>
          <p:nvPr/>
        </p:nvSpPr>
        <p:spPr>
          <a:xfrm>
            <a:off x="1920815" y="-48882"/>
            <a:ext cx="8580407" cy="558460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является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эффективным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средством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формирования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у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дошкольников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экономической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компетентности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первоначальных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экономических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представлений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  <a:endParaRPr lang="ru-RU">
              <a:solidFill>
                <a:srgbClr val="0C0C0C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учатся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различать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виды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потребности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(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Хочу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–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Надо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),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выделять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последовательность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трудовых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действий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определяют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зависимость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цены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товара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его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качества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количества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различают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достоинства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купюр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умеют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определять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доход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расход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используют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речи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экономические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термины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проявляют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любознательность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заключении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хотелось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отметить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знания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полученные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детском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саду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пригодятся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дальнейшем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обучении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школе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помогут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правильно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ориентироваться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окружающей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жизни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будущем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строить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ее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более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организованно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разумно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интересно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3992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15B4771-CD0C-0172-0143-8654950AAB4C}"/>
              </a:ext>
            </a:extLst>
          </p:cNvPr>
          <p:cNvSpPr txBox="1"/>
          <p:nvPr/>
        </p:nvSpPr>
        <p:spPr>
          <a:xfrm>
            <a:off x="1935192" y="583722"/>
            <a:ext cx="8580407" cy="52383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Полученные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фактические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данные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подтверждают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что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является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эффективным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средством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формирования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у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старших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дошкольников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компетентности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первоначальных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знаний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умений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развитие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предпосылок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мышления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воспитания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личностных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качеств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эмоционального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развития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детей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 </a:t>
            </a:r>
            <a:endParaRPr lang="ru-RU">
              <a:solidFill>
                <a:srgbClr val="0C0C0C"/>
              </a:solidFill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содержание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осваивается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только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стороны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его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технологии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прежде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всего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развивает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системный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взгляд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мир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формирует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новую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культурную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позицию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ребенка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Особенно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важно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это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учитывать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процессе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воспитания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 </a:t>
            </a:r>
            <a:endParaRPr lang="ru-RU">
              <a:solidFill>
                <a:srgbClr val="0C0C0C"/>
              </a:solidFill>
              <a:latin typeface="Calibri"/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Сделать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процесс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воспитания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интересным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доступным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поможет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экономическое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содержание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развертывается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перед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детьми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виде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проблемных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ситуаций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решение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которых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развивает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логику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самостоятельность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нестандартность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мышления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коммуникативно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–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познавательные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навыки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</a:t>
            </a:r>
            <a:endParaRPr lang="ru-RU">
              <a:solidFill>
                <a:srgbClr val="0C0C0C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97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9FFD444-BC09-41B3-A1CB-30FA557D87FF}"/>
              </a:ext>
            </a:extLst>
          </p:cNvPr>
          <p:cNvSpPr txBox="1"/>
          <p:nvPr/>
        </p:nvSpPr>
        <p:spPr>
          <a:xfrm>
            <a:off x="1848929" y="770626"/>
            <a:ext cx="8220971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Сейчас, в период совершенствования и обновления системы дошкольного образования, встает вопрос об экономическом образовании дошкольников. Приобщение ребенка к миру экономической действительности - одна из сложных и в то же время важных проблем.</a:t>
            </a:r>
            <a:endParaRPr lang="ru-RU" sz="2000">
              <a:solidFill>
                <a:srgbClr val="0C0C0C"/>
              </a:solidFill>
              <a:cs typeface="Calibri" panose="020F0502020204030204"/>
            </a:endParaRPr>
          </a:p>
          <a:p>
            <a:pPr algn="ctr"/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Дошкольников знакомят с семейной экономикой, продуктами труда и их производителями, с окружающим миром вещей, с разными профессиями. А познакомить можно через нашу любимую и старую сказку. Потенциал сказок огромен.</a:t>
            </a:r>
          </a:p>
          <a:p>
            <a:pPr algn="ctr"/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 передавались и передаются из поколения в поколение на протяжении веков, в них отражены культуры разных народов. Сказка  - она всегда  -  «обучает» и «воспитывает», несет в себе большой образовательный и воспитательный потенциал.</a:t>
            </a:r>
          </a:p>
        </p:txBody>
      </p:sp>
    </p:spTree>
    <p:extLst>
      <p:ext uri="{BB962C8B-B14F-4D97-AF65-F5344CB8AC3E}">
        <p14:creationId xmlns:p14="http://schemas.microsoft.com/office/powerpoint/2010/main" xmlns="" val="1972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2282236-DC27-88F5-7F6F-771F5D55055A}"/>
              </a:ext>
            </a:extLst>
          </p:cNvPr>
          <p:cNvSpPr txBox="1"/>
          <p:nvPr/>
        </p:nvSpPr>
        <p:spPr>
          <a:xfrm>
            <a:off x="2654060" y="612476"/>
            <a:ext cx="6898258" cy="3908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u="sng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У сказок множество функций:</a:t>
            </a:r>
            <a:endParaRPr lang="ru-RU" sz="2400" b="1" u="sng">
              <a:solidFill>
                <a:srgbClr val="0C0C0C"/>
              </a:solidFill>
              <a:ea typeface="Open Sans"/>
              <a:cs typeface="Open Sans"/>
            </a:endParaRPr>
          </a:p>
          <a:p>
            <a:pPr algn="ctr"/>
            <a:endParaRPr lang="ru-RU" sz="2000" b="1" u="sng" dirty="0">
              <a:solidFill>
                <a:srgbClr val="0C0C0C"/>
              </a:solidFill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Сказка помогает реализовать эмоциональные и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познавательные потребности ребенка;</a:t>
            </a:r>
            <a:endParaRPr lang="ru-RU" sz="2000">
              <a:solidFill>
                <a:srgbClr val="0C0C0C"/>
              </a:solidFill>
              <a:cs typeface="Calibri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Пробуждает фантазию, творческую активность;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 Способствует пониманию внутреннего  мира людей;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Знакомит с лексическими особенностями народного и литературного языка;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Помогает формированию умению мысленно действовать в воображаемой ситуации;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Помогает преодолеть негативные стороны формирующейся личности.</a:t>
            </a:r>
            <a:endParaRPr lang="ru-RU" sz="200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83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695483A-59F0-88BE-A986-470E12253903}"/>
              </a:ext>
            </a:extLst>
          </p:cNvPr>
          <p:cNvSpPr txBox="1"/>
          <p:nvPr/>
        </p:nvSpPr>
        <p:spPr>
          <a:xfrm>
            <a:off x="1820175" y="669985"/>
            <a:ext cx="7904671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Сказка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занимает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особое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место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в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жизни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ребёнка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. </a:t>
            </a:r>
            <a:endParaRPr lang="en-US" sz="2400" b="1">
              <a:solidFill>
                <a:srgbClr val="0C0C0C"/>
              </a:solidFill>
              <a:latin typeface="Calibri"/>
              <a:ea typeface="Open Sans"/>
              <a:cs typeface="Calibri" panose="020F0502020204030204"/>
            </a:endParaRPr>
          </a:p>
          <a:p>
            <a:pPr algn="ctr"/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Введение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ребёнка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в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проблему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экономического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воспитания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посредством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решает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такие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задачи</a:t>
            </a:r>
            <a:r>
              <a:rPr lang="en-US" sz="24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: </a:t>
            </a:r>
          </a:p>
          <a:p>
            <a:pPr algn="ctr"/>
            <a:endParaRPr lang="en-US" sz="2000" b="1" dirty="0">
              <a:solidFill>
                <a:srgbClr val="0C0C0C"/>
              </a:solidFill>
              <a:latin typeface="Calibri"/>
              <a:ea typeface="Open Sans"/>
              <a:cs typeface="Open Sans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Формировать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экономическое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сознание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детей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посредством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;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Побуждать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здоровый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интерес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к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экономическим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понятиям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; 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Способствовать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формированию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экономического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мышления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через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знакомство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экономическими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понятиями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(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деньги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товар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бюджет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потребности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труд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); 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представление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о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денежных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знаках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(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монета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купюра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) ; 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Раскрыть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сущность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понятия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«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семейный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бюджет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» (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заработная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плата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стипендия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пенсия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); 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Формировать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на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доступном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уровне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взаимосвязь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понятий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«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труд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-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продукт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-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деньги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»; </a:t>
            </a:r>
            <a:endParaRPr lang="en-US" sz="2000">
              <a:solidFill>
                <a:srgbClr val="0C0C0C"/>
              </a:solidFill>
              <a:latin typeface="Calibri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Воспитывать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начала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разумного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поведения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жизненных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ситуациях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.</a:t>
            </a:r>
            <a:endParaRPr lang="en-US" sz="2000">
              <a:solidFill>
                <a:srgbClr val="0C0C0C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05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E9A20FD-1E75-EC5F-8F8C-9F43526EB2CD}"/>
              </a:ext>
            </a:extLst>
          </p:cNvPr>
          <p:cNvSpPr txBox="1"/>
          <p:nvPr/>
        </p:nvSpPr>
        <p:spPr>
          <a:xfrm>
            <a:off x="986287" y="540589"/>
            <a:ext cx="10046896" cy="59400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Фактические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данные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подтверждают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что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сказка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является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эффективным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средством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формирования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у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старших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дошкольников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экономической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компетентности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первоначальных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экономических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знаний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умений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развитие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предпосылок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экономического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мышления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.</a:t>
            </a:r>
            <a:endParaRPr lang="ru-RU" sz="2000" dirty="0" err="1">
              <a:solidFill>
                <a:schemeClr val="bg1">
                  <a:lumMod val="95000"/>
                  <a:lumOff val="5000"/>
                </a:schemeClr>
              </a:solidFill>
              <a:latin typeface="Calibri"/>
            </a:endParaRPr>
          </a:p>
          <a:p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latin typeface="Calibri"/>
              <a:cs typeface="Calibri"/>
            </a:endParaRPr>
          </a:p>
          <a:p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Для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этого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необходимо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построить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систему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применения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сказок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позволяющую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вводить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детей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в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новую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экономическую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сферу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социальной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жизни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людей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способствующую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формированию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нравственных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качеств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необходимых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в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экономической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деятельности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(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понимании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целесообразности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деятельности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трудолюбие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экономность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бережливость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,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расчетливость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др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cs typeface="Calibri"/>
              </a:rPr>
              <a:t>.)</a:t>
            </a:r>
          </a:p>
          <a:p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latin typeface="Calibri"/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Реализация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этой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задачи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предполагает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исследование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сказочных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произведений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разных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видов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(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народные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сказки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авторские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др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.),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что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позволяет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отобрать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серию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сказок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наиболее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ценных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с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точки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зрения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как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экономического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содержания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так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решения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задач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нравственного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воспитания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. В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нее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вошли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сказки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предлагаемые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современными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дошкольными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b="1" dirty="0" err="1">
                <a:solidFill>
                  <a:schemeClr val="bg1"/>
                </a:solidFill>
                <a:latin typeface="Calibri"/>
                <a:ea typeface="+mn-lt"/>
                <a:cs typeface="+mn-lt"/>
              </a:rPr>
              <a:t>образовательными</a:t>
            </a:r>
            <a:r>
              <a:rPr lang="en-US" sz="2000" b="1" dirty="0">
                <a:solidFill>
                  <a:schemeClr val="bg1"/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libri"/>
                <a:ea typeface="+mn-lt"/>
                <a:cs typeface="+mn-lt"/>
              </a:rPr>
              <a:t>программами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и </a:t>
            </a:r>
            <a:r>
              <a:rPr lang="en-US" sz="20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внепрограммные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адресованные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детям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младшего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дошкольного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возраста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адаптированные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для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работы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старшими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дошкольниками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из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которых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и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необходимо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создать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групповую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библиотеку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 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сказок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экономического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содержания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/>
                <a:ea typeface="+mn-lt"/>
                <a:cs typeface="+mn-lt"/>
              </a:rPr>
              <a:t>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55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1A4581-C239-AC1B-4F67-4D3D02B65353}"/>
              </a:ext>
            </a:extLst>
          </p:cNvPr>
          <p:cNvSpPr txBox="1"/>
          <p:nvPr/>
        </p:nvSpPr>
        <p:spPr>
          <a:xfrm>
            <a:off x="2467155" y="181156"/>
            <a:ext cx="7085161" cy="55707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Выделяют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несколько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групп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сказок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ориентированных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на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освоение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экономических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0C0C0C"/>
                </a:solidFill>
                <a:latin typeface="Calibri"/>
                <a:cs typeface="Calibri"/>
              </a:rPr>
              <a:t>понятий</a:t>
            </a:r>
            <a:r>
              <a:rPr lang="en-US" sz="2400" b="1" dirty="0">
                <a:solidFill>
                  <a:srgbClr val="0C0C0C"/>
                </a:solidFill>
                <a:latin typeface="Calibri"/>
                <a:cs typeface="Calibri"/>
              </a:rPr>
              <a:t>:</a:t>
            </a:r>
            <a:endParaRPr lang="ru-RU" b="1">
              <a:solidFill>
                <a:srgbClr val="0C0C0C"/>
              </a:solidFill>
            </a:endParaRPr>
          </a:p>
          <a:p>
            <a:pPr algn="ctr"/>
            <a:endParaRPr lang="en-US" sz="2400" b="1" dirty="0">
              <a:solidFill>
                <a:srgbClr val="0C0C0C"/>
              </a:solidFill>
              <a:latin typeface="Calibri"/>
              <a:cs typeface="Calibri"/>
            </a:endParaRPr>
          </a:p>
          <a:p>
            <a:pPr>
              <a:buChar char="•"/>
            </a:pP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раскрывающиеся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потребности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(в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производстве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потреблении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товара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сбыте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распределении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)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возможности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удовлетворения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;</a:t>
            </a:r>
          </a:p>
          <a:p>
            <a:pPr>
              <a:buChar char="•"/>
            </a:pP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отражающие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труд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людей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;</a:t>
            </a:r>
          </a:p>
          <a:p>
            <a:pPr>
              <a:buChar char="•"/>
            </a:pP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показывающие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быт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традиции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народа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особенности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ведения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домашнего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хозяйства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;</a:t>
            </a:r>
          </a:p>
          <a:p>
            <a:pPr>
              <a:buChar char="•"/>
            </a:pP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знакомящие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с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понятиями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деньги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»,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доходы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»,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расходы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», 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экономическими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Calibri"/>
              </a:rPr>
              <a:t>категориями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: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труд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распределение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обмен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производство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;</a:t>
            </a:r>
          </a:p>
          <a:p>
            <a:pPr>
              <a:buChar char="•"/>
            </a:pP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Сказки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помогающие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понять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значение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таких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экономических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»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качеств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личности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как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экономичность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предприимчивость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расчётливость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практичность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хозяйственность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Calibri"/>
              </a:rPr>
              <a:t>бережливость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2300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F0C3D63-1F60-9F6C-58A6-C9E7CED9F4CF}"/>
              </a:ext>
            </a:extLst>
          </p:cNvPr>
          <p:cNvSpPr txBox="1"/>
          <p:nvPr/>
        </p:nvSpPr>
        <p:spPr>
          <a:xfrm>
            <a:off x="1173193" y="94891"/>
            <a:ext cx="9859991" cy="59400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 о потребностях и возможностях:</a:t>
            </a:r>
            <a:endParaRPr lang="ru-RU">
              <a:solidFill>
                <a:srgbClr val="0C0C0C"/>
              </a:solidFill>
            </a:endParaRPr>
          </a:p>
          <a:p>
            <a:pPr algn="ctr"/>
            <a:endParaRPr lang="ru-RU" sz="2000" b="1" dirty="0">
              <a:solidFill>
                <a:srgbClr val="0C0C0C"/>
              </a:solidFill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Народные сказки «Жадная старуха», «Иван – царевич и серый волк», «Как коза избушку построила».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А.С. Пушкин «Сказка о рыбаке и рыбке»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К.И. Чуковский «Телефон»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 Английская сказка «Три поросенка»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«Мешок яблок» В.С. Сутеев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Белорусская сказка «Легкий хлеб»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 помощью этих сказок у детей формируются представления о видах потребностей (материальные, духовные, социальные, дети устанавливают взаимосвязь потребностей и возможностей, знакомятся с понятиями долг, обязанности.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 произведение К. И. Чуковского «Телефон», показаны потребности на примере животных.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- Что попросил слон? (шоколад)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- Что попросил крокодил? (калошами)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все желания, высказанные героями сказки, можно назвать одним словом – потребности.</a:t>
            </a:r>
          </a:p>
          <a:p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Сказка «Три поросенка» - показаны возможности героя (строительство надежного жил</a:t>
            </a:r>
            <a:r>
              <a:rPr lang="ru-RU" sz="14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ья)</a:t>
            </a:r>
          </a:p>
        </p:txBody>
      </p:sp>
    </p:spTree>
    <p:extLst>
      <p:ext uri="{BB962C8B-B14F-4D97-AF65-F5344CB8AC3E}">
        <p14:creationId xmlns:p14="http://schemas.microsoft.com/office/powerpoint/2010/main" xmlns="" val="198629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91DDEE9-AC12-34C3-28D4-3E66E2DCCD62}"/>
              </a:ext>
            </a:extLst>
          </p:cNvPr>
          <p:cNvSpPr txBox="1"/>
          <p:nvPr/>
        </p:nvSpPr>
        <p:spPr>
          <a:xfrm>
            <a:off x="3372928" y="612477"/>
            <a:ext cx="5589917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Сказка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формирующая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представление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о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рациональном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выборе</a:t>
            </a:r>
            <a:r>
              <a:rPr lang="en-US" sz="2000" b="1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b="1" dirty="0" err="1">
                <a:solidFill>
                  <a:srgbClr val="0C0C0C"/>
                </a:solidFill>
                <a:latin typeface="Calibri"/>
                <a:cs typeface="Times New Roman"/>
              </a:rPr>
              <a:t>материала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например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:</a:t>
            </a:r>
            <a:endParaRPr lang="ru-RU">
              <a:solidFill>
                <a:srgbClr val="0C0C0C"/>
              </a:solidFill>
              <a:cs typeface="Calibri" panose="020F0502020204030204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английская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сказка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«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Три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поросёнка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»,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где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дети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узнают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только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о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потребностях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животных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человека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в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жилье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о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том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из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чего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строят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дома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почему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необходимо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учитывать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свойства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материалов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изготовлении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различных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предметов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, а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также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свойства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дерева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 и </a:t>
            </a:r>
            <a:r>
              <a:rPr lang="en-US" sz="2000" dirty="0" err="1">
                <a:solidFill>
                  <a:srgbClr val="0C0C0C"/>
                </a:solidFill>
                <a:latin typeface="Calibri"/>
                <a:cs typeface="Times New Roman"/>
              </a:rPr>
              <a:t>металла</a:t>
            </a:r>
            <a:r>
              <a:rPr lang="en-US" sz="2000" dirty="0">
                <a:solidFill>
                  <a:srgbClr val="0C0C0C"/>
                </a:solidFill>
                <a:latin typeface="Calibri"/>
                <a:cs typeface="Times New Roman"/>
              </a:rPr>
              <a:t>.</a:t>
            </a:r>
          </a:p>
          <a:p>
            <a:endParaRPr lang="en-US">
              <a:solidFill>
                <a:srgbClr val="0C0C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26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5A925A3C-DD16-FC38-D55B-B7CC6D7A70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750" y="-2336"/>
            <a:ext cx="12203500" cy="68626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133CA83-88B6-DD8D-4AEC-68525B81283E}"/>
              </a:ext>
            </a:extLst>
          </p:cNvPr>
          <p:cNvSpPr txBox="1"/>
          <p:nvPr/>
        </p:nvSpPr>
        <p:spPr>
          <a:xfrm>
            <a:off x="2927231" y="1230702"/>
            <a:ext cx="7458973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Сказки, отражающие труд людей:</a:t>
            </a:r>
            <a:endParaRPr lang="ru-RU">
              <a:solidFill>
                <a:srgbClr val="0C0C0C"/>
              </a:solidFill>
            </a:endParaRPr>
          </a:p>
          <a:p>
            <a:pPr algn="ctr"/>
            <a:endParaRPr lang="ru-RU" sz="2000" b="1" dirty="0">
              <a:solidFill>
                <a:srgbClr val="0C0C0C"/>
              </a:solidFill>
              <a:ea typeface="Open Sans"/>
              <a:cs typeface="Open Sans"/>
            </a:endParaRP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«Терем – теремок»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«</a:t>
            </a:r>
            <a:r>
              <a:rPr lang="ru-RU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Хаврошечка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«Морозко»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«Мужик и медведь»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А.С. Пушкин «Сказка о попе и работнике его Балде»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К.Д. Ушинский «Петушок и бобовое зернышко»</a:t>
            </a:r>
          </a:p>
          <a:p>
            <a:r>
              <a:rPr lang="ru-RU" sz="2000" dirty="0">
                <a:solidFill>
                  <a:srgbClr val="0C0C0C"/>
                </a:solidFill>
                <a:ea typeface="Open Sans"/>
                <a:cs typeface="Open Sans"/>
              </a:rPr>
              <a:t>·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           К.И. Чуковский «</a:t>
            </a:r>
            <a:r>
              <a:rPr lang="ru-RU" sz="2000" dirty="0" err="1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Федорино</a:t>
            </a:r>
            <a:r>
              <a:rPr lang="ru-RU" sz="2000" dirty="0">
                <a:solidFill>
                  <a:srgbClr val="0C0C0C"/>
                </a:solidFill>
                <a:latin typeface="Calibri"/>
                <a:ea typeface="Open Sans"/>
                <a:cs typeface="Open Sans"/>
              </a:rPr>
              <a:t> горе», в этой сказке отношение к труду (товару), бережному отношению.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2015621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345</Words>
  <Application>Microsoft Office PowerPoint</Application>
  <PresentationFormat>Произвольный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DOM</cp:lastModifiedBy>
  <cp:revision>351</cp:revision>
  <dcterms:created xsi:type="dcterms:W3CDTF">2022-04-19T11:14:54Z</dcterms:created>
  <dcterms:modified xsi:type="dcterms:W3CDTF">2022-09-06T20:09:49Z</dcterms:modified>
</cp:coreProperties>
</file>