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CC33"/>
    <a:srgbClr val="00FF00"/>
    <a:srgbClr val="00CC00"/>
    <a:srgbClr val="00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1E8A3-B6FD-4AC6-A00F-9844F743B1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21FA8-F1C8-4A40-ABD8-DC6E0CCAF1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919C-D38D-4C4D-BD75-1A47B958D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1343F-B2F5-4DD9-99A4-2DA41334B6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43544-338D-4F96-A9FC-065F32B7A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5B601-0A5C-4BDD-97CC-551CD3106C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48C8E-1947-47F7-8E5C-0D410B64F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C28C6-93A2-4925-B1DE-C275D94E1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853B0-5D5B-4ED0-A7AA-BCB768C7A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85B16-01CD-4B5B-A8E0-60A1BF39A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80E98-325E-4E9E-99A6-8FC3BFC98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86500-017C-478B-9BE2-7AA050360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CDD78-F8EF-4420-8A96-9971024A32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A04B8E2-984F-49C2-B1FE-BB6CD28584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09" r:id="rId4"/>
    <p:sldLayoutId id="2147483715" r:id="rId5"/>
    <p:sldLayoutId id="2147483710" r:id="rId6"/>
    <p:sldLayoutId id="2147483716" r:id="rId7"/>
    <p:sldLayoutId id="2147483717" r:id="rId8"/>
    <p:sldLayoutId id="2147483718" r:id="rId9"/>
    <p:sldLayoutId id="2147483711" r:id="rId10"/>
    <p:sldLayoutId id="2147483719" r:id="rId11"/>
    <p:sldLayoutId id="2147483720" r:id="rId12"/>
    <p:sldLayoutId id="214748372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9361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FontTx/>
              <a:buNone/>
              <a:defRPr/>
            </a:pPr>
            <a:r>
              <a:rPr lang="ru-RU" sz="5400" b="1" dirty="0">
                <a:ln w="11430"/>
                <a:solidFill>
                  <a:srgbClr val="0066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 чем говорит музыка?</a:t>
            </a:r>
          </a:p>
        </p:txBody>
      </p:sp>
      <p:pic>
        <p:nvPicPr>
          <p:cNvPr id="12292" name="Picture 4" descr="C:\Users\Ленчик\Desktop\584bc748c0035158e80274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28800"/>
            <a:ext cx="7200800" cy="46130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395288" y="692150"/>
            <a:ext cx="3960812" cy="2678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2400" b="1">
                <a:solidFill>
                  <a:srgbClr val="0066FF"/>
                </a:solidFill>
              </a:rPr>
              <a:t>Главное свойство музыки в том, что она передает чувства человека. Это может быть боль, радость, страх, волнение или любовь.</a:t>
            </a:r>
            <a:r>
              <a:rPr lang="ru-RU" sz="2400">
                <a:solidFill>
                  <a:srgbClr val="0066FF"/>
                </a:solidFill>
              </a:rPr>
              <a:t> </a:t>
            </a:r>
          </a:p>
        </p:txBody>
      </p:sp>
      <p:pic>
        <p:nvPicPr>
          <p:cNvPr id="21507" name="Picture 5" descr="MusicWorkShop-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620713"/>
            <a:ext cx="4529137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15"/>
          <p:cNvSpPr>
            <a:spLocks noChangeArrowheads="1"/>
          </p:cNvSpPr>
          <p:nvPr/>
        </p:nvSpPr>
        <p:spPr bwMode="auto">
          <a:xfrm>
            <a:off x="-212725" y="45735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ru-RU" sz="1800"/>
          </a:p>
        </p:txBody>
      </p:sp>
      <p:sp>
        <p:nvSpPr>
          <p:cNvPr id="21509" name="TextBox 12"/>
          <p:cNvSpPr txBox="1">
            <a:spLocks noChangeArrowheads="1"/>
          </p:cNvSpPr>
          <p:nvPr/>
        </p:nvSpPr>
        <p:spPr bwMode="auto">
          <a:xfrm>
            <a:off x="1187450" y="4221163"/>
            <a:ext cx="669766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b="1">
                <a:solidFill>
                  <a:srgbClr val="006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Музыка может заставить слушателя переживать такие сильные чувства, которые испытывал сам композитор во время написания произведения.</a:t>
            </a:r>
            <a:endParaRPr lang="ru-RU" sz="1400">
              <a:solidFill>
                <a:srgbClr val="0066FF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2" descr="Описание: о чем говорит музыка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476250"/>
            <a:ext cx="4176712" cy="2781300"/>
          </a:xfrm>
          <a:noFill/>
        </p:spPr>
      </p:pic>
      <p:sp>
        <p:nvSpPr>
          <p:cNvPr id="13315" name="Rectangle 22"/>
          <p:cNvSpPr>
            <a:spLocks noChangeArrowheads="1"/>
          </p:cNvSpPr>
          <p:nvPr/>
        </p:nvSpPr>
        <p:spPr bwMode="auto">
          <a:xfrm>
            <a:off x="4787900" y="1039813"/>
            <a:ext cx="4356100" cy="2443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buFontTx/>
              <a:buNone/>
            </a:pPr>
            <a:r>
              <a:rPr lang="ru-RU" sz="2400" b="1">
                <a:solidFill>
                  <a:srgbClr val="0066FF"/>
                </a:solidFill>
                <a:latin typeface="Times New Roman" pitchFamily="18" charset="0"/>
              </a:rPr>
              <a:t>Музыка является частью нашей жизни.</a:t>
            </a:r>
          </a:p>
          <a:p>
            <a:pPr algn="ctr">
              <a:buFontTx/>
              <a:buNone/>
            </a:pPr>
            <a:r>
              <a:rPr lang="ru-RU" sz="2400" b="1">
                <a:solidFill>
                  <a:srgbClr val="0066FF"/>
                </a:solidFill>
                <a:latin typeface="Times New Roman" pitchFamily="18" charset="0"/>
              </a:rPr>
              <a:t>Без нее наша жизнь </a:t>
            </a:r>
            <a:br>
              <a:rPr lang="ru-RU" sz="2400" b="1">
                <a:solidFill>
                  <a:srgbClr val="0066FF"/>
                </a:solidFill>
                <a:latin typeface="Times New Roman" pitchFamily="18" charset="0"/>
              </a:rPr>
            </a:br>
            <a:r>
              <a:rPr lang="ru-RU" sz="2400" b="1">
                <a:solidFill>
                  <a:srgbClr val="0066FF"/>
                </a:solidFill>
                <a:latin typeface="Times New Roman" pitchFamily="18" charset="0"/>
              </a:rPr>
              <a:t>была бы скучной и однообразной. Она всегда рядом с нами,</a:t>
            </a:r>
            <a:r>
              <a:rPr lang="ru-RU">
                <a:solidFill>
                  <a:srgbClr val="0066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3316" name="Rectangle 23"/>
          <p:cNvSpPr>
            <a:spLocks noChangeArrowheads="1"/>
          </p:cNvSpPr>
          <p:nvPr/>
        </p:nvSpPr>
        <p:spPr bwMode="auto">
          <a:xfrm>
            <a:off x="468313" y="3683000"/>
            <a:ext cx="8675687" cy="2001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2400" b="1">
                <a:solidFill>
                  <a:srgbClr val="0066FF"/>
                </a:solidFill>
                <a:latin typeface="Times New Roman" pitchFamily="18" charset="0"/>
              </a:rPr>
              <a:t>даже если мы ее не ощущаем. Почему же так происходит? Все дело в том, что музыка, как закрытая волшебная шкатулка. </a:t>
            </a:r>
            <a:br>
              <a:rPr lang="ru-RU" sz="2400" b="1">
                <a:solidFill>
                  <a:srgbClr val="0066FF"/>
                </a:solidFill>
                <a:latin typeface="Times New Roman" pitchFamily="18" charset="0"/>
              </a:rPr>
            </a:br>
            <a:r>
              <a:rPr lang="ru-RU" sz="2400" b="1">
                <a:solidFill>
                  <a:srgbClr val="0066FF"/>
                </a:solidFill>
                <a:latin typeface="Times New Roman" pitchFamily="18" charset="0"/>
              </a:rPr>
              <a:t>Чтобы научиться слушать музыку, особенно классическую, нужно подобрать к шкатулке волшебный ключик.</a:t>
            </a:r>
            <a:r>
              <a:rPr lang="ru-RU" b="1">
                <a:solidFill>
                  <a:srgbClr val="0066FF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68313" y="549275"/>
            <a:ext cx="4038600" cy="24479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smtClean="0">
                <a:solidFill>
                  <a:srgbClr val="0066FF"/>
                </a:solidFill>
              </a:rPr>
              <a:t>Музыка может поднять настроение, когда нам грустно; она может разделить с человеком радость и грусть, сделать его добрее и лучше.</a:t>
            </a:r>
            <a:r>
              <a:rPr lang="ru-RU" sz="2400" smtClean="0">
                <a:solidFill>
                  <a:srgbClr val="0066FF"/>
                </a:solidFill>
              </a:rPr>
              <a:t> </a:t>
            </a:r>
          </a:p>
        </p:txBody>
      </p:sp>
      <p:pic>
        <p:nvPicPr>
          <p:cNvPr id="14339" name="Picture 9" descr="8261724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87900" y="620713"/>
            <a:ext cx="3887788" cy="2185987"/>
          </a:xfrm>
          <a:noFill/>
        </p:spPr>
      </p:pic>
      <p:pic>
        <p:nvPicPr>
          <p:cNvPr id="14340" name="Picture 10" descr="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3429000"/>
            <a:ext cx="4038600" cy="2141538"/>
          </a:xfrm>
          <a:noFill/>
        </p:spPr>
      </p:pic>
      <p:sp>
        <p:nvSpPr>
          <p:cNvPr id="14341" name="Rectangle 8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smtClean="0">
                <a:solidFill>
                  <a:srgbClr val="0066FF"/>
                </a:solidFill>
              </a:rPr>
              <a:t>Музыка может заставить человека задуматься правильно ли он живет.</a:t>
            </a:r>
            <a:r>
              <a:rPr lang="ru-RU" sz="2400" smtClean="0">
                <a:solidFill>
                  <a:srgbClr val="0066FF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68313" y="765175"/>
            <a:ext cx="4038600" cy="53895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smtClean="0">
                <a:solidFill>
                  <a:srgbClr val="0066FF"/>
                </a:solidFill>
              </a:rPr>
              <a:t>Норвежский композитор Эдвард Григ говорил, </a:t>
            </a:r>
            <a:br>
              <a:rPr lang="ru-RU" sz="2400" b="1" smtClean="0">
                <a:solidFill>
                  <a:srgbClr val="0066FF"/>
                </a:solidFill>
              </a:rPr>
            </a:br>
            <a:r>
              <a:rPr lang="ru-RU" sz="2400" b="1" smtClean="0">
                <a:solidFill>
                  <a:srgbClr val="0066FF"/>
                </a:solidFill>
              </a:rPr>
              <a:t>что слова нуждаются в музыке, а вот музыка не нуждается ни в чем. Музыка, как волшебная фея, может без слов передать настроение, характер, переживания, изобразить картины природы.</a:t>
            </a:r>
            <a:r>
              <a:rPr lang="ru-RU" sz="2400" smtClean="0">
                <a:solidFill>
                  <a:srgbClr val="0066FF"/>
                </a:solidFill>
              </a:rPr>
              <a:t> </a:t>
            </a:r>
          </a:p>
        </p:txBody>
      </p:sp>
      <p:pic>
        <p:nvPicPr>
          <p:cNvPr id="15363" name="Picture 7" descr="untitled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87900" y="404813"/>
            <a:ext cx="3776663" cy="5678487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507413" cy="12827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66FF"/>
                </a:solidFill>
              </a:rPr>
              <a:t>Музыка хранит в себе загадки, а человек пытается их разгадать. Но дело в том, что каждый воспринимает музыку по-своему.</a:t>
            </a:r>
            <a:r>
              <a:rPr lang="ru-RU" sz="4000" dirty="0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50825" y="1700213"/>
            <a:ext cx="4752975" cy="21145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smtClean="0">
                <a:solidFill>
                  <a:srgbClr val="009900"/>
                </a:solidFill>
              </a:rPr>
              <a:t>Кто-то слушая музыкальное произведение видит себя в лесу и наслаждается его очарованием.</a:t>
            </a:r>
            <a:r>
              <a:rPr lang="ru-RU" sz="2400" smtClean="0">
                <a:solidFill>
                  <a:srgbClr val="009900"/>
                </a:solidFill>
              </a:rPr>
              <a:t> </a:t>
            </a:r>
          </a:p>
        </p:txBody>
      </p:sp>
      <p:pic>
        <p:nvPicPr>
          <p:cNvPr id="16388" name="Picture 9" descr="&amp;Kcy;&amp;acy;&amp;rcy;&amp;tcy;&amp;icy;&amp;ncy;&amp;kcy;&amp;icy; &amp;pcy;&amp;ocy; &amp;zcy;&amp;acy;&amp;pcy;&amp;rcy;&amp;ocy;&amp;scy;&amp;ucy; &amp;kcy;&amp;acy;&amp;rcy;&amp;tcy;&amp;icy;&amp;ncy;&amp;kcy;&amp;icy; &amp;lcy;&amp;iecy;&amp;scy;&amp;acy; &amp;dcy;&amp;lcy;&amp;yacy; &amp;dcy;&amp;iecy;&amp;tcy;&amp;iecy;&amp;jcy;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16513" y="1600200"/>
            <a:ext cx="3101975" cy="2185988"/>
          </a:xfrm>
          <a:noFill/>
        </p:spPr>
      </p:pic>
      <p:pic>
        <p:nvPicPr>
          <p:cNvPr id="16389" name="Picture 10" descr="&amp;Kcy;&amp;acy;&amp;rcy;&amp;tcy;&amp;icy;&amp;ncy;&amp;kcy;&amp;icy; &amp;pcy;&amp;ocy; &amp;zcy;&amp;acy;&amp;pcy;&amp;rcy;&amp;ocy;&amp;scy;&amp;ucy; &amp;kcy;&amp;acy;&amp;rcy;&amp;tcy;&amp;icy;&amp;ncy;&amp;kcy;&amp;icy; &amp;mcy;&amp;ocy;&amp;rcy;&amp;yacy; &amp;dcy;&amp;lcy;&amp;yacy; &amp;dcy;&amp;iecy;&amp;tcy;&amp;iecy;&amp;jcy;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213" y="3357563"/>
            <a:ext cx="4248150" cy="3173412"/>
          </a:xfrm>
          <a:noFill/>
        </p:spPr>
      </p:pic>
      <p:sp>
        <p:nvSpPr>
          <p:cNvPr id="16390" name="Rectangle 8"/>
          <p:cNvSpPr>
            <a:spLocks noGrp="1" noChangeArrowheads="1"/>
          </p:cNvSpPr>
          <p:nvPr>
            <p:ph sz="quarter" idx="4"/>
          </p:nvPr>
        </p:nvSpPr>
        <p:spPr>
          <a:xfrm>
            <a:off x="4859338" y="4437063"/>
            <a:ext cx="4105275" cy="168433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2400" b="1" smtClean="0"/>
          </a:p>
          <a:p>
            <a:pPr algn="ctr" eaLnBrk="1" hangingPunct="1">
              <a:buFontTx/>
              <a:buNone/>
            </a:pPr>
            <a:r>
              <a:rPr lang="ru-RU" sz="2400" b="1" smtClean="0">
                <a:solidFill>
                  <a:srgbClr val="009900"/>
                </a:solidFill>
              </a:rPr>
              <a:t>Другой же представляет шум моря.</a:t>
            </a:r>
            <a:r>
              <a:rPr lang="ru-RU" sz="2400" smtClean="0">
                <a:solidFill>
                  <a:srgbClr val="0099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ChangeArrowheads="1"/>
          </p:cNvSpPr>
          <p:nvPr/>
        </p:nvSpPr>
        <p:spPr bwMode="auto">
          <a:xfrm>
            <a:off x="0" y="4641850"/>
            <a:ext cx="9144000" cy="180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buFontTx/>
              <a:buNone/>
            </a:pPr>
            <a:r>
              <a:rPr lang="ru-RU" b="1">
                <a:solidFill>
                  <a:srgbClr val="0066FF"/>
                </a:solidFill>
              </a:rPr>
              <a:t>Не каждый человек представит луну на прекрасном ночном небе во время прослушивания </a:t>
            </a:r>
            <a:r>
              <a:rPr lang="ru-RU">
                <a:solidFill>
                  <a:srgbClr val="0066FF"/>
                </a:solidFill>
              </a:rPr>
              <a:t> «</a:t>
            </a:r>
            <a:r>
              <a:rPr lang="ru-RU" b="1">
                <a:solidFill>
                  <a:srgbClr val="0066FF"/>
                </a:solidFill>
              </a:rPr>
              <a:t>Лунного света» Клода Дебюсси, как и подразумевал композитор</a:t>
            </a:r>
            <a:r>
              <a:rPr lang="ru-RU">
                <a:solidFill>
                  <a:srgbClr val="0066FF"/>
                </a:solidFill>
              </a:rPr>
              <a:t> </a:t>
            </a:r>
          </a:p>
        </p:txBody>
      </p:sp>
      <p:pic>
        <p:nvPicPr>
          <p:cNvPr id="17411" name="Picture 8" descr="&amp;Kcy;&amp;acy;&amp;rcy;&amp;tcy;&amp;icy;&amp;ncy;&amp;kcy;&amp;icy; &amp;pcy;&amp;ocy; &amp;zcy;&amp;acy;&amp;pcy;&amp;rcy;&amp;ocy;&amp;scy;&amp;ucy; &amp;kcy;&amp;acy;&amp;rcy;&amp;tcy;&amp;icy;&amp;ncy;&amp;kcy;&amp;icy; «&amp;Lcy;&amp;ucy;&amp;ncy;&amp;ncy;&amp;ycy;&amp;jcy; &amp;scy;&amp;vcy;&amp;iecy;&amp;tcy;» &amp;Kcy;&amp;lcy;&amp;ocy;&amp;dcy;&amp;acy; &amp;Dcy;&amp;iecy;&amp;bcy;&amp;yucy;&amp;scy;&amp;scy;&amp;icy;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6013" y="0"/>
            <a:ext cx="6985000" cy="4624388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&amp;Kcy;&amp;acy;&amp;rcy;&amp;tcy;&amp;icy;&amp;ncy;&amp;kcy;&amp;icy; &amp;pcy;&amp;ocy; &amp;zcy;&amp;acy;&amp;pcy;&amp;rcy;&amp;ocy;&amp;scy;&amp;ucy; &amp;kcy;&amp;acy;&amp;rcy;&amp;tcy;&amp;icy;&amp;ncy;&amp;kcy;&amp;icy; «&amp;Scy;&amp;kcy;&amp;acy;&amp;zcy;&amp;kcy;&amp;icy; &amp;vcy;&amp;iecy;&amp;ncy;&amp;scy;&amp;kcy;&amp;ocy;&amp;gcy;&amp;ocy; &amp;lcy;&amp;iecy;&amp;scy;&amp;acy;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6725" y="0"/>
            <a:ext cx="48672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468313" y="620713"/>
            <a:ext cx="3816350" cy="2227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b="1">
                <a:solidFill>
                  <a:srgbClr val="33CC33"/>
                </a:solidFill>
              </a:rPr>
              <a:t>Вальс «Сказки венского леса» Иоганна Штрауса не имеет никакого отношения к лесу.</a:t>
            </a:r>
            <a:r>
              <a:rPr lang="ru-RU">
                <a:solidFill>
                  <a:srgbClr val="33CC33"/>
                </a:solidFill>
              </a:rPr>
              <a:t> 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468313" y="2727325"/>
            <a:ext cx="8675687" cy="3081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b="1">
                <a:solidFill>
                  <a:srgbClr val="00CC00"/>
                </a:solidFill>
              </a:rPr>
              <a:t>Композитор мог дать этому вальсу любое другое название, но как бы он не назывался – это просто красивый вальс. Здесь нет никакой истории, вся музыка строится на описании каких-то картин. Слушая этот вальс, кто-то представляет загадочную ночь в лесу, а кто-то видит восход солнца.</a:t>
            </a:r>
            <a:r>
              <a:rPr lang="ru-RU">
                <a:solidFill>
                  <a:srgbClr val="00CC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" descr="3razvitie-muzyki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476250"/>
            <a:ext cx="3890963" cy="5678488"/>
          </a:xfrm>
          <a:noFill/>
        </p:spPr>
      </p:pic>
      <p:sp>
        <p:nvSpPr>
          <p:cNvPr id="19459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356100" y="404813"/>
            <a:ext cx="4608513" cy="57499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 smtClean="0">
                <a:solidFill>
                  <a:srgbClr val="0066FF"/>
                </a:solidFill>
              </a:rPr>
              <a:t>Модест Петрович Мусоргский создал талантливое произведение «Картинки выставки». </a:t>
            </a:r>
            <a:br>
              <a:rPr lang="ru-RU" b="1" smtClean="0">
                <a:solidFill>
                  <a:srgbClr val="0066FF"/>
                </a:solidFill>
              </a:rPr>
            </a:br>
            <a:r>
              <a:rPr lang="ru-RU" b="1" smtClean="0">
                <a:solidFill>
                  <a:srgbClr val="0066FF"/>
                </a:solidFill>
              </a:rPr>
              <a:t>Эти фортепьянные пьесы композитор написал в память о своем друге художнике Викторе Гартмане. Он попытался описать картинки, которые видел в музее.</a:t>
            </a:r>
            <a:r>
              <a:rPr lang="ru-RU" smtClean="0">
                <a:solidFill>
                  <a:srgbClr val="0066FF"/>
                </a:solidFill>
              </a:rPr>
              <a:t> </a:t>
            </a:r>
            <a:endParaRPr lang="ru-RU" b="1" smtClean="0">
              <a:solidFill>
                <a:srgbClr val="0066FF"/>
              </a:solidFill>
            </a:endParaRPr>
          </a:p>
          <a:p>
            <a:pPr eaLnBrk="1" hangingPunct="1">
              <a:buFontTx/>
              <a:buNone/>
            </a:pPr>
            <a:r>
              <a:rPr lang="ru-RU" smtClean="0">
                <a:solidFill>
                  <a:srgbClr val="0066FF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0" y="333375"/>
            <a:ext cx="4716463" cy="34813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smtClean="0">
                <a:solidFill>
                  <a:srgbClr val="009900"/>
                </a:solidFill>
              </a:rPr>
              <a:t>Картинку о цыплятах «Балет невылупившихся птенцов», Мусоргский выразил писклявыми нотами, показывая</a:t>
            </a:r>
            <a:r>
              <a:rPr lang="ru-RU" sz="2400" smtClean="0">
                <a:solidFill>
                  <a:srgbClr val="009900"/>
                </a:solidFill>
              </a:rPr>
              <a:t> </a:t>
            </a:r>
            <a:r>
              <a:rPr lang="ru-RU" sz="2400" b="1" smtClean="0">
                <a:solidFill>
                  <a:srgbClr val="009900"/>
                </a:solidFill>
              </a:rPr>
              <a:t>крик маленьких пушистых комочков.</a:t>
            </a:r>
            <a:r>
              <a:rPr lang="ru-RU" sz="2400" smtClean="0"/>
              <a:t> </a:t>
            </a:r>
          </a:p>
        </p:txBody>
      </p:sp>
      <p:pic>
        <p:nvPicPr>
          <p:cNvPr id="20483" name="Picture 9" descr="&amp;Kcy;&amp;acy;&amp;rcy;&amp;tcy;&amp;icy;&amp;ncy;&amp;kcy;&amp;icy; &amp;pcy;&amp;ocy; &amp;zcy;&amp;acy;&amp;pcy;&amp;rcy;&amp;ocy;&amp;scy;&amp;ucy; «&amp;Bcy;&amp;acy;&amp;lcy;&amp;iecy;&amp;tcy; &amp;ncy;&amp;iecy;&amp;vcy;&amp;ycy;&amp;lcy;&amp;ucy;&amp;pcy;&amp;icy;&amp;vcy;&amp;shcy;&amp;icy;&amp;khcy;&amp;scy;&amp;yacy; &amp;pcy;&amp;tcy;&amp;iecy;&amp;ncy;&amp;tscy;&amp;ocy;&amp;vcy;», &amp;Mcy;&amp;ucy;&amp;scy;&amp;ocy;&amp;rcy;&amp;gcy;&amp;scy;&amp;kcy;&amp;icy;&amp;jcy;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87900" y="187325"/>
            <a:ext cx="4105275" cy="3079750"/>
          </a:xfrm>
          <a:noFill/>
        </p:spPr>
      </p:pic>
      <p:pic>
        <p:nvPicPr>
          <p:cNvPr id="20484" name="Picture 10" descr="18198_72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3321050"/>
            <a:ext cx="4038600" cy="2692400"/>
          </a:xfrm>
          <a:noFill/>
        </p:spPr>
      </p:pic>
      <p:sp>
        <p:nvSpPr>
          <p:cNvPr id="20485" name="Rectangle 8"/>
          <p:cNvSpPr>
            <a:spLocks noGrp="1" noChangeArrowheads="1"/>
          </p:cNvSpPr>
          <p:nvPr>
            <p:ph sz="quarter" idx="4"/>
          </p:nvPr>
        </p:nvSpPr>
        <p:spPr>
          <a:xfrm>
            <a:off x="4572000" y="3789363"/>
            <a:ext cx="4572000" cy="23320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smtClean="0">
                <a:solidFill>
                  <a:srgbClr val="33CC33"/>
                </a:solidFill>
              </a:rPr>
              <a:t>В картинке о детях, которые играют на лужайке, композитор изобразил голоса детей музыкой, и это у него получилось.</a:t>
            </a:r>
            <a:r>
              <a:rPr lang="ru-RU" sz="2400" smtClean="0">
                <a:solidFill>
                  <a:srgbClr val="33CC33"/>
                </a:solidFill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</TotalTime>
  <Words>305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Трек</vt:lpstr>
      <vt:lpstr>Слайд 1</vt:lpstr>
      <vt:lpstr>Слайд 2</vt:lpstr>
      <vt:lpstr>Слайд 3</vt:lpstr>
      <vt:lpstr>Слайд 4</vt:lpstr>
      <vt:lpstr>Музыка хранит в себе загадки, а человек пытается их разгадать. Но дело в том, что каждый воспринимает музыку по-своему. </vt:lpstr>
      <vt:lpstr>Слайд 6</vt:lpstr>
      <vt:lpstr>Слайд 7</vt:lpstr>
      <vt:lpstr>Слайд 8</vt:lpstr>
      <vt:lpstr>Слайд 9</vt:lpstr>
      <vt:lpstr>Слайд 10</vt:lpstr>
    </vt:vector>
  </TitlesOfParts>
  <Company>NhT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Ленчик</cp:lastModifiedBy>
  <cp:revision>7</cp:revision>
  <dcterms:created xsi:type="dcterms:W3CDTF">2017-01-22T15:26:19Z</dcterms:created>
  <dcterms:modified xsi:type="dcterms:W3CDTF">2019-05-30T19:49:26Z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000800e6380000000000010271e00207f7000400038000</vt:lpwstr>
  </property>
</Properties>
</file>