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68" r:id="rId9"/>
    <p:sldId id="269" r:id="rId10"/>
    <p:sldId id="275" r:id="rId11"/>
    <p:sldId id="276" r:id="rId12"/>
    <p:sldId id="262" r:id="rId13"/>
    <p:sldId id="277" r:id="rId14"/>
    <p:sldId id="272" r:id="rId15"/>
    <p:sldId id="281" r:id="rId16"/>
    <p:sldId id="280" r:id="rId17"/>
    <p:sldId id="263" r:id="rId18"/>
    <p:sldId id="270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Лист1!$A$2:$A$13</c:f>
              <c:strCache>
                <c:ptCount val="12"/>
                <c:pt idx="0">
                  <c:v>танковые атаки</c:v>
                </c:pt>
                <c:pt idx="1">
                  <c:v>унижтожено танков</c:v>
                </c:pt>
                <c:pt idx="2">
                  <c:v>подбито танков</c:v>
                </c:pt>
                <c:pt idx="3">
                  <c:v>уничтожено автомашин</c:v>
                </c:pt>
                <c:pt idx="4">
                  <c:v>подбито автомашин</c:v>
                </c:pt>
                <c:pt idx="5">
                  <c:v>сбито самолетов</c:v>
                </c:pt>
                <c:pt idx="6">
                  <c:v>подбито самолетов</c:v>
                </c:pt>
                <c:pt idx="7">
                  <c:v>отражено налетов авиации</c:v>
                </c:pt>
                <c:pt idx="8">
                  <c:v>унижтожено минометных батарей</c:v>
                </c:pt>
                <c:pt idx="9">
                  <c:v>разбито паровозов</c:v>
                </c:pt>
                <c:pt idx="10">
                  <c:v>уничтожено пулеметных гнезд</c:v>
                </c:pt>
                <c:pt idx="11">
                  <c:v>захвачено автомашин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6</c:v>
                </c:pt>
                <c:pt idx="1">
                  <c:v>9</c:v>
                </c:pt>
                <c:pt idx="2">
                  <c:v>2</c:v>
                </c:pt>
                <c:pt idx="3">
                  <c:v>15</c:v>
                </c:pt>
                <c:pt idx="4">
                  <c:v>2</c:v>
                </c:pt>
                <c:pt idx="5">
                  <c:v>1</c:v>
                </c:pt>
                <c:pt idx="6">
                  <c:v>2</c:v>
                </c:pt>
                <c:pt idx="7">
                  <c:v>9</c:v>
                </c:pt>
                <c:pt idx="8">
                  <c:v>1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Лист1!$A$2:$A$13</c:f>
              <c:strCache>
                <c:ptCount val="12"/>
                <c:pt idx="0">
                  <c:v>танковые атаки</c:v>
                </c:pt>
                <c:pt idx="1">
                  <c:v>унижтожено танков</c:v>
                </c:pt>
                <c:pt idx="2">
                  <c:v>подбито танков</c:v>
                </c:pt>
                <c:pt idx="3">
                  <c:v>уничтожено автомашин</c:v>
                </c:pt>
                <c:pt idx="4">
                  <c:v>подбито автомашин</c:v>
                </c:pt>
                <c:pt idx="5">
                  <c:v>сбито самолетов</c:v>
                </c:pt>
                <c:pt idx="6">
                  <c:v>подбито самолетов</c:v>
                </c:pt>
                <c:pt idx="7">
                  <c:v>отражено налетов авиации</c:v>
                </c:pt>
                <c:pt idx="8">
                  <c:v>унижтожено минометных батарей</c:v>
                </c:pt>
                <c:pt idx="9">
                  <c:v>разбито паровозов</c:v>
                </c:pt>
                <c:pt idx="10">
                  <c:v>уничтожено пулеметных гнезд</c:v>
                </c:pt>
                <c:pt idx="11">
                  <c:v>захвачено автомашин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Лист1!$A$2:$A$13</c:f>
              <c:strCache>
                <c:ptCount val="12"/>
                <c:pt idx="0">
                  <c:v>танковые атаки</c:v>
                </c:pt>
                <c:pt idx="1">
                  <c:v>унижтожено танков</c:v>
                </c:pt>
                <c:pt idx="2">
                  <c:v>подбито танков</c:v>
                </c:pt>
                <c:pt idx="3">
                  <c:v>уничтожено автомашин</c:v>
                </c:pt>
                <c:pt idx="4">
                  <c:v>подбито автомашин</c:v>
                </c:pt>
                <c:pt idx="5">
                  <c:v>сбито самолетов</c:v>
                </c:pt>
                <c:pt idx="6">
                  <c:v>подбито самолетов</c:v>
                </c:pt>
                <c:pt idx="7">
                  <c:v>отражено налетов авиации</c:v>
                </c:pt>
                <c:pt idx="8">
                  <c:v>унижтожено минометных батарей</c:v>
                </c:pt>
                <c:pt idx="9">
                  <c:v>разбито паровозов</c:v>
                </c:pt>
                <c:pt idx="10">
                  <c:v>уничтожено пулеметных гнезд</c:v>
                </c:pt>
                <c:pt idx="11">
                  <c:v>захвачено автомашин</c:v>
                </c:pt>
              </c:strCache>
            </c:strRef>
          </c:cat>
          <c:val>
            <c:numRef>
              <c:f>Лист1!$D$2:$D$13</c:f>
              <c:numCache>
                <c:formatCode>General</c:formatCode>
                <c:ptCount val="12"/>
              </c:numCache>
            </c:numRef>
          </c:val>
        </c:ser>
        <c:axId val="85531648"/>
        <c:axId val="85586688"/>
      </c:barChart>
      <c:catAx>
        <c:axId val="85531648"/>
        <c:scaling>
          <c:orientation val="minMax"/>
        </c:scaling>
        <c:axPos val="b"/>
        <c:tickLblPos val="nextTo"/>
        <c:crossAx val="85586688"/>
        <c:crosses val="autoZero"/>
        <c:auto val="1"/>
        <c:lblAlgn val="ctr"/>
        <c:lblOffset val="100"/>
      </c:catAx>
      <c:valAx>
        <c:axId val="85586688"/>
        <c:scaling>
          <c:orientation val="minMax"/>
        </c:scaling>
        <c:axPos val="l"/>
        <c:majorGridlines/>
        <c:numFmt formatCode="General" sourceLinked="1"/>
        <c:tickLblPos val="nextTo"/>
        <c:crossAx val="8553164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5606A-0E74-4F88-976B-1FB1A6EBAF81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ACE65B-6000-4E57-B5B3-5B41B04430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CE65B-6000-4E57-B5B3-5B41B04430F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3F6FF85-40EE-494B-8355-37250D4F50A9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BEF7F05-7C59-470D-8E3A-66FAA595A3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F6FF85-40EE-494B-8355-37250D4F50A9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EF7F05-7C59-470D-8E3A-66FAA595A3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F6FF85-40EE-494B-8355-37250D4F50A9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EF7F05-7C59-470D-8E3A-66FAA595A3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F6FF85-40EE-494B-8355-37250D4F50A9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EF7F05-7C59-470D-8E3A-66FAA595A3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F6FF85-40EE-494B-8355-37250D4F50A9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EF7F05-7C59-470D-8E3A-66FAA595A3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F6FF85-40EE-494B-8355-37250D4F50A9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EF7F05-7C59-470D-8E3A-66FAA595A3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F6FF85-40EE-494B-8355-37250D4F50A9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EF7F05-7C59-470D-8E3A-66FAA595A3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F6FF85-40EE-494B-8355-37250D4F50A9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EF7F05-7C59-470D-8E3A-66FAA595A3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F6FF85-40EE-494B-8355-37250D4F50A9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EF7F05-7C59-470D-8E3A-66FAA595A3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3F6FF85-40EE-494B-8355-37250D4F50A9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EF7F05-7C59-470D-8E3A-66FAA595A3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3F6FF85-40EE-494B-8355-37250D4F50A9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BEF7F05-7C59-470D-8E3A-66FAA595A3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3F6FF85-40EE-494B-8355-37250D4F50A9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BEF7F05-7C59-470D-8E3A-66FAA595A3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600" b="1" dirty="0" smtClean="0"/>
              <a:t>Что сделал город Белово для Великой победы</a:t>
            </a:r>
            <a:r>
              <a:rPr lang="en-US" sz="5600" b="1" dirty="0" smtClean="0"/>
              <a:t>?</a:t>
            </a:r>
            <a:endParaRPr lang="ru-RU" sz="5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4071942"/>
            <a:ext cx="8101042" cy="928694"/>
          </a:xfrm>
        </p:spPr>
        <p:txBody>
          <a:bodyPr>
            <a:normAutofit fontScale="70000" lnSpcReduction="20000"/>
          </a:bodyPr>
          <a:lstStyle/>
          <a:p>
            <a:pPr defTabSz="273050"/>
            <a:r>
              <a:rPr lang="ru-RU" dirty="0" smtClean="0">
                <a:solidFill>
                  <a:schemeClr val="tx1"/>
                </a:solidFill>
              </a:rPr>
              <a:t>Ученики 6 «Г» класса </a:t>
            </a:r>
          </a:p>
          <a:p>
            <a:pPr defTabSz="273050"/>
            <a:r>
              <a:rPr lang="ru-RU" dirty="0" err="1" smtClean="0">
                <a:solidFill>
                  <a:schemeClr val="tx1"/>
                </a:solidFill>
              </a:rPr>
              <a:t>Говязов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mtClean="0">
                <a:solidFill>
                  <a:schemeClr val="tx1"/>
                </a:solidFill>
              </a:rPr>
              <a:t>Семен, Камбалин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Павел, </a:t>
            </a:r>
            <a:r>
              <a:rPr lang="ru-RU" dirty="0" err="1" smtClean="0">
                <a:solidFill>
                  <a:schemeClr val="tx1"/>
                </a:solidFill>
              </a:rPr>
              <a:t>Гавва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Алексей</a:t>
            </a:r>
            <a:endParaRPr lang="ru-RU" dirty="0" smtClean="0">
              <a:solidFill>
                <a:schemeClr val="tx1"/>
              </a:solidFill>
            </a:endParaRPr>
          </a:p>
          <a:p>
            <a:pPr defTabSz="273050"/>
            <a:r>
              <a:rPr lang="ru-RU" dirty="0" smtClean="0">
                <a:solidFill>
                  <a:schemeClr val="tx1"/>
                </a:solidFill>
              </a:rPr>
              <a:t>Учитель математики </a:t>
            </a:r>
            <a:r>
              <a:rPr lang="ru-RU" dirty="0" err="1" smtClean="0">
                <a:solidFill>
                  <a:schemeClr val="tx1"/>
                </a:solidFill>
              </a:rPr>
              <a:t>Фроимчук</a:t>
            </a:r>
            <a:r>
              <a:rPr lang="ru-RU" dirty="0" smtClean="0">
                <a:solidFill>
                  <a:schemeClr val="tx1"/>
                </a:solidFill>
              </a:rPr>
              <a:t> И.Е.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icture background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4381619" cy="2327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Picture background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428604"/>
            <a:ext cx="307183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71472" y="3071810"/>
            <a:ext cx="81439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22 июня 1941 года началась срочная всеобщая воинская мобилизация. С перронов вокзала отправляются на фронт призванные в Красную армию. Начинается бесперебойное движение поездов, которые на Запад увозят пополнение, технику, оружие и продовольствие для фронта, а в тыл доставляют эвакуированные материальные ценности, раненых и жителей оккупированных территорий. На защиту Родины первыми уходят из Беловского депо лучшие производственники. Вместо них на предприятия приходят женщины, пенсионеры и подростки.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650125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Осенью 1941 года коллективы Беловского паровозного и вагонного депо получили специальное задание Государственного комитета обороны — построить бронепоезд. Зимой 1941 года в локомотивном депо станции Белово началось строительство бронепоезда. Для успешного выполнения задания была создана бригада из 12 специалистов. К марту 1942-го задача была выполнена. Бронепоезду дали имя «Сибиряк» и вместе со сформированной специальной бригадой он поступил на Закавказский фронт.  И начал свой боевой путь в 42 отдельном дивизионе бронепоездов.</a:t>
            </a:r>
          </a:p>
          <a:p>
            <a:pPr marL="0" lv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 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Рисунок 3" descr="http://www.zhurmir.ru/sites/zhurmir/files/so-5-2020-119-bronepoezd_sibiryak-barabinec_na_priemke._camo._f._38._op._11358._d._3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571744"/>
            <a:ext cx="5613418" cy="34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pPr lvl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Задача №6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928671"/>
            <a:ext cx="8215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Найдите высоту, длину и ширину бронеплощадки используя рисунки.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www.zhurmir.ru/sites/zhurmir/files/so-5-2020-124-chertezh_broneploshchadki_bronepoezda_luninec_vid_s_torca._camo._f._38._op._11358._d._25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571612"/>
            <a:ext cx="3541717" cy="4907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zhurmir.ru/sites/zhurmir/files/so-5-2020-123-chertezh_broneploshchadki_bronepoezda_luninec_vid_sboku._camo._f._38._op._11358._d._25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071678"/>
            <a:ext cx="4786345" cy="3598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Подводя итоги непрерывных боев августа — сентября 1942 г., штаб 42-го ОДБП составил сводную табличку, в которой указал следующее: произведено огневых налетов — 99, отражено танковых атак — 6, уничтожено танков — 9, подбито — 10, уничтожено автомашин — 15, подбито — 2, сбито самолетов-бомбардировщиков — 1, подбито — 2, отражено налетов авиации — 9, уничтожено минометных батарей — 1, разбито паровозов — 2, уничтожено пулеметных гнезд — 2, захвачено автомашин — 2. В результате почти за два месяца уничтожено живой силы противника — до четырех рот. Постройте столбчатую диаграмму уничтоженной живой силы противника.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1711626" cy="4629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Задача №6</a:t>
            </a:r>
            <a:endParaRPr lang="ru-RU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428604"/>
          <a:ext cx="8258204" cy="5929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диаграмме представлены данные об уничтоженной  живой силы противника. Ответьте на вопросы.</a:t>
            </a:r>
          </a:p>
          <a:p>
            <a:pPr marL="457200" indent="-457200" algn="just"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Какой техники было уничтожено больше всего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сколько больше отражено налетов авиации чем разбито паровозов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Сколько всего было уничтожено живой силы противника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9"/>
            <a:ext cx="8429684" cy="307183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1943 г. бронепоезд «Сибиряк» передислоцировали в распоряжение 43-й армии на станцию Ленинакан (Армения) на границу с Турцией. Здесь бронепоезда находились до окончания Великой Отечественной войны. В 1946 году 42-й дивизион бронепоездов был расформирован.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User\Desktop\thumb_qnaigbcqp4u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14554"/>
            <a:ext cx="5399104" cy="3584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xn--90aefkbacm4aisie.xn--p1ai/sites/default/files/so-2021-5-158-boevoy_put_42-go_odbp._camo._f._38._op._113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54" y="3513124"/>
            <a:ext cx="4786346" cy="3344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Задача №7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www.belovo42.ru/files/belovo42/Image/UKiK/museum/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4071942"/>
            <a:ext cx="3357586" cy="242699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596" y="714356"/>
            <a:ext cx="807249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Отечественная металлургия, в сжатые сроки переориентировавшаяся на выпуск военной техники и боеприпасов, требовала все больше угля. В военные годы в Белово работало две шахты: одна из старейших в Кузбассе и первая на Беловском руднике шахта «Сигнал» и совсем молодое предприятие — шахта «Пионерка». Несмотря на то что практически все горняки ушли защищать Родину, предприятия продолжали функционировать.</a:t>
            </a:r>
          </a:p>
          <a:p>
            <a:pPr indent="3556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забой шли подростки, женщины и непригодные к военной службе мужчины. Первое время было тяжело. В 1942-43 годах стали возвращаться списанные по ранению участники Великой Отечественной войны. Они, не успев оправиться от ран, шли в забой добывать уголь, выполняя норму на 150-180%. </a:t>
            </a:r>
          </a:p>
          <a:p>
            <a:pPr indent="3556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 1941 года шахта «Пионерка» была рассчитана на годовую добычу 200 тысяч тонн угля, или 670 тонн в сутки. Сколько в сутки стали добывать угля в военное время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pPr marL="0" lvl="0" indent="0" algn="just"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Нынешняя угольная отрасль – это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шахты, разрезы, обогатительные фабрики. У нас добывается каждая шестая тонна областного угля и всё чаще наш город называют «угольной столицей Кузбасса».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122" name="Picture 2" descr="ÐÐ°ÑÐ°ÑÑÐºÐ¸Ð¹ ÑÐ³Ð¾Ð»ÑÐ½ÑÐ¹ ÑÐ°Ð·ÑÐµÐ·. ÐÑÑÐµÑÐµÑÑÐ²Ð¸Ðµ Ð½Ð° ÐÐ»ÑÐ°Ð¹, Ð½Ð°ÑÐ°Ð»Ð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143116"/>
            <a:ext cx="4725333" cy="3148003"/>
          </a:xfrm>
          <a:prstGeom prst="rect">
            <a:avLst/>
          </a:prstGeom>
          <a:noFill/>
        </p:spPr>
      </p:pic>
      <p:pic>
        <p:nvPicPr>
          <p:cNvPr id="5124" name="Picture 4" descr="http://rasmin.ru/NewsPic/6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00438"/>
            <a:ext cx="4572000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sz="2000" dirty="0" smtClean="0">
                <a:cs typeface="Calibri" pitchFamily="34" charset="0"/>
              </a:rPr>
              <a:t>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ходе работы над проектом, мы не только расширили свои знания по данной теме и повысили свои вычислительные навыки, но и научились составлять математические задачи, применять знания различных областей математики при составлении и решении нестандартных задач, использовать математические модели для описания различных процессов. Также мы углубили знания по истории своего города. В ходе работы над проектом мы узнали данные о городе, о которых раньше даже не слышали. Выявили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метапредметную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связь истории с математикой.</a:t>
            </a:r>
          </a:p>
          <a:p>
            <a:pPr algn="just" eaLnBrk="0" hangingPunct="0">
              <a:lnSpc>
                <a:spcPct val="120000"/>
              </a:lnSpc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Задачи, которые мы составили, могут использовать учителя на уроках математики как дополнительный дидактический материал.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Вывод</a:t>
            </a:r>
            <a:endParaRPr lang="ru-RU" sz="28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00065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Нет ничего краше и привлекательнее нашего города! Город Белово Кемеровской области – это необычный город, который отличается своим географическим положением и природным своеобразием в своей исторической судьбе и роли. Город расположен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лесостепной ландшафтной зоне, в северной части Кузнецкой котловины, восточней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Салаирского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кряжа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Его богатая история помогла нам научиться решать математические задачи, которые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попытались сами составить используя исторические данные.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57274" y="272604"/>
            <a:ext cx="36576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3200" b="1" dirty="0" smtClean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Аннотация</a:t>
            </a:r>
            <a:endParaRPr lang="ru-RU" sz="3200" b="1" dirty="0">
              <a:solidFill>
                <a:srgbClr val="F07F09">
                  <a:tint val="88000"/>
                  <a:satMod val="150000"/>
                </a:srgb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40000"/>
              </a:lnSpc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Основополагающий вопрос:</a:t>
            </a:r>
          </a:p>
          <a:p>
            <a:pPr>
              <a:lnSpc>
                <a:spcPct val="14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Может ли история моего города помочь мне в обучении математике?</a:t>
            </a:r>
          </a:p>
          <a:p>
            <a:pPr>
              <a:lnSpc>
                <a:spcPct val="140000"/>
              </a:lnSpc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Проблемный вопрос: </a:t>
            </a:r>
          </a:p>
          <a:p>
            <a:pPr>
              <a:lnSpc>
                <a:spcPct val="14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Можно ли научиться решать задачи, с помощью статистических данных о городе?</a:t>
            </a:r>
          </a:p>
          <a:p>
            <a:pPr>
              <a:lnSpc>
                <a:spcPct val="140000"/>
              </a:lnSpc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Вопросы темы учебной  программы:</a:t>
            </a:r>
          </a:p>
          <a:p>
            <a:pPr>
              <a:lnSpc>
                <a:spcPct val="14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1.Арифметические действия с натуральными числами.</a:t>
            </a:r>
          </a:p>
          <a:p>
            <a:pPr>
              <a:lnSpc>
                <a:spcPct val="14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Арифметические действия с десятичными дробями.</a:t>
            </a:r>
          </a:p>
          <a:p>
            <a:pPr>
              <a:lnSpc>
                <a:spcPct val="14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Арифметические действия с обыкновенными дробями.</a:t>
            </a:r>
          </a:p>
          <a:p>
            <a:pPr>
              <a:lnSpc>
                <a:spcPct val="14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Масштаб.</a:t>
            </a:r>
          </a:p>
          <a:p>
            <a:pPr>
              <a:lnSpc>
                <a:spcPct val="14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5.Нахождение процентного соотношения.</a:t>
            </a:r>
          </a:p>
          <a:p>
            <a:pPr>
              <a:lnSpc>
                <a:spcPct val="14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Округление чисел.</a:t>
            </a:r>
          </a:p>
          <a:p>
            <a:pPr>
              <a:lnSpc>
                <a:spcPct val="14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Составление диаграмм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История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Белово начинается с 1726 г.,  с момента, когда беглый горнозаводской рабочий Фёдор Белов основал одноименную заимку — Белово на берегу Смородиновой реки. Так на местном наречии называлась река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Бачат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Это стало началом нашего города. Фёдор Белов с женой и двумя сыновьями Семёном и Гаврилой были его первыми русскими жителями. Сколько лет прошло с того времени? </a:t>
            </a:r>
          </a:p>
          <a:p>
            <a:pPr marL="0" indent="0">
              <a:buNone/>
            </a:pPr>
            <a:r>
              <a:rPr lang="ru-RU" sz="2800" dirty="0" smtClean="0"/>
              <a:t>  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Задача №1</a:t>
            </a:r>
            <a:endParaRPr lang="ru-RU" sz="2000" b="1" dirty="0"/>
          </a:p>
        </p:txBody>
      </p:sp>
      <p:pic>
        <p:nvPicPr>
          <p:cNvPr id="8194" name="Picture 2" descr="https://img-fotki.yandex.ru/get/6709/97833783.339/0_aaa4f_bfb316da_X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419288"/>
            <a:ext cx="4500595" cy="3185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lvl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4 декабря 1938 года рабочему поселку Белово присвоен статус города. Сколько лет исполняется городу в этом году?</a:t>
            </a:r>
          </a:p>
          <a:p>
            <a:pPr lvl="0"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Задача №2</a:t>
            </a:r>
            <a:endParaRPr lang="ru-RU" sz="2000" b="1" dirty="0"/>
          </a:p>
        </p:txBody>
      </p:sp>
      <p:pic>
        <p:nvPicPr>
          <p:cNvPr id="7170" name="Picture 2" descr="http://nailizakon.com/fotogalereya/city02_b/belovo/centr_goro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928802"/>
            <a:ext cx="6038297" cy="4485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3357586"/>
          </a:xfrm>
        </p:spPr>
        <p:txBody>
          <a:bodyPr>
            <a:normAutofit fontScale="77500" lnSpcReduction="20000"/>
          </a:bodyPr>
          <a:lstStyle/>
          <a:p>
            <a:pPr marL="0" lvl="0" indent="0" algn="just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  17 января 1939 года началась Всероссийская перепись населения. Её итоги были опубликованы в местной прессе. Согласно переписи в Белове проживало 43 300 человек. На сколько процентов увеличилась численность населения, если в 2024 году составляет 68 542 человек?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Задача №3</a:t>
            </a:r>
            <a:endParaRPr lang="ru-RU" sz="2000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786058"/>
            <a:ext cx="4180750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 descr="http://propagandahistory.ru/pics/2014/07/1404305795_87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2500306"/>
            <a:ext cx="2643206" cy="3832649"/>
          </a:xfrm>
          <a:prstGeom prst="rect">
            <a:avLst/>
          </a:prstGeom>
          <a:noFill/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3000397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начале 1941 года население города Белово не превышало 45 тыс. человек. Из них 19 тыс. ушли на фронт — почти все взрослое мужское население. Воевали в составе легендарных сибирских дивизий: 376-й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Кузбасско-Псковской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303-й Верхнеднепровской, 22-й гвардейской Сибирской и многих других частей и соединений. Сколько процентов населения ушло на фронт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Округлите до целых. </a:t>
            </a:r>
          </a:p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7143800" cy="571504"/>
          </a:xfrm>
        </p:spPr>
        <p:txBody>
          <a:bodyPr>
            <a:noAutofit/>
          </a:bodyPr>
          <a:lstStyle/>
          <a:p>
            <a:r>
              <a:rPr lang="ru-RU" sz="2000" dirty="0" smtClean="0"/>
              <a:t>Задача №4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Рисунок 3" descr="https://www.belovo42.ru/media/cache/6e/d6/6ed6a7716cfb86e14496cf2f2b4ac71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2857496"/>
            <a:ext cx="500066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/>
          </a:bodyPr>
          <a:lstStyle/>
          <a:p>
            <a:pPr lvl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Задача №5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857232"/>
            <a:ext cx="807249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Долгое время Белово было захолустной деревенькой, и только в начале XX века жизнь её круто изменилась. Связано это было с открытием в 1921 году ……. Нужно разгадать. Для этого нужно решить примеры и результат поставить в порядке возрастания. </a:t>
            </a:r>
          </a:p>
          <a:p>
            <a:pPr lvl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1. 1000 : 8 ;    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9.  4/5 : 2/5 ;           л</a:t>
            </a:r>
          </a:p>
          <a:p>
            <a:pPr lvl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2437 – 2430 ;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10.  95,1 · 10 ;         я</a:t>
            </a:r>
          </a:p>
          <a:p>
            <a:pPr lvl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38 · 2 ;                о                   11.  25/121 · 44 ;     ж</a:t>
            </a:r>
          </a:p>
          <a:p>
            <a:pPr lvl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0,1 · 10 ;             е                   12.  121/11;              о</a:t>
            </a:r>
          </a:p>
          <a:p>
            <a:pPr lvl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100 : 4 ;       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13. 48 · 3 / 8 ;          о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 3 : 0,5 ;              е                   14.  88,8 : 0,4 ;         а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7. 2/3 · 3/12 ;         ж                   15. 144/12 + 3 ;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8.  9,9 : 1,1 ;    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3757610" cy="5340369"/>
          </a:xfrm>
        </p:spPr>
        <p:txBody>
          <a:bodyPr/>
          <a:lstStyle/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Железнодорожная ветка Кольчугино (Ленинск-Кузнецк) –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Усяты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(Прокопьевск). Так появился небольшой разъезд Белово и рядом с ним вырос пристанционный посёлок. 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Picture 2" descr="https://avatars.mds.yandex.net/get-pdb/912419/1073ef5a-dd0e-4bfc-a1df-c05196a61c82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015" y="142852"/>
            <a:ext cx="5000985" cy="3714776"/>
          </a:xfrm>
          <a:prstGeom prst="rect">
            <a:avLst/>
          </a:prstGeom>
          <a:noFill/>
        </p:spPr>
      </p:pic>
      <p:pic>
        <p:nvPicPr>
          <p:cNvPr id="5" name="Picture 2" descr="http://www.belovo42.ru/files/belovo42/Image/UKiK/museum/1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3786190"/>
            <a:ext cx="6478972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16176</TotalTime>
  <Words>1001</Words>
  <Application>Microsoft Office PowerPoint</Application>
  <PresentationFormat>Экран (4:3)</PresentationFormat>
  <Paragraphs>73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Открытая</vt:lpstr>
      <vt:lpstr>Что сделал город Белово для Великой победы?</vt:lpstr>
      <vt:lpstr>Слайд 2</vt:lpstr>
      <vt:lpstr>Слайд 3</vt:lpstr>
      <vt:lpstr>Задача №1</vt:lpstr>
      <vt:lpstr>Задача №2</vt:lpstr>
      <vt:lpstr>Задача №3</vt:lpstr>
      <vt:lpstr>Задача №4 </vt:lpstr>
      <vt:lpstr>Задача №5</vt:lpstr>
      <vt:lpstr>Слайд 9</vt:lpstr>
      <vt:lpstr>Слайд 10</vt:lpstr>
      <vt:lpstr>Слайд 11</vt:lpstr>
      <vt:lpstr>Задача №6</vt:lpstr>
      <vt:lpstr>Задача №6</vt:lpstr>
      <vt:lpstr>Слайд 14</vt:lpstr>
      <vt:lpstr>Слайд 15</vt:lpstr>
      <vt:lpstr>Слайд 16</vt:lpstr>
      <vt:lpstr>Задача №7</vt:lpstr>
      <vt:lpstr>Слайд 18</vt:lpstr>
      <vt:lpstr>Вывод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Белово в числах</dc:title>
  <dc:creator>User</dc:creator>
  <cp:lastModifiedBy>User</cp:lastModifiedBy>
  <cp:revision>87</cp:revision>
  <dcterms:created xsi:type="dcterms:W3CDTF">2018-11-02T15:25:14Z</dcterms:created>
  <dcterms:modified xsi:type="dcterms:W3CDTF">2025-03-27T13:21:09Z</dcterms:modified>
</cp:coreProperties>
</file>