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79" r:id="rId2"/>
    <p:sldId id="257" r:id="rId3"/>
    <p:sldId id="283" r:id="rId4"/>
    <p:sldId id="285" r:id="rId5"/>
    <p:sldId id="287" r:id="rId6"/>
    <p:sldId id="291" r:id="rId7"/>
    <p:sldId id="293" r:id="rId8"/>
    <p:sldId id="305" r:id="rId9"/>
    <p:sldId id="295" r:id="rId10"/>
    <p:sldId id="300" r:id="rId11"/>
    <p:sldId id="298" r:id="rId12"/>
    <p:sldId id="289" r:id="rId13"/>
    <p:sldId id="306" r:id="rId14"/>
    <p:sldId id="303" r:id="rId15"/>
  </p:sldIdLst>
  <p:sldSz cx="108727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7DDA"/>
    <a:srgbClr val="C2E59B"/>
    <a:srgbClr val="CEEAB0"/>
    <a:srgbClr val="0033CC"/>
    <a:srgbClr val="D5F4FF"/>
    <a:srgbClr val="FFF5D9"/>
    <a:srgbClr val="9BE5FF"/>
    <a:srgbClr val="14C22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71" autoAdjust="0"/>
  </p:normalViewPr>
  <p:slideViewPr>
    <p:cSldViewPr>
      <p:cViewPr varScale="1">
        <p:scale>
          <a:sx n="73" d="100"/>
          <a:sy n="73" d="100"/>
        </p:scale>
        <p:origin x="756" y="72"/>
      </p:cViewPr>
      <p:guideLst>
        <p:guide orient="horz" pos="2160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9099" y="1122363"/>
            <a:ext cx="8154591" cy="2387600"/>
          </a:xfrm>
        </p:spPr>
        <p:txBody>
          <a:bodyPr anchor="b"/>
          <a:lstStyle>
            <a:lvl1pPr algn="ctr">
              <a:defRPr sz="535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9099" y="3602038"/>
            <a:ext cx="8154591" cy="1655762"/>
          </a:xfrm>
        </p:spPr>
        <p:txBody>
          <a:bodyPr/>
          <a:lstStyle>
            <a:lvl1pPr marL="0" indent="0" algn="ctr">
              <a:buNone/>
              <a:defRPr sz="2140"/>
            </a:lvl1pPr>
            <a:lvl2pPr marL="407731" indent="0" algn="ctr">
              <a:buNone/>
              <a:defRPr sz="1784"/>
            </a:lvl2pPr>
            <a:lvl3pPr marL="815462" indent="0" algn="ctr">
              <a:buNone/>
              <a:defRPr sz="1605"/>
            </a:lvl3pPr>
            <a:lvl4pPr marL="1223193" indent="0" algn="ctr">
              <a:buNone/>
              <a:defRPr sz="1427"/>
            </a:lvl4pPr>
            <a:lvl5pPr marL="1630924" indent="0" algn="ctr">
              <a:buNone/>
              <a:defRPr sz="1427"/>
            </a:lvl5pPr>
            <a:lvl6pPr marL="2038655" indent="0" algn="ctr">
              <a:buNone/>
              <a:defRPr sz="1427"/>
            </a:lvl6pPr>
            <a:lvl7pPr marL="2446386" indent="0" algn="ctr">
              <a:buNone/>
              <a:defRPr sz="1427"/>
            </a:lvl7pPr>
            <a:lvl8pPr marL="2854117" indent="0" algn="ctr">
              <a:buNone/>
              <a:defRPr sz="1427"/>
            </a:lvl8pPr>
            <a:lvl9pPr marL="3261848" indent="0" algn="ctr">
              <a:buNone/>
              <a:defRPr sz="1427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82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21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839" y="365125"/>
            <a:ext cx="234444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7504" y="365125"/>
            <a:ext cx="68974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65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08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841" y="1709739"/>
            <a:ext cx="9377780" cy="2852737"/>
          </a:xfrm>
        </p:spPr>
        <p:txBody>
          <a:bodyPr anchor="b"/>
          <a:lstStyle>
            <a:lvl1pPr>
              <a:defRPr sz="535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1841" y="4589464"/>
            <a:ext cx="9377780" cy="1500187"/>
          </a:xfrm>
        </p:spPr>
        <p:txBody>
          <a:bodyPr/>
          <a:lstStyle>
            <a:lvl1pPr marL="0" indent="0">
              <a:buNone/>
              <a:defRPr sz="2140">
                <a:solidFill>
                  <a:schemeClr val="tx1">
                    <a:tint val="75000"/>
                  </a:schemeClr>
                </a:solidFill>
              </a:defRPr>
            </a:lvl1pPr>
            <a:lvl2pPr marL="407731" indent="0">
              <a:buNone/>
              <a:defRPr sz="1784">
                <a:solidFill>
                  <a:schemeClr val="tx1">
                    <a:tint val="75000"/>
                  </a:schemeClr>
                </a:solidFill>
              </a:defRPr>
            </a:lvl2pPr>
            <a:lvl3pPr marL="815462" indent="0">
              <a:buNone/>
              <a:defRPr sz="1605">
                <a:solidFill>
                  <a:schemeClr val="tx1">
                    <a:tint val="75000"/>
                  </a:schemeClr>
                </a:solidFill>
              </a:defRPr>
            </a:lvl3pPr>
            <a:lvl4pPr marL="1223193" indent="0">
              <a:buNone/>
              <a:defRPr sz="1427">
                <a:solidFill>
                  <a:schemeClr val="tx1">
                    <a:tint val="75000"/>
                  </a:schemeClr>
                </a:solidFill>
              </a:defRPr>
            </a:lvl4pPr>
            <a:lvl5pPr marL="1630924" indent="0">
              <a:buNone/>
              <a:defRPr sz="1427">
                <a:solidFill>
                  <a:schemeClr val="tx1">
                    <a:tint val="75000"/>
                  </a:schemeClr>
                </a:solidFill>
              </a:defRPr>
            </a:lvl5pPr>
            <a:lvl6pPr marL="2038655" indent="0">
              <a:buNone/>
              <a:defRPr sz="1427">
                <a:solidFill>
                  <a:schemeClr val="tx1">
                    <a:tint val="75000"/>
                  </a:schemeClr>
                </a:solidFill>
              </a:defRPr>
            </a:lvl6pPr>
            <a:lvl7pPr marL="2446386" indent="0">
              <a:buNone/>
              <a:defRPr sz="1427">
                <a:solidFill>
                  <a:schemeClr val="tx1">
                    <a:tint val="75000"/>
                  </a:schemeClr>
                </a:solidFill>
              </a:defRPr>
            </a:lvl7pPr>
            <a:lvl8pPr marL="2854117" indent="0">
              <a:buNone/>
              <a:defRPr sz="1427">
                <a:solidFill>
                  <a:schemeClr val="tx1">
                    <a:tint val="75000"/>
                  </a:schemeClr>
                </a:solidFill>
              </a:defRPr>
            </a:lvl8pPr>
            <a:lvl9pPr marL="3261848" indent="0">
              <a:buNone/>
              <a:defRPr sz="14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26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7504" y="1825625"/>
            <a:ext cx="462093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4349" y="1825625"/>
            <a:ext cx="462093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02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920" y="365126"/>
            <a:ext cx="937778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8921" y="1681163"/>
            <a:ext cx="4599699" cy="823912"/>
          </a:xfrm>
        </p:spPr>
        <p:txBody>
          <a:bodyPr anchor="b"/>
          <a:lstStyle>
            <a:lvl1pPr marL="0" indent="0">
              <a:buNone/>
              <a:defRPr sz="2140" b="1"/>
            </a:lvl1pPr>
            <a:lvl2pPr marL="407731" indent="0">
              <a:buNone/>
              <a:defRPr sz="1784" b="1"/>
            </a:lvl2pPr>
            <a:lvl3pPr marL="815462" indent="0">
              <a:buNone/>
              <a:defRPr sz="1605" b="1"/>
            </a:lvl3pPr>
            <a:lvl4pPr marL="1223193" indent="0">
              <a:buNone/>
              <a:defRPr sz="1427" b="1"/>
            </a:lvl4pPr>
            <a:lvl5pPr marL="1630924" indent="0">
              <a:buNone/>
              <a:defRPr sz="1427" b="1"/>
            </a:lvl5pPr>
            <a:lvl6pPr marL="2038655" indent="0">
              <a:buNone/>
              <a:defRPr sz="1427" b="1"/>
            </a:lvl6pPr>
            <a:lvl7pPr marL="2446386" indent="0">
              <a:buNone/>
              <a:defRPr sz="1427" b="1"/>
            </a:lvl7pPr>
            <a:lvl8pPr marL="2854117" indent="0">
              <a:buNone/>
              <a:defRPr sz="1427" b="1"/>
            </a:lvl8pPr>
            <a:lvl9pPr marL="3261848" indent="0">
              <a:buNone/>
              <a:defRPr sz="142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48921" y="2505075"/>
            <a:ext cx="4599699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4349" y="1681163"/>
            <a:ext cx="4622351" cy="823912"/>
          </a:xfrm>
        </p:spPr>
        <p:txBody>
          <a:bodyPr anchor="b"/>
          <a:lstStyle>
            <a:lvl1pPr marL="0" indent="0">
              <a:buNone/>
              <a:defRPr sz="2140" b="1"/>
            </a:lvl1pPr>
            <a:lvl2pPr marL="407731" indent="0">
              <a:buNone/>
              <a:defRPr sz="1784" b="1"/>
            </a:lvl2pPr>
            <a:lvl3pPr marL="815462" indent="0">
              <a:buNone/>
              <a:defRPr sz="1605" b="1"/>
            </a:lvl3pPr>
            <a:lvl4pPr marL="1223193" indent="0">
              <a:buNone/>
              <a:defRPr sz="1427" b="1"/>
            </a:lvl4pPr>
            <a:lvl5pPr marL="1630924" indent="0">
              <a:buNone/>
              <a:defRPr sz="1427" b="1"/>
            </a:lvl5pPr>
            <a:lvl6pPr marL="2038655" indent="0">
              <a:buNone/>
              <a:defRPr sz="1427" b="1"/>
            </a:lvl6pPr>
            <a:lvl7pPr marL="2446386" indent="0">
              <a:buNone/>
              <a:defRPr sz="1427" b="1"/>
            </a:lvl7pPr>
            <a:lvl8pPr marL="2854117" indent="0">
              <a:buNone/>
              <a:defRPr sz="1427" b="1"/>
            </a:lvl8pPr>
            <a:lvl9pPr marL="3261848" indent="0">
              <a:buNone/>
              <a:defRPr sz="142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4349" y="2505075"/>
            <a:ext cx="462235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54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63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69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921" y="457200"/>
            <a:ext cx="3506757" cy="1600200"/>
          </a:xfrm>
        </p:spPr>
        <p:txBody>
          <a:bodyPr anchor="b"/>
          <a:lstStyle>
            <a:lvl1pPr>
              <a:defRPr sz="28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2351" y="987426"/>
            <a:ext cx="5504349" cy="4873625"/>
          </a:xfrm>
        </p:spPr>
        <p:txBody>
          <a:bodyPr/>
          <a:lstStyle>
            <a:lvl1pPr>
              <a:defRPr sz="2854"/>
            </a:lvl1pPr>
            <a:lvl2pPr>
              <a:defRPr sz="2497"/>
            </a:lvl2pPr>
            <a:lvl3pPr>
              <a:defRPr sz="2140"/>
            </a:lvl3pPr>
            <a:lvl4pPr>
              <a:defRPr sz="1784"/>
            </a:lvl4pPr>
            <a:lvl5pPr>
              <a:defRPr sz="1784"/>
            </a:lvl5pPr>
            <a:lvl6pPr>
              <a:defRPr sz="1784"/>
            </a:lvl6pPr>
            <a:lvl7pPr>
              <a:defRPr sz="1784"/>
            </a:lvl7pPr>
            <a:lvl8pPr>
              <a:defRPr sz="1784"/>
            </a:lvl8pPr>
            <a:lvl9pPr>
              <a:defRPr sz="178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8921" y="2057400"/>
            <a:ext cx="3506757" cy="3811588"/>
          </a:xfrm>
        </p:spPr>
        <p:txBody>
          <a:bodyPr/>
          <a:lstStyle>
            <a:lvl1pPr marL="0" indent="0">
              <a:buNone/>
              <a:defRPr sz="1427"/>
            </a:lvl1pPr>
            <a:lvl2pPr marL="407731" indent="0">
              <a:buNone/>
              <a:defRPr sz="1249"/>
            </a:lvl2pPr>
            <a:lvl3pPr marL="815462" indent="0">
              <a:buNone/>
              <a:defRPr sz="1070"/>
            </a:lvl3pPr>
            <a:lvl4pPr marL="1223193" indent="0">
              <a:buNone/>
              <a:defRPr sz="892"/>
            </a:lvl4pPr>
            <a:lvl5pPr marL="1630924" indent="0">
              <a:buNone/>
              <a:defRPr sz="892"/>
            </a:lvl5pPr>
            <a:lvl6pPr marL="2038655" indent="0">
              <a:buNone/>
              <a:defRPr sz="892"/>
            </a:lvl6pPr>
            <a:lvl7pPr marL="2446386" indent="0">
              <a:buNone/>
              <a:defRPr sz="892"/>
            </a:lvl7pPr>
            <a:lvl8pPr marL="2854117" indent="0">
              <a:buNone/>
              <a:defRPr sz="892"/>
            </a:lvl8pPr>
            <a:lvl9pPr marL="3261848" indent="0">
              <a:buNone/>
              <a:defRPr sz="8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40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921" y="457200"/>
            <a:ext cx="3506757" cy="1600200"/>
          </a:xfrm>
        </p:spPr>
        <p:txBody>
          <a:bodyPr anchor="b"/>
          <a:lstStyle>
            <a:lvl1pPr>
              <a:defRPr sz="28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22351" y="987426"/>
            <a:ext cx="5504349" cy="4873625"/>
          </a:xfrm>
        </p:spPr>
        <p:txBody>
          <a:bodyPr/>
          <a:lstStyle>
            <a:lvl1pPr marL="0" indent="0">
              <a:buNone/>
              <a:defRPr sz="2854"/>
            </a:lvl1pPr>
            <a:lvl2pPr marL="407731" indent="0">
              <a:buNone/>
              <a:defRPr sz="2497"/>
            </a:lvl2pPr>
            <a:lvl3pPr marL="815462" indent="0">
              <a:buNone/>
              <a:defRPr sz="2140"/>
            </a:lvl3pPr>
            <a:lvl4pPr marL="1223193" indent="0">
              <a:buNone/>
              <a:defRPr sz="1784"/>
            </a:lvl4pPr>
            <a:lvl5pPr marL="1630924" indent="0">
              <a:buNone/>
              <a:defRPr sz="1784"/>
            </a:lvl5pPr>
            <a:lvl6pPr marL="2038655" indent="0">
              <a:buNone/>
              <a:defRPr sz="1784"/>
            </a:lvl6pPr>
            <a:lvl7pPr marL="2446386" indent="0">
              <a:buNone/>
              <a:defRPr sz="1784"/>
            </a:lvl7pPr>
            <a:lvl8pPr marL="2854117" indent="0">
              <a:buNone/>
              <a:defRPr sz="1784"/>
            </a:lvl8pPr>
            <a:lvl9pPr marL="3261848" indent="0">
              <a:buNone/>
              <a:defRPr sz="178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8921" y="2057400"/>
            <a:ext cx="3506757" cy="3811588"/>
          </a:xfrm>
        </p:spPr>
        <p:txBody>
          <a:bodyPr/>
          <a:lstStyle>
            <a:lvl1pPr marL="0" indent="0">
              <a:buNone/>
              <a:defRPr sz="1427"/>
            </a:lvl1pPr>
            <a:lvl2pPr marL="407731" indent="0">
              <a:buNone/>
              <a:defRPr sz="1249"/>
            </a:lvl2pPr>
            <a:lvl3pPr marL="815462" indent="0">
              <a:buNone/>
              <a:defRPr sz="1070"/>
            </a:lvl3pPr>
            <a:lvl4pPr marL="1223193" indent="0">
              <a:buNone/>
              <a:defRPr sz="892"/>
            </a:lvl4pPr>
            <a:lvl5pPr marL="1630924" indent="0">
              <a:buNone/>
              <a:defRPr sz="892"/>
            </a:lvl5pPr>
            <a:lvl6pPr marL="2038655" indent="0">
              <a:buNone/>
              <a:defRPr sz="892"/>
            </a:lvl6pPr>
            <a:lvl7pPr marL="2446386" indent="0">
              <a:buNone/>
              <a:defRPr sz="892"/>
            </a:lvl7pPr>
            <a:lvl8pPr marL="2854117" indent="0">
              <a:buNone/>
              <a:defRPr sz="892"/>
            </a:lvl8pPr>
            <a:lvl9pPr marL="3261848" indent="0">
              <a:buNone/>
              <a:defRPr sz="8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57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504" y="365126"/>
            <a:ext cx="93777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7504" y="1825625"/>
            <a:ext cx="93777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47504" y="6356351"/>
            <a:ext cx="2446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16.07.2025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01611" y="6356351"/>
            <a:ext cx="36695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78907" y="6356351"/>
            <a:ext cx="2446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815462" rtl="0" eaLnBrk="1" latinLnBrk="0" hangingPunct="1">
        <a:lnSpc>
          <a:spcPct val="90000"/>
        </a:lnSpc>
        <a:spcBef>
          <a:spcPct val="0"/>
        </a:spcBef>
        <a:buNone/>
        <a:defRPr sz="39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65" indent="-203865" algn="l" defTabSz="815462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7" kern="1200">
          <a:solidFill>
            <a:schemeClr val="tx1"/>
          </a:solidFill>
          <a:latin typeface="+mn-lt"/>
          <a:ea typeface="+mn-ea"/>
          <a:cs typeface="+mn-cs"/>
        </a:defRPr>
      </a:lvl1pPr>
      <a:lvl2pPr marL="611596" indent="-203865" algn="l" defTabSz="81546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0" kern="1200">
          <a:solidFill>
            <a:schemeClr val="tx1"/>
          </a:solidFill>
          <a:latin typeface="+mn-lt"/>
          <a:ea typeface="+mn-ea"/>
          <a:cs typeface="+mn-cs"/>
        </a:defRPr>
      </a:lvl2pPr>
      <a:lvl3pPr marL="1019327" indent="-203865" algn="l" defTabSz="81546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058" indent="-203865" algn="l" defTabSz="81546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4789" indent="-203865" algn="l" defTabSz="81546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520" indent="-203865" algn="l" defTabSz="81546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251" indent="-203865" algn="l" defTabSz="81546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7982" indent="-203865" algn="l" defTabSz="81546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5713" indent="-203865" algn="l" defTabSz="81546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5462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31" algn="l" defTabSz="815462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462" algn="l" defTabSz="815462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193" algn="l" defTabSz="815462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0924" algn="l" defTabSz="815462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655" algn="l" defTabSz="815462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386" algn="l" defTabSz="815462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117" algn="l" defTabSz="815462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1848" algn="l" defTabSz="815462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810" y="1988840"/>
            <a:ext cx="6984776" cy="2952328"/>
          </a:xfrm>
        </p:spPr>
        <p:txBody>
          <a:bodyPr>
            <a:noAutofit/>
          </a:bodyPr>
          <a:lstStyle/>
          <a:p>
            <a:pPr algn="ctr"/>
            <a:r>
              <a:rPr lang="ru-RU" sz="5000" dirty="0">
                <a:solidFill>
                  <a:srgbClr val="007DDA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5000" dirty="0" smtClean="0">
                <a:solidFill>
                  <a:srgbClr val="007DDA"/>
                </a:solidFill>
                <a:effectLst/>
                <a:latin typeface="Arial" pitchFamily="34" charset="0"/>
                <a:cs typeface="Arial" pitchFamily="34" charset="0"/>
              </a:rPr>
              <a:t>роектная деятельность в средней группе на тему:</a:t>
            </a:r>
            <a:br>
              <a:rPr lang="ru-RU" sz="5000" dirty="0" smtClean="0">
                <a:solidFill>
                  <a:srgbClr val="007DDA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5000" dirty="0" smtClean="0">
                <a:solidFill>
                  <a:srgbClr val="007DDA"/>
                </a:solidFill>
                <a:effectLst/>
                <a:latin typeface="Arial" pitchFamily="34" charset="0"/>
                <a:cs typeface="Arial" pitchFamily="34" charset="0"/>
              </a:rPr>
              <a:t>«Кормушки для птиц»</a:t>
            </a:r>
            <a:endParaRPr lang="ru-RU" sz="5000" dirty="0">
              <a:solidFill>
                <a:srgbClr val="007DD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922" y="404664"/>
            <a:ext cx="8640960" cy="6876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         Карта наблюдения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Пищевые предпочтения лесных птиц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https://cf2.ppt-online.org/files2/slide/q/qLS25wR9HvBln3Wpitd1PUo0NCze4QhmGKaXVyIYZu/slide-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1475954" y="1268760"/>
            <a:ext cx="7344816" cy="458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8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858" y="188640"/>
            <a:ext cx="9785509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Заключительный этап</a:t>
            </a:r>
            <a:endParaRPr lang="ru-RU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842" y="1340768"/>
            <a:ext cx="9785509" cy="424847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места, </a:t>
            </a:r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lef" panose="00000500000000000000" pitchFamily="2" charset="-79"/>
              </a:rPr>
              <a:t>у</a:t>
            </a:r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lef" panose="00000500000000000000" pitchFamily="2" charset="-79"/>
              </a:rPr>
              <a:t>новка </a:t>
            </a:r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созданных 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кормушек на территории детского сада, заполнение кормом.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 algn="just">
              <a:spcBef>
                <a:spcPts val="0"/>
              </a:spcBef>
            </a:pPr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Фотоконкурс</a:t>
            </a:r>
            <a:r>
              <a:rPr lang="ru-RU" sz="2800" dirty="0">
                <a:solidFill>
                  <a:srgbClr val="7030A0"/>
                </a:solidFill>
              </a:rPr>
              <a:t> </a:t>
            </a:r>
            <a:r>
              <a:rPr lang="ru-RU" sz="28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«Птицы на </a:t>
            </a:r>
            <a:r>
              <a:rPr lang="ru-RU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моей кормушке</a:t>
            </a:r>
            <a:r>
              <a:rPr lang="ru-RU" sz="28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 algn="just">
              <a:spcBef>
                <a:spcPts val="0"/>
              </a:spcBef>
            </a:pPr>
            <a:endParaRPr lang="ru-RU" sz="2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Выставка –рисунков «Птицы наши друзья».</a:t>
            </a:r>
          </a:p>
          <a:p>
            <a:pPr marL="0" indent="0" algn="just">
              <a:spcBef>
                <a:spcPts val="0"/>
              </a:spcBef>
            </a:pP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Создать стенгазету «Помоги птицам».</a:t>
            </a:r>
          </a:p>
          <a:p>
            <a:pPr marL="0" indent="0" algn="just">
              <a:spcBef>
                <a:spcPts val="0"/>
              </a:spcBef>
            </a:pPr>
            <a:endParaRPr lang="ru-RU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Провести анкетирование </a:t>
            </a:r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родителей с целью выявления их мнения о проведенной 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работе</a:t>
            </a:r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2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итогов с детьми о проведенной проектной деятельности. </a:t>
            </a:r>
            <a:endParaRPr lang="ru-RU" sz="2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Награждение всех участников проекта.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5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1631" y="620688"/>
            <a:ext cx="9785509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Результат деятельности детей и родителей </a:t>
            </a:r>
            <a:endParaRPr lang="ru-RU" sz="40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4" descr="https://thumbs.dreamstime.com/b/%D0%B2%D0%BE%D1%80%D0%BE%D0%B1%D1%8C%D0%B8-2-%D1%84%D0%B8%D0%B4%D0%B5%D1%80%D0%B0-50468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" r="11663" b="12284"/>
          <a:stretch/>
        </p:blipFill>
        <p:spPr bwMode="auto">
          <a:xfrm>
            <a:off x="7308602" y="1916832"/>
            <a:ext cx="2808312" cy="206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s://tushino-juzhnoe.mos.ru/upload/medialibrary/375/yutu-upr-kormush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258" y="3140968"/>
            <a:ext cx="2304256" cy="196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3.fotokto.ru/photo/full/251/25114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586" y="4437112"/>
            <a:ext cx="2736304" cy="190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c.pics.livejournal.com/ekaterina_kno/84441881/491235/491235_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90" y="4437112"/>
            <a:ext cx="2531435" cy="18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2.fotokto.ru/photo/full/235/23569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14" y="2132856"/>
            <a:ext cx="2227394" cy="196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1631" y="620688"/>
            <a:ext cx="9785509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chemeClr val="accent5"/>
                </a:solidFill>
              </a:rPr>
              <a:t>Результаты удовлетворенности родителей</a:t>
            </a:r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2196034" y="1772816"/>
            <a:ext cx="1584176" cy="4088454"/>
          </a:xfrm>
          <a:prstGeom prst="flowChartMagneticDisk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4140250" y="5229200"/>
            <a:ext cx="1728192" cy="360040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12058" y="206084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97%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306" y="515719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3%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156474" y="2420888"/>
            <a:ext cx="914400" cy="914400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228482" y="3861048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236594" y="263691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</a:rPr>
              <a:t>Удовлетворены работой</a:t>
            </a:r>
            <a:endParaRPr lang="ru-RU" sz="2000" b="1" dirty="0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8602" y="4149080"/>
            <a:ext cx="293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</a:rPr>
              <a:t>Не удовлетворены работой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954" y="548680"/>
            <a:ext cx="7929250" cy="16753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avatars.mds.yandex.net/get-pdb/1681173/9c939012-dcd0-4b97-bec3-204d933180a1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34" y="2924944"/>
            <a:ext cx="302433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0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850" y="620688"/>
            <a:ext cx="9505056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Проблема </a:t>
            </a:r>
            <a:r>
              <a:rPr lang="ru-RU" sz="2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Сокращение численности птиц. У </a:t>
            </a:r>
            <a:r>
              <a:rPr lang="ru-RU" sz="2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детей недостаточно знаний о том, как </a:t>
            </a:r>
            <a:r>
              <a:rPr lang="ru-RU" sz="2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помочь </a:t>
            </a:r>
            <a:r>
              <a:rPr lang="ru-RU" sz="2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2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есным птицам в холодное время года, как сделать кормушки.</a:t>
            </a:r>
            <a:br>
              <a:rPr lang="ru-RU" sz="2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Актуальность проекта </a:t>
            </a:r>
            <a:endParaRPr lang="ru-RU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834" y="1916832"/>
            <a:ext cx="10081120" cy="295232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3200" dirty="0">
                <a:solidFill>
                  <a:srgbClr val="0070C0"/>
                </a:solidFill>
              </a:rPr>
              <a:t>формирование начал экологической культуры. 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>
                <a:solidFill>
                  <a:srgbClr val="0070C0"/>
                </a:solidFill>
              </a:rPr>
              <a:t>О</a:t>
            </a:r>
            <a:r>
              <a:rPr lang="ru-RU" sz="3200" dirty="0" smtClean="0">
                <a:solidFill>
                  <a:srgbClr val="0070C0"/>
                </a:solidFill>
              </a:rPr>
              <a:t>чень </a:t>
            </a:r>
            <a:r>
              <a:rPr lang="ru-RU" sz="3200" dirty="0">
                <a:solidFill>
                  <a:srgbClr val="0070C0"/>
                </a:solidFill>
              </a:rPr>
              <a:t>важно разбудить в детях интерес к живой природе, воспитывать любовь к ней, научить беречь окружающий мир</a:t>
            </a:r>
            <a:r>
              <a:rPr lang="ru-RU" sz="3200" dirty="0" smtClean="0">
                <a:solidFill>
                  <a:srgbClr val="0070C0"/>
                </a:solidFill>
              </a:rPr>
              <a:t>.</a:t>
            </a:r>
          </a:p>
          <a:p>
            <a:pPr marL="0" indent="0" algn="ctr">
              <a:buNone/>
            </a:pPr>
            <a:endParaRPr lang="ru-RU" sz="3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sz="32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Проблемный вопрос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«Как и чем мы можем помочь лесным птицам?» 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40" y="704088"/>
            <a:ext cx="9785509" cy="78069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Цель проекта </a:t>
            </a:r>
            <a:endParaRPr lang="ru-RU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40" y="1700808"/>
            <a:ext cx="9785509" cy="4623792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Создание кормушек для лесных птиц</a:t>
            </a:r>
          </a:p>
          <a:p>
            <a:pPr algn="just"/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Участники проекта</a:t>
            </a:r>
          </a:p>
          <a:p>
            <a:pPr algn="just"/>
            <a:r>
              <a:rPr lang="ru-RU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Дети, родители, воспитатели</a:t>
            </a:r>
          </a:p>
          <a:p>
            <a:pPr marL="0" indent="0" algn="ctr">
              <a:buNone/>
            </a:pPr>
            <a:endParaRPr lang="ru-RU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94" y="0"/>
            <a:ext cx="10476954" cy="72008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Задачи  участников образовательного процесса</a:t>
            </a:r>
            <a:endParaRPr lang="ru-RU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754625"/>
              </p:ext>
            </p:extLst>
          </p:nvPr>
        </p:nvGraphicFramePr>
        <p:xfrm>
          <a:off x="179810" y="1484784"/>
          <a:ext cx="10393216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2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0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0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650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дети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2">
                            <a:lumMod val="75000"/>
                          </a:schemeClr>
                        </a:buClr>
                        <a:buFont typeface="Symbol"/>
                        <a:buChar char=""/>
                      </a:pPr>
                      <a:r>
                        <a:rPr lang="ru-RU" sz="1800" b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Найти </a:t>
                      </a:r>
                      <a:r>
                        <a:rPr lang="ru-RU" sz="1800" b="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совместно с родителями информацию о </a:t>
                      </a:r>
                      <a:r>
                        <a:rPr lang="ru-RU" sz="1800" b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особенностях лесных птиц и рационе их питания. 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2">
                            <a:lumMod val="75000"/>
                          </a:schemeClr>
                        </a:buClr>
                        <a:buFont typeface="Symbol"/>
                        <a:buChar char=""/>
                      </a:pPr>
                      <a:r>
                        <a:rPr lang="ru-RU" sz="1800" b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Найти </a:t>
                      </a:r>
                      <a:r>
                        <a:rPr lang="ru-RU" sz="1800" b="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информацию о </a:t>
                      </a:r>
                      <a:r>
                        <a:rPr lang="ru-RU" sz="1800" b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видах</a:t>
                      </a:r>
                      <a:r>
                        <a:rPr lang="ru-RU" sz="1800" b="0" baseline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кормушек для лесных птиц.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2">
                            <a:lumMod val="75000"/>
                          </a:schemeClr>
                        </a:buClr>
                        <a:buFont typeface="Symbol"/>
                        <a:buChar char=""/>
                      </a:pPr>
                      <a:r>
                        <a:rPr lang="ru-RU" sz="1800" b="0" baseline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Нарисовать эскиз </a:t>
                      </a:r>
                      <a:r>
                        <a:rPr lang="ru-RU" sz="1800" b="0" baseline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кормушек</a:t>
                      </a:r>
                      <a:r>
                        <a:rPr lang="ru-RU" sz="1800" b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с помощью </a:t>
                      </a:r>
                      <a:r>
                        <a:rPr lang="ru-RU" sz="1800" b="0" baseline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взрослых </a:t>
                      </a:r>
                      <a:r>
                        <a:rPr lang="ru-RU" sz="1800" b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 выбрать схему</a:t>
                      </a:r>
                      <a:r>
                        <a:rPr lang="ru-RU" sz="1800" b="0" baseline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ru-RU" sz="1800" b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создания.</a:t>
                      </a:r>
                      <a:endParaRPr lang="ru-RU" sz="1800" b="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2">
                            <a:lumMod val="75000"/>
                          </a:schemeClr>
                        </a:buClr>
                        <a:buFont typeface="Symbol"/>
                        <a:buChar char=""/>
                      </a:pPr>
                      <a:r>
                        <a:rPr lang="ru-RU" sz="1800" b="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Сделать совместно с </a:t>
                      </a:r>
                      <a:r>
                        <a:rPr lang="ru-RU" sz="1800" b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родителями кормушки.</a:t>
                      </a:r>
                      <a:endParaRPr lang="ru-RU" sz="1800" b="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4300" marR="114300" marT="0" marB="0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родители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2">
                            <a:lumMod val="75000"/>
                          </a:schemeClr>
                        </a:buClr>
                        <a:buFont typeface="Symbol"/>
                        <a:buChar char=""/>
                      </a:pPr>
                      <a:r>
                        <a:rPr lang="ru-RU" sz="1800" b="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Принять участие в поиске информации </a:t>
                      </a:r>
                      <a:r>
                        <a:rPr lang="ru-RU" sz="1800" b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 лесных птицах, их </a:t>
                      </a:r>
                      <a:r>
                        <a:rPr lang="ru-RU" sz="1800" b="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жизни </a:t>
                      </a:r>
                      <a:r>
                        <a:rPr lang="ru-RU" sz="1800" b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и</a:t>
                      </a:r>
                      <a:r>
                        <a:rPr lang="ru-RU" sz="1800" b="0" baseline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пищевых предпочтениях.</a:t>
                      </a:r>
                      <a:endParaRPr lang="ru-RU" sz="1800" b="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2">
                            <a:lumMod val="75000"/>
                          </a:schemeClr>
                        </a:buClr>
                        <a:buFont typeface="Symbol"/>
                        <a:buChar char=""/>
                      </a:pPr>
                      <a:r>
                        <a:rPr lang="ru-RU" sz="1800" b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Подобрать инструменты и материал </a:t>
                      </a:r>
                      <a:r>
                        <a:rPr lang="ru-RU" sz="1800" b="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для </a:t>
                      </a:r>
                      <a:r>
                        <a:rPr lang="ru-RU" sz="1800" b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строительства кормушек.</a:t>
                      </a:r>
                      <a:endParaRPr lang="ru-RU" sz="1800" b="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2">
                            <a:lumMod val="75000"/>
                          </a:schemeClr>
                        </a:buClr>
                        <a:buFont typeface="Symbol"/>
                        <a:buChar char=""/>
                      </a:pPr>
                      <a:r>
                        <a:rPr lang="ru-RU" sz="1800" b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Помочь зафиксировать результат эксперимента.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2">
                            <a:lumMod val="75000"/>
                          </a:schemeClr>
                        </a:buClr>
                        <a:buFont typeface="Symbol"/>
                        <a:buChar char=""/>
                      </a:pPr>
                      <a:r>
                        <a:rPr kumimoji="0" lang="ru-RU" sz="1800" b="0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Помочь организовать экскурсию</a:t>
                      </a:r>
                      <a:r>
                        <a:rPr kumimoji="0" lang="ru-RU" sz="1800" b="0" kern="1200" baseline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 лес</a:t>
                      </a:r>
                      <a:r>
                        <a:rPr kumimoji="0" lang="ru-RU" sz="1800" b="0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для наблюдения за птицами.</a:t>
                      </a:r>
                      <a:endParaRPr lang="ru-RU" sz="1800" b="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4300" marR="114300" marT="0" marB="0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педагоги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Font typeface="Symbol"/>
                        <a:buChar char=""/>
                      </a:pPr>
                      <a:r>
                        <a:rPr lang="ru-RU" sz="1800" b="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Познакомить детей и родителей с проектом и этапами его </a:t>
                      </a:r>
                      <a:r>
                        <a:rPr lang="ru-RU" sz="1800" b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реализации</a:t>
                      </a:r>
                      <a:endParaRPr lang="ru-RU" sz="1800" b="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Font typeface="Symbol"/>
                        <a:buChar char=""/>
                      </a:pPr>
                      <a:r>
                        <a:rPr lang="ru-RU" sz="1800" b="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Создать благоприятные условия для взаимодействия детей и родителей в процессе проектной </a:t>
                      </a:r>
                      <a:r>
                        <a:rPr lang="ru-RU" sz="1800" b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деятельности</a:t>
                      </a:r>
                      <a:r>
                        <a:rPr lang="ru-RU" sz="1800" b="0" baseline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ru-RU" sz="1800" b="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Font typeface="Symbol"/>
                        <a:buChar char=""/>
                      </a:pPr>
                      <a:r>
                        <a:rPr lang="ru-RU" sz="1800" b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Обсуждение с детьми  </a:t>
                      </a:r>
                      <a:r>
                        <a:rPr lang="ru-RU" sz="1800" b="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найденной </a:t>
                      </a:r>
                      <a:r>
                        <a:rPr lang="ru-RU" sz="1800" b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информации.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Font typeface="Symbol"/>
                        <a:buChar char=""/>
                      </a:pPr>
                      <a:r>
                        <a:rPr kumimoji="0" lang="ru-RU" sz="1800" b="0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Организовать экскурсию</a:t>
                      </a:r>
                      <a:r>
                        <a:rPr kumimoji="0" lang="ru-RU" sz="1800" b="0" kern="1200" baseline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 лес. 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Font typeface="Symbol"/>
                        <a:buChar char=""/>
                      </a:pPr>
                      <a:r>
                        <a:rPr kumimoji="0" lang="ru-RU" sz="1800" b="0" kern="1200" baseline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Понаблюдать</a:t>
                      </a:r>
                      <a:r>
                        <a:rPr kumimoji="0" lang="ru-RU" sz="1800" b="0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за лесными птицами.</a:t>
                      </a:r>
                      <a:endParaRPr lang="ru-RU" sz="1800" b="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4300" marR="114300" marT="0" marB="0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2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994" y="836712"/>
            <a:ext cx="748883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Продукт проекта</a:t>
            </a:r>
            <a:endParaRPr lang="ru-RU" sz="4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866" y="2420888"/>
            <a:ext cx="9217024" cy="1872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Кормушка- это приспособление, для кормления и наблюдения за птицами.</a:t>
            </a:r>
            <a:endParaRPr lang="ru-RU" sz="36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7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866" y="-243408"/>
            <a:ext cx="9785509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Этапы работы над проектом</a:t>
            </a:r>
            <a:endParaRPr lang="ru-RU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802" y="1052736"/>
            <a:ext cx="10513168" cy="4608512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Подготовительный </a:t>
            </a:r>
            <a:r>
              <a:rPr lang="ru-RU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этап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Входят в проблемную ситуацию принимают задачи. </a:t>
            </a:r>
            <a:endParaRPr lang="ru-RU" sz="2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ru-RU" sz="2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Составление </a:t>
            </a:r>
            <a:r>
              <a:rPr lang="ru-RU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плана проектной деятельности совместно с детьми</a:t>
            </a:r>
            <a:r>
              <a:rPr lang="ru-RU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Подготовка </a:t>
            </a:r>
            <a:r>
              <a:rPr lang="ru-RU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материалов для реализации </a:t>
            </a:r>
            <a:r>
              <a:rPr lang="ru-RU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проекта</a:t>
            </a:r>
          </a:p>
          <a:p>
            <a:r>
              <a:rPr lang="ru-RU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Ознакомление родителей с планом и особенностями проектной деятельности</a:t>
            </a:r>
            <a:r>
              <a:rPr lang="ru-RU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Основной этап-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продукта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проекта- кормушки, подбор кормов с учётом пищевых предпочтений птиц, фиксация результатов. </a:t>
            </a:r>
          </a:p>
          <a:p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Заключительный</a:t>
            </a:r>
            <a:r>
              <a:rPr lang="ru-RU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3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этап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-демонстрация продукта проекта, установка кормушек, наполнение кормом, наблюдение, подведение итогов.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7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842" y="260648"/>
            <a:ext cx="9785509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Подготовительный этап</a:t>
            </a:r>
            <a:endParaRPr lang="ru-RU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850" y="1268760"/>
            <a:ext cx="9785509" cy="52565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Беседа </a:t>
            </a:r>
            <a:r>
              <a:rPr lang="ru-RU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 тему: </a:t>
            </a:r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«Пернатые жители леса».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Просмотр </a:t>
            </a:r>
            <a:r>
              <a:rPr lang="ru-RU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иллюстраций: </a:t>
            </a:r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«Лесные птицы»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Рисование «Птицы наши друзья».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Чтение художественной </a:t>
            </a:r>
            <a:r>
              <a:rPr lang="ru-RU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литературы: </a:t>
            </a:r>
            <a:r>
              <a:rPr lang="ru-RU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В.Бианки «Сова». 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Экскурсии, наблюдения.</a:t>
            </a:r>
            <a:endParaRPr lang="ru-RU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31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874" y="188640"/>
            <a:ext cx="9785509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Основной этап проекта</a:t>
            </a:r>
            <a:endParaRPr lang="ru-RU" sz="44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962826"/>
              </p:ext>
            </p:extLst>
          </p:nvPr>
        </p:nvGraphicFramePr>
        <p:xfrm>
          <a:off x="107802" y="1412776"/>
          <a:ext cx="10585176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0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440"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bg2">
                            <a:lumMod val="75000"/>
                          </a:schemeClr>
                        </a:buClr>
                        <a:buFont typeface="Arial" pitchFamily="34" charset="0"/>
                        <a:buNone/>
                      </a:pPr>
                      <a:r>
                        <a:rPr kumimoji="0" lang="ru-RU" sz="1800" b="1" kern="1200" dirty="0" smtClean="0">
                          <a:solidFill>
                            <a:schemeClr val="accent5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Деятельность детей</a:t>
                      </a:r>
                    </a:p>
                    <a:p>
                      <a:pPr marL="0" indent="0" algn="ctr">
                        <a:buClr>
                          <a:schemeClr val="bg2">
                            <a:lumMod val="75000"/>
                          </a:schemeClr>
                        </a:buClr>
                        <a:buFont typeface="Arial" pitchFamily="34" charset="0"/>
                        <a:buNone/>
                      </a:pPr>
                      <a:endParaRPr kumimoji="0" lang="ru-RU" sz="1800" b="1" kern="1200" dirty="0" smtClean="0">
                        <a:solidFill>
                          <a:schemeClr val="accent5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 algn="just">
                        <a:buClr>
                          <a:schemeClr val="bg2">
                            <a:lumMod val="75000"/>
                          </a:schemeClr>
                        </a:buClr>
                        <a:buFont typeface="Arial" pitchFamily="34" charset="0"/>
                        <a:buNone/>
                      </a:pPr>
                      <a:r>
                        <a:rPr kumimoji="0" lang="ru-RU" sz="1800" b="0" kern="1200" dirty="0" smtClean="0">
                          <a:solidFill>
                            <a:schemeClr val="accent5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-Дети совместно с родителями выполняют эскиз кормушки, </a:t>
                      </a:r>
                      <a:r>
                        <a:rPr kumimoji="0" lang="ru-RU" sz="1800" b="0" kern="1200" baseline="0" dirty="0" smtClean="0">
                          <a:solidFill>
                            <a:schemeClr val="accent5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800" b="0" kern="1200" dirty="0" smtClean="0">
                          <a:solidFill>
                            <a:schemeClr val="accent5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выбирают</a:t>
                      </a:r>
                      <a:r>
                        <a:rPr kumimoji="0" lang="ru-RU" sz="1800" b="0" kern="1200" baseline="0" dirty="0" smtClean="0">
                          <a:solidFill>
                            <a:schemeClr val="accent5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800" b="0" kern="1200" dirty="0" smtClean="0">
                          <a:solidFill>
                            <a:schemeClr val="accent5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корм для птиц.</a:t>
                      </a:r>
                    </a:p>
                    <a:p>
                      <a:pPr marL="0" indent="0" algn="just">
                        <a:buClr>
                          <a:schemeClr val="bg2">
                            <a:lumMod val="75000"/>
                          </a:schemeClr>
                        </a:buClr>
                        <a:buFont typeface="Arial" pitchFamily="34" charset="0"/>
                        <a:buNone/>
                      </a:pPr>
                      <a:endParaRPr kumimoji="0" lang="ru-RU" sz="1800" b="0" kern="1200" dirty="0" smtClean="0">
                        <a:solidFill>
                          <a:schemeClr val="accent5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 algn="just">
                        <a:buClr>
                          <a:schemeClr val="bg2">
                            <a:lumMod val="75000"/>
                          </a:schemeClr>
                        </a:buClr>
                        <a:buFont typeface="Arial" pitchFamily="34" charset="0"/>
                        <a:buNone/>
                      </a:pPr>
                      <a:r>
                        <a:rPr kumimoji="0" lang="ru-RU" sz="1800" b="0" kern="1200" dirty="0" smtClean="0">
                          <a:solidFill>
                            <a:schemeClr val="accent5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-Принимают участие в создании кормушки, её</a:t>
                      </a:r>
                      <a:r>
                        <a:rPr kumimoji="0" lang="ru-RU" sz="1800" b="0" kern="1200" baseline="0" dirty="0" smtClean="0">
                          <a:solidFill>
                            <a:schemeClr val="accent5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оформлении, заполнением кормом.</a:t>
                      </a:r>
                    </a:p>
                    <a:p>
                      <a:pPr marL="0" indent="0" algn="just">
                        <a:buClr>
                          <a:schemeClr val="bg2">
                            <a:lumMod val="75000"/>
                          </a:schemeClr>
                        </a:buClr>
                        <a:buFont typeface="Arial" pitchFamily="34" charset="0"/>
                        <a:buNone/>
                      </a:pPr>
                      <a:endParaRPr kumimoji="0" lang="ru-RU" sz="1800" b="0" kern="1200" dirty="0" smtClean="0">
                        <a:solidFill>
                          <a:schemeClr val="accent5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 algn="just">
                        <a:buClr>
                          <a:schemeClr val="bg2">
                            <a:lumMod val="75000"/>
                          </a:schemeClr>
                        </a:buClr>
                        <a:buFont typeface="Arial" pitchFamily="34" charset="0"/>
                        <a:buNone/>
                      </a:pPr>
                      <a:r>
                        <a:rPr kumimoji="0" lang="ru-RU" sz="1800" b="0" kern="1200" dirty="0" smtClean="0">
                          <a:solidFill>
                            <a:schemeClr val="accent5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kumimoji="0" lang="ru-RU" sz="1800" b="0" kern="1200" baseline="0" dirty="0" smtClean="0">
                          <a:solidFill>
                            <a:schemeClr val="accent5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Совместно с родителями, готовые кормушки вы</a:t>
                      </a:r>
                      <a:r>
                        <a:rPr kumimoji="0" lang="ru-RU" sz="1800" b="0" kern="1200" dirty="0" smtClean="0">
                          <a:solidFill>
                            <a:schemeClr val="accent5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вешивают в лесу. В процессе наблюдения, дети фиксируют результат  наблюдения.</a:t>
                      </a:r>
                    </a:p>
                    <a:p>
                      <a:pPr marL="285750" indent="-285750">
                        <a:buClr>
                          <a:schemeClr val="bg2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endParaRPr lang="ru-RU" sz="1800" b="0" dirty="0">
                        <a:solidFill>
                          <a:schemeClr val="accent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accent5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Деятельность</a:t>
                      </a:r>
                      <a:r>
                        <a:rPr kumimoji="0" lang="ru-RU" sz="1800" b="0" kern="1200" dirty="0" smtClean="0">
                          <a:solidFill>
                            <a:schemeClr val="accent5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accent5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родителей</a:t>
                      </a:r>
                    </a:p>
                    <a:p>
                      <a:pPr algn="ctr"/>
                      <a:endParaRPr kumimoji="0" lang="ru-RU" sz="1800" b="1" kern="1200" dirty="0" smtClean="0">
                        <a:solidFill>
                          <a:schemeClr val="accent5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kumimoji="0" lang="ru-RU" sz="1800" b="1" kern="1200" dirty="0" smtClean="0">
                        <a:solidFill>
                          <a:schemeClr val="accent5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8154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accent5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-Выбрать материал и инструменты для</a:t>
                      </a:r>
                      <a:r>
                        <a:rPr kumimoji="0" lang="ru-RU" sz="1800" b="0" kern="1200" baseline="0" dirty="0" smtClean="0">
                          <a:solidFill>
                            <a:schemeClr val="accent5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работы.</a:t>
                      </a:r>
                      <a:r>
                        <a:rPr kumimoji="0" lang="ru-RU" sz="1800" b="0" kern="1200" dirty="0" smtClean="0">
                          <a:solidFill>
                            <a:schemeClr val="accent5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создают макет кормушки совместно с детьми.</a:t>
                      </a:r>
                    </a:p>
                    <a:p>
                      <a:pPr marL="0" marR="0" indent="0" algn="just" defTabSz="8154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kern="1200" dirty="0" smtClean="0">
                        <a:solidFill>
                          <a:schemeClr val="accent5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8154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accent5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-Провести сборку и отделку кормушки.</a:t>
                      </a:r>
                    </a:p>
                    <a:p>
                      <a:pPr marL="0" marR="0" indent="0" algn="just" defTabSz="8154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kern="1200" dirty="0" smtClean="0">
                        <a:solidFill>
                          <a:schemeClr val="accent5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r>
                        <a:rPr kumimoji="0" lang="ru-RU" sz="1800" b="0" kern="1200" dirty="0" smtClean="0">
                          <a:solidFill>
                            <a:schemeClr val="accent5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-В процессе наблюдения, помогают детям фиксировать результат.</a:t>
                      </a:r>
                      <a:endParaRPr lang="ru-RU" sz="1605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Деятельность педагогов</a:t>
                      </a:r>
                    </a:p>
                    <a:p>
                      <a:endParaRPr lang="ru-RU" dirty="0" smtClean="0">
                        <a:solidFill>
                          <a:schemeClr val="accent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dirty="0" smtClean="0">
                        <a:solidFill>
                          <a:schemeClr val="accent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kumimoji="0" lang="ru-RU" sz="1800" b="0" kern="1200" dirty="0" smtClean="0">
                          <a:solidFill>
                            <a:schemeClr val="accent5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-Помогают в создании макетов кормушек.</a:t>
                      </a:r>
                    </a:p>
                    <a:p>
                      <a:endParaRPr kumimoji="0" lang="ru-RU" sz="1800" b="0" kern="1200" dirty="0" smtClean="0">
                        <a:solidFill>
                          <a:schemeClr val="accent5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1800" b="0" dirty="0" smtClean="0">
                          <a:solidFill>
                            <a:schemeClr val="accent5"/>
                          </a:solidFill>
                          <a:latin typeface="Arial" pitchFamily="34" charset="0"/>
                          <a:cs typeface="Arial" pitchFamily="34" charset="0"/>
                        </a:rPr>
                        <a:t>-Предлагают</a:t>
                      </a:r>
                      <a:r>
                        <a:rPr lang="ru-RU" sz="1800" b="0" baseline="0" dirty="0" smtClean="0">
                          <a:solidFill>
                            <a:schemeClr val="accent5"/>
                          </a:solidFill>
                          <a:latin typeface="Arial" pitchFamily="34" charset="0"/>
                          <a:cs typeface="Arial" pitchFamily="34" charset="0"/>
                        </a:rPr>
                        <a:t> схемы постройки кормушек.</a:t>
                      </a:r>
                    </a:p>
                    <a:p>
                      <a:endParaRPr lang="ru-RU" sz="1800" b="0" baseline="0" dirty="0" smtClean="0">
                        <a:solidFill>
                          <a:schemeClr val="accent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800" b="0" baseline="0" dirty="0" smtClean="0">
                          <a:solidFill>
                            <a:schemeClr val="accent5"/>
                          </a:solidFill>
                          <a:latin typeface="Arial" pitchFamily="34" charset="0"/>
                          <a:cs typeface="Arial" pitchFamily="34" charset="0"/>
                        </a:rPr>
                        <a:t>-Помогают при стройке кормушек.</a:t>
                      </a:r>
                      <a:endParaRPr lang="ru-RU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55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858" y="332656"/>
            <a:ext cx="9785509" cy="100811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Продукты опасные для птиц</a:t>
            </a:r>
            <a:br>
              <a:rPr lang="ru-RU" sz="4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sz="2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https://im0-tub-ru.yandex.net/i?id=c7b49f449391b7e774d516306ac45435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06" y="2132856"/>
            <a:ext cx="196014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tatic8.depositphotos.com/1393581/959/i/950/depositphotos_9592822-stock-photo-citrus-frui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314" y="4291805"/>
            <a:ext cx="1872208" cy="195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owitaly.ru/wp-content/uploads/2017/11/%D1%80%D0%B0%D1%81%D1%81%D1%8B%D0%BF%D0%B0%D1%82%D1%8C-%D1%81%D0%BE%D0%BB%D1%8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594" y="2132856"/>
            <a:ext cx="2040459" cy="179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gorodarmavir.ru/upload/iblock/66b/66b8398b080528150f89566cc2e49a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586" y="4365104"/>
            <a:ext cx="1944216" cy="187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avatars.mds.yandex.net/get-zen_doc/198359/pub_5c616c9d9e90b000addf21cd_5c61710131b13100b17d9980/scale_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90" y="2204864"/>
            <a:ext cx="2530899" cy="297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44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1662</TotalTime>
  <Words>450</Words>
  <Application>Microsoft Office PowerPoint</Application>
  <PresentationFormat>Произвольный</PresentationFormat>
  <Paragraphs>97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Alef</vt:lpstr>
      <vt:lpstr>Arial</vt:lpstr>
      <vt:lpstr>Calibri</vt:lpstr>
      <vt:lpstr>Calibri Light</vt:lpstr>
      <vt:lpstr>Symbol</vt:lpstr>
      <vt:lpstr>Тема Office</vt:lpstr>
      <vt:lpstr>Проектная деятельность в средней группе на тему: «Кормушки для птиц»</vt:lpstr>
      <vt:lpstr> Проблема Сокращение численности птиц. У детей недостаточно знаний о том, как помочь лесным птицам в холодное время года, как сделать кормушки.  Актуальность проекта </vt:lpstr>
      <vt:lpstr>Цель проекта </vt:lpstr>
      <vt:lpstr>Задачи  участников образовательного процесса</vt:lpstr>
      <vt:lpstr>Продукт проекта</vt:lpstr>
      <vt:lpstr>Этапы работы над проектом</vt:lpstr>
      <vt:lpstr>Подготовительный этап</vt:lpstr>
      <vt:lpstr>Основной этап проекта</vt:lpstr>
      <vt:lpstr>Продукты опасные для птиц </vt:lpstr>
      <vt:lpstr>                   Карта наблюдения Пищевые предпочтения лесных птиц</vt:lpstr>
      <vt:lpstr>Заключительный этап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об итогах проектной деятельности на тему: «Кормушки для птиц»</dc:title>
  <dc:creator>Жанна</dc:creator>
  <cp:lastModifiedBy>mark2712</cp:lastModifiedBy>
  <cp:revision>147</cp:revision>
  <dcterms:created xsi:type="dcterms:W3CDTF">2020-05-12T13:07:58Z</dcterms:created>
  <dcterms:modified xsi:type="dcterms:W3CDTF">2025-07-16T16:13:03Z</dcterms:modified>
</cp:coreProperties>
</file>