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7"/>
  </p:handoutMasterIdLst>
  <p:sldIdLst>
    <p:sldId id="256" r:id="rId2"/>
    <p:sldId id="321" r:id="rId3"/>
    <p:sldId id="257" r:id="rId4"/>
    <p:sldId id="258" r:id="rId5"/>
    <p:sldId id="330" r:id="rId6"/>
    <p:sldId id="348" r:id="rId7"/>
    <p:sldId id="349" r:id="rId8"/>
    <p:sldId id="261" r:id="rId9"/>
    <p:sldId id="313" r:id="rId10"/>
    <p:sldId id="332" r:id="rId11"/>
    <p:sldId id="333" r:id="rId12"/>
    <p:sldId id="336" r:id="rId13"/>
    <p:sldId id="337" r:id="rId14"/>
    <p:sldId id="335" r:id="rId15"/>
    <p:sldId id="338" r:id="rId16"/>
    <p:sldId id="346" r:id="rId17"/>
    <p:sldId id="339" r:id="rId18"/>
    <p:sldId id="334" r:id="rId19"/>
    <p:sldId id="314" r:id="rId20"/>
    <p:sldId id="347" r:id="rId21"/>
    <p:sldId id="340" r:id="rId22"/>
    <p:sldId id="341" r:id="rId23"/>
    <p:sldId id="342" r:id="rId24"/>
    <p:sldId id="344" r:id="rId25"/>
    <p:sldId id="345" r:id="rId26"/>
    <p:sldId id="262" r:id="rId27"/>
    <p:sldId id="329" r:id="rId28"/>
    <p:sldId id="328" r:id="rId29"/>
    <p:sldId id="323" r:id="rId30"/>
    <p:sldId id="324" r:id="rId31"/>
    <p:sldId id="325" r:id="rId32"/>
    <p:sldId id="326" r:id="rId33"/>
    <p:sldId id="322" r:id="rId34"/>
    <p:sldId id="284" r:id="rId35"/>
    <p:sldId id="294" r:id="rId36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71964D6-4606-41B4-90DE-9E4C840E063B}">
          <p14:sldIdLst>
            <p14:sldId id="256"/>
            <p14:sldId id="321"/>
            <p14:sldId id="257"/>
            <p14:sldId id="258"/>
            <p14:sldId id="330"/>
            <p14:sldId id="261"/>
            <p14:sldId id="313"/>
            <p14:sldId id="314"/>
            <p14:sldId id="315"/>
            <p14:sldId id="319"/>
            <p14:sldId id="316"/>
            <p14:sldId id="317"/>
            <p14:sldId id="318"/>
            <p14:sldId id="262"/>
            <p14:sldId id="329"/>
            <p14:sldId id="328"/>
            <p14:sldId id="323"/>
            <p14:sldId id="324"/>
            <p14:sldId id="325"/>
            <p14:sldId id="326"/>
            <p14:sldId id="327"/>
            <p14:sldId id="263"/>
            <p14:sldId id="296"/>
            <p14:sldId id="267"/>
            <p14:sldId id="297"/>
            <p14:sldId id="298"/>
            <p14:sldId id="289"/>
            <p14:sldId id="299"/>
            <p14:sldId id="300"/>
            <p14:sldId id="290"/>
            <p14:sldId id="312"/>
            <p14:sldId id="322"/>
            <p14:sldId id="301"/>
            <p14:sldId id="302"/>
            <p14:sldId id="303"/>
            <p14:sldId id="304"/>
            <p14:sldId id="272"/>
            <p14:sldId id="305"/>
            <p14:sldId id="306"/>
            <p14:sldId id="307"/>
            <p14:sldId id="308"/>
            <p14:sldId id="309"/>
            <p14:sldId id="310"/>
            <p14:sldId id="311"/>
            <p14:sldId id="281"/>
            <p14:sldId id="284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5B164"/>
    <a:srgbClr val="DEF5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EAA49-FAAE-4853-8400-ACE4BD43520C}" v="102" dt="2022-07-18T14:31:53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92" autoAdjust="0"/>
    <p:restoredTop sz="94660"/>
  </p:normalViewPr>
  <p:slideViewPr>
    <p:cSldViewPr snapToGrid="0">
      <p:cViewPr>
        <p:scale>
          <a:sx n="80" d="100"/>
          <a:sy n="80" d="100"/>
        </p:scale>
        <p:origin x="-546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еремеенко Юлия" userId="f4c4b69874d8686d" providerId="Windows Live" clId="Web-{621EAA49-FAAE-4853-8400-ACE4BD43520C}"/>
    <pc:docChg chg="modSld">
      <pc:chgData name="Веремеенко Юлия" userId="f4c4b69874d8686d" providerId="Windows Live" clId="Web-{621EAA49-FAAE-4853-8400-ACE4BD43520C}" dt="2022-07-18T14:31:53.639" v="105" actId="20577"/>
      <pc:docMkLst>
        <pc:docMk/>
      </pc:docMkLst>
      <pc:sldChg chg="modSp">
        <pc:chgData name="Веремеенко Юлия" userId="f4c4b69874d8686d" providerId="Windows Live" clId="Web-{621EAA49-FAAE-4853-8400-ACE4BD43520C}" dt="2022-07-18T14:31:53.639" v="105" actId="20577"/>
        <pc:sldMkLst>
          <pc:docMk/>
          <pc:sldMk cId="2509837537" sldId="258"/>
        </pc:sldMkLst>
        <pc:spChg chg="mod">
          <ac:chgData name="Веремеенко Юлия" userId="f4c4b69874d8686d" providerId="Windows Live" clId="Web-{621EAA49-FAAE-4853-8400-ACE4BD43520C}" dt="2022-07-18T14:31:53.639" v="105" actId="20577"/>
          <ac:spMkLst>
            <pc:docMk/>
            <pc:sldMk cId="2509837537" sldId="258"/>
            <ac:spMk id="3" creationId="{567B23D4-CD8A-4832-AF17-8B690BEA70E1}"/>
          </ac:spMkLst>
        </pc:spChg>
      </pc:sldChg>
      <pc:sldChg chg="modSp">
        <pc:chgData name="Веремеенко Юлия" userId="f4c4b69874d8686d" providerId="Windows Live" clId="Web-{621EAA49-FAAE-4853-8400-ACE4BD43520C}" dt="2022-07-18T14:25:03.954" v="9" actId="20577"/>
        <pc:sldMkLst>
          <pc:docMk/>
          <pc:sldMk cId="4087839" sldId="261"/>
        </pc:sldMkLst>
        <pc:spChg chg="mod">
          <ac:chgData name="Веремеенко Юлия" userId="f4c4b69874d8686d" providerId="Windows Live" clId="Web-{621EAA49-FAAE-4853-8400-ACE4BD43520C}" dt="2022-07-18T14:25:03.954" v="9" actId="20577"/>
          <ac:spMkLst>
            <pc:docMk/>
            <pc:sldMk cId="4087839" sldId="261"/>
            <ac:spMk id="4" creationId="{FABC6DC7-1D5B-408E-9795-F647E41E9529}"/>
          </ac:spMkLst>
        </pc:spChg>
      </pc:sldChg>
      <pc:sldChg chg="modSp">
        <pc:chgData name="Веремеенко Юлия" userId="f4c4b69874d8686d" providerId="Windows Live" clId="Web-{621EAA49-FAAE-4853-8400-ACE4BD43520C}" dt="2022-07-18T14:27:04.348" v="33" actId="20577"/>
        <pc:sldMkLst>
          <pc:docMk/>
          <pc:sldMk cId="4210765757" sldId="284"/>
        </pc:sldMkLst>
        <pc:spChg chg="mod">
          <ac:chgData name="Веремеенко Юлия" userId="f4c4b69874d8686d" providerId="Windows Live" clId="Web-{621EAA49-FAAE-4853-8400-ACE4BD43520C}" dt="2022-07-18T14:27:04.348" v="33" actId="20577"/>
          <ac:spMkLst>
            <pc:docMk/>
            <pc:sldMk cId="4210765757" sldId="284"/>
            <ac:spMk id="3" creationId="{BD9F0CB8-BBE0-479E-BAE0-A78C3615129F}"/>
          </ac:spMkLst>
        </pc:spChg>
      </pc:sldChg>
      <pc:sldChg chg="modSp">
        <pc:chgData name="Веремеенко Юлия" userId="f4c4b69874d8686d" providerId="Windows Live" clId="Web-{621EAA49-FAAE-4853-8400-ACE4BD43520C}" dt="2022-07-18T14:26:22.722" v="14" actId="20577"/>
        <pc:sldMkLst>
          <pc:docMk/>
          <pc:sldMk cId="2625295257" sldId="293"/>
        </pc:sldMkLst>
        <pc:spChg chg="mod">
          <ac:chgData name="Веремеенко Юлия" userId="f4c4b69874d8686d" providerId="Windows Live" clId="Web-{621EAA49-FAAE-4853-8400-ACE4BD43520C}" dt="2022-07-18T14:26:22.722" v="14" actId="20577"/>
          <ac:spMkLst>
            <pc:docMk/>
            <pc:sldMk cId="2625295257" sldId="293"/>
            <ac:spMk id="3" creationId="{BD9F0CB8-BBE0-479E-BAE0-A78C361512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CB3BDD1-E6DC-4A64-9271-32683D9B36BE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6E9AD28-0365-44B8-8D49-490277DF9C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77551684"/>
      </p:ext>
    </p:extLst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61276"/>
      </p:ext>
    </p:extLst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5359015"/>
      </p:ext>
    </p:extLst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130148"/>
      </p:ext>
    </p:extLst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15380341"/>
      </p:ext>
    </p:extLst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8830191"/>
      </p:ext>
    </p:extLst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947802"/>
      </p:ext>
    </p:extLst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455086"/>
      </p:ext>
    </p:extLst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9013990"/>
      </p:ext>
    </p:extLst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961776"/>
      </p:ext>
    </p:extLst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7717218"/>
      </p:ext>
    </p:extLst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CA11991-7022-4F4E-9B6E-913A1FE53FDF}" type="datetimeFigureOut">
              <a:rPr lang="ru-RU" smtClean="0"/>
              <a:pPr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016EE37-27D6-49F1-B5BA-8D5C0E3C37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043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d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14B8B8-D0F7-4184-97CA-E3C243584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758951"/>
            <a:ext cx="11293929" cy="298573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 ГБДОУ «Детский сад № 81»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Педагогический совет </a:t>
            </a:r>
            <a:r>
              <a:rPr lang="ru-RU" sz="6600" b="1" dirty="0" smtClean="0">
                <a:latin typeface="Arial" pitchFamily="34" charset="0"/>
                <a:cs typeface="Arial" pitchFamily="34" charset="0"/>
              </a:rPr>
              <a:t>№1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/установочный//август 2025/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C7CD92-5F52-4A79-A842-ABD3BE9B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920" y="4430219"/>
            <a:ext cx="10913979" cy="187299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Планирование деятельности  </a:t>
            </a:r>
            <a:r>
              <a:rPr lang="ru-RU" b="1" dirty="0">
                <a:solidFill>
                  <a:srgbClr val="7030A0"/>
                </a:solidFill>
                <a:latin typeface="Arial Black" pitchFamily="34" charset="0"/>
              </a:rPr>
              <a:t>детского сада</a:t>
            </a:r>
            <a:br>
              <a:rPr lang="ru-RU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b="1" dirty="0">
                <a:solidFill>
                  <a:srgbClr val="7030A0"/>
                </a:solidFill>
                <a:latin typeface="Arial Black" pitchFamily="34" charset="0"/>
              </a:rPr>
              <a:t>в 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2025-2026 </a:t>
            </a:r>
            <a:r>
              <a:rPr lang="ru-RU" b="1" dirty="0">
                <a:solidFill>
                  <a:srgbClr val="7030A0"/>
                </a:solidFill>
                <a:latin typeface="Arial Black" pitchFamily="34" charset="0"/>
              </a:rPr>
              <a:t>учебном 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году</a:t>
            </a:r>
          </a:p>
          <a:p>
            <a:endParaRPr lang="ru-RU" dirty="0"/>
          </a:p>
          <a:p>
            <a:pPr algn="ctr"/>
            <a:r>
              <a:rPr lang="ru-RU" sz="1800" b="1" dirty="0" smtClean="0">
                <a:latin typeface="Arial Black" pitchFamily="34" charset="0"/>
              </a:rPr>
              <a:t>    Подготовила старший воспитатель Сокур Е.Р. </a:t>
            </a:r>
            <a:endParaRPr lang="ru-RU" sz="1800" b="1" dirty="0">
              <a:latin typeface="Arial Black" pitchFamily="34" charset="0"/>
            </a:endParaRPr>
          </a:p>
        </p:txBody>
      </p:sp>
      <p:sp>
        <p:nvSpPr>
          <p:cNvPr id="1028" name="AutoShape 4" descr="C:\Users\comp\Desktop\картинки для оформления презентации\qS5e6B9uxj5qVziguKJQR-DbILSoP5Ixn2nF0aTdfM8b1ZJSZmkbvNtlyyEFG9XnwNh-FGOLH9A_aWWJtayVdAT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comp\Desktop\qS5e6B9uxj5qVziguKJQR-DbILSoP5Ixn2nF0aTdfM8b1ZJSZmkbvNtlyyEFG9XnwNh-FGOLH9A_aWWJtayVd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006" y="0"/>
            <a:ext cx="2191994" cy="2177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560703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24-2025\лето- 2025\рис на асф 02.06.2025\IMG_20250602_115300_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93" y="1006844"/>
            <a:ext cx="3511354" cy="2633515"/>
          </a:xfrm>
          <a:prstGeom prst="rect">
            <a:avLst/>
          </a:prstGeom>
          <a:noFill/>
        </p:spPr>
      </p:pic>
      <p:pic>
        <p:nvPicPr>
          <p:cNvPr id="7171" name="Picture 3" descr="E:\2024-2025\лето- 2025\рис на асф 02.06.2025\IMG_20250602_121100_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7734" y="3818058"/>
            <a:ext cx="3596057" cy="2697042"/>
          </a:xfrm>
          <a:prstGeom prst="rect">
            <a:avLst/>
          </a:prstGeom>
          <a:noFill/>
        </p:spPr>
      </p:pic>
      <p:pic>
        <p:nvPicPr>
          <p:cNvPr id="7172" name="Picture 4" descr="E:\2024-2025\лето- 2025\рис на асф 02.06.2025\IMG_20250602_121100_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602" y="1051626"/>
            <a:ext cx="3488021" cy="2616015"/>
          </a:xfrm>
          <a:prstGeom prst="rect">
            <a:avLst/>
          </a:prstGeom>
          <a:noFill/>
        </p:spPr>
      </p:pic>
      <p:pic>
        <p:nvPicPr>
          <p:cNvPr id="7174" name="Picture 6" descr="E:\2024-2025\лето- 2025\рис на асф 02.06.2025\IMG_20250602_121100_6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5625" y="1295400"/>
            <a:ext cx="3724275" cy="4965700"/>
          </a:xfrm>
          <a:prstGeom prst="rect">
            <a:avLst/>
          </a:prstGeom>
          <a:noFill/>
        </p:spPr>
      </p:pic>
      <p:pic>
        <p:nvPicPr>
          <p:cNvPr id="7175" name="Picture 7" descr="E:\2024-2025\лето- 2025\рис на асф 02.06.2025\IMG_20250602_133110_2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200" y="3835400"/>
            <a:ext cx="3505200" cy="26289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956786" y="272534"/>
            <a:ext cx="6415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Рисунки на асфальте «Дети и лето» 02.06.2025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5386" y="1136134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На зарядку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всей семьей 02.06.2025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195" name="Picture 3" descr="E:\2024-2025\лето- 2025\зарядка 02.06.2025\IMG20250602081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5767" y="2844800"/>
            <a:ext cx="5147733" cy="38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E:\2024-2025\лето- 2025\зарядка 02.06.2025\IMG20250602081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1866" y="165100"/>
            <a:ext cx="4030134" cy="302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E:\2024-2025\лето- 2025\зарядка 02.06.2025\IMG20250602081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4233334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:\Users\comp\Desktop\-5332576694466376426_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2646" y="3606801"/>
            <a:ext cx="426796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491688" y="253351"/>
            <a:ext cx="7305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Городская спартакиада «Игры Чемпионов» 04.06.2025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9394" name="Picture 2" descr="C:\Users\comp\Desktop\-5332670956113620301_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3900" y="3571724"/>
            <a:ext cx="4213255" cy="328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5" name="Picture 3" descr="C:\Users\comp\Desktop\-5332615344877072788_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218" y="624414"/>
            <a:ext cx="4185036" cy="313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7" name="Picture 5" descr="C:\Users\comp\Desktop\-5332576694466376442_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7367" y="692354"/>
            <a:ext cx="5869843" cy="2861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800" y="2587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Выпускной бал 06.06.2025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1442" name="Picture 2" descr="C:\Users\comp\Desktop\IMG20250606151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7253" y="3746500"/>
            <a:ext cx="6462347" cy="311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3" name="Picture 3" descr="C:\Users\comp\Desktop\IMG20250606153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02" y="595922"/>
            <a:ext cx="6088846" cy="317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4" name="Picture 4" descr="C:\Users\comp\Desktop\Выпускной 2025\IMG20250606153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9663" y="323557"/>
            <a:ext cx="4332848" cy="324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5" name="Picture 5" descr="C:\Users\comp\Desktop\Выпускной 2025\IMG20250606154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9270" y="3756074"/>
            <a:ext cx="4135901" cy="310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7300" y="729734"/>
            <a:ext cx="2684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День России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День Севастополя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11.06.2025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7348" name="Picture 4" descr="C:\Users\comp\Desktop\День России 10.06.2025\IMG20250611090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5167" y="174121"/>
            <a:ext cx="4456833" cy="334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0" name="Picture 6" descr="C:\Users\comp\Desktop\IMG_20250611_115539_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292" y="2806700"/>
            <a:ext cx="9034261" cy="4051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6" name="Picture 2" descr="В преддверии праздников, старший воспитатель, Сокур Е.Р., подготовила для наших воспитанников презентацию под названием &quot;Мой город, моя Россия&quot;. 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8210"/>
            <a:ext cx="5053316" cy="2842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E:\2024-2025\фото 2024-2025\фото спектакль  Алиса в стране времени 18.06.2025\IMG2025061809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600" y="2815071"/>
            <a:ext cx="5390571" cy="404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087254" y="2032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Спектакль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«Алиса в стране времени»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18.06.2025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0418" name="Picture 2" descr="E:\2024-2025\фото 2024-2025\фото спектакль  Алиса в стране времени 18.06.2025\IMG20250618092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8811"/>
            <a:ext cx="4315319" cy="323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19" name="Picture 3" descr="E:\2024-2025\фото 2024-2025\фото спектакль  Алиса в стране времени 18.06.2025\IMG20250618092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8256" y="1038192"/>
            <a:ext cx="4203744" cy="315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25490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Спортивный праздник  «Футбольный мяч» 18.06.2025</a:t>
            </a:r>
            <a:endParaRPr lang="ru-RU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52666" b="19724"/>
          <a:stretch>
            <a:fillRect/>
          </a:stretch>
        </p:blipFill>
        <p:spPr bwMode="auto">
          <a:xfrm>
            <a:off x="0" y="4404360"/>
            <a:ext cx="6941820" cy="245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26510" b="10403"/>
          <a:stretch>
            <a:fillRect/>
          </a:stretch>
        </p:blipFill>
        <p:spPr bwMode="auto">
          <a:xfrm>
            <a:off x="5010150" y="681990"/>
            <a:ext cx="718185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29268"/>
          <a:stretch>
            <a:fillRect/>
          </a:stretch>
        </p:blipFill>
        <p:spPr bwMode="auto">
          <a:xfrm>
            <a:off x="339090" y="629285"/>
            <a:ext cx="4438650" cy="305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 descr="https://sun9-42.userapi.com/impg/jcmvZ8e-3EEISzp9sVcv36PbRn8g1v04q6YXZw/sCHm7GZS4XM.jpg?size=604x453&amp;quality=95&amp;sign=622aa8e201c45b385f997cd4e703a804&amp;type=album"/>
          <p:cNvPicPr>
            <a:picLocks noChangeAspect="1" noChangeArrowheads="1"/>
          </p:cNvPicPr>
          <p:nvPr/>
        </p:nvPicPr>
        <p:blipFill>
          <a:blip r:embed="rId5" cstate="print"/>
          <a:srcRect t="25310" r="10519" b="17699"/>
          <a:stretch>
            <a:fillRect/>
          </a:stretch>
        </p:blipFill>
        <p:spPr bwMode="auto">
          <a:xfrm>
            <a:off x="7044055" y="4404360"/>
            <a:ext cx="5147945" cy="245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0049" y="2782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«Свеча памяти и скорби» 20.06.2025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E:\2024-2025\фото 2024-2025\фото Акция Свеча памяти 20.06.2025\2vjIGgzuUwirGdS9C8RhGjhBzgwGzi6A7mmRfjSlN8kuNUbi-mrA4QZbpH_UFVctpOd-PBMUJuAsjKWYAGuFbyF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1458" y="199817"/>
            <a:ext cx="3977641" cy="298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2024-2025\фото 2024-2025\фото Акция Свеча памяти 20.06.2025\7_-ANasG3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2144" y="3364083"/>
            <a:ext cx="4658556" cy="349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2024-2025\фото 2024-2025\фото Акция Свеча памяти 20.06.2025\IeLRGKexGXOBOO_tLaPvWTrmPbvUQfJzzYwwsl2ZfSggTL-PazgoxXnr361jzBu2JvuGS9kWKahzPh_uvUrGc9K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075" y="1011188"/>
            <a:ext cx="3212676" cy="489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2024-2025\фото 2024-2025\фото Акция Свеча памяти 20.06.2025\tor3rYf-nennMDP1-17yxOYlBJqDji8vN5n1-VIcaorm49BgXbUzIMR-N44-u7Ir50VerMKilgUz04AGUYOsbkq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948" y="955825"/>
            <a:ext cx="3359052" cy="519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2148" y="0"/>
            <a:ext cx="521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Спектакль «Ивана Купала» 02.07.2025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050" name="Picture 2" descr="E:\2024-2025\фото 2024-2025\фото Ивана купала 02.07.2025\IMG20250702105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91" y="0"/>
            <a:ext cx="3616960" cy="271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2024-2025\фото 2024-2025\фото Ивана купала 02.07.2025\IMG20250702110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528" y="529640"/>
            <a:ext cx="3495366" cy="262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E:\2024-2025\фото 2024-2025\фото Ивана купала 02.07.2025\IMG20250702111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7057" y="529543"/>
            <a:ext cx="3854547" cy="289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E:\2024-2025\фото 2024-2025\фото Ивана купала 02.07.2025\IMG20250702112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452" y="3213295"/>
            <a:ext cx="3687299" cy="276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E:\2024-2025\фото 2024-2025\фото Ивана купала 02.07.2025\IMG202507021126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4289" y="3889717"/>
            <a:ext cx="3957711" cy="296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E:\2024-2025\фото 2024-2025\фото Ивана купала 02.07.2025\IMG202507021124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4340" y="3550920"/>
            <a:ext cx="3912381" cy="293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8300" y="188769"/>
            <a:ext cx="3638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   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Детский сад с семьей – совместный выходной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05.07.2025</a:t>
            </a:r>
            <a:endParaRPr lang="ru-RU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3010" name="Picture 2" descr="https://detsad81.edusev.ru/uploads/800/701/section/31273/2023/.thumbs/0x0_400x300__size__IMG_3114.jpeg?17517326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17695" cy="301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Picture 4" descr="https://detsad81.edusev.ru/uploads/800/701/section/31273/2023/.thumbs/0x0_400x300__size__IMG_3112.jpeg?17517326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3460" y="207888"/>
            <a:ext cx="3888415" cy="291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6" name="Picture 8" descr="https://detsad81.edusev.ru/uploads/800/701/section/31273/2023/.thumbs/0x0_400x300__size__IMG_3119-1.jpeg?17517326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74" y="3306690"/>
            <a:ext cx="4735080" cy="3551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8" name="Picture 10" descr="https://detsad81.edusev.ru/uploads/800/701/section/31273/2023/.thumbs/0x0_400x300__size__IMG_3115.jpeg?17517326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1300" y="3609975"/>
            <a:ext cx="4330700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4" name="Picture 6" descr="https://detsad81.edusev.ru/uploads/800/701/section/31273/2023/.thumbs/0x0_400x300__size__IMG_3118.jpeg?17517326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1473394"/>
            <a:ext cx="3965575" cy="297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582490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omp\Desktop\kryCNLr_p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948" y="175365"/>
            <a:ext cx="11788726" cy="6247415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14006" y="3207762"/>
            <a:ext cx="3240454" cy="3650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817838">
            <a:off x="-368009" y="281937"/>
            <a:ext cx="3652345" cy="348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95394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2150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Спектакль «Волшебное кольцо»11.07.2025       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           «</a:t>
            </a:r>
            <a:r>
              <a:rPr lang="ru-RU" b="1" dirty="0" err="1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Дюймовочка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» 17.07.2025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             «Мешок яблок» 23.07.2025</a:t>
            </a:r>
            <a:endParaRPr lang="ru-RU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32549" r="7877"/>
          <a:stretch>
            <a:fillRect/>
          </a:stretch>
        </p:blipFill>
        <p:spPr bwMode="auto">
          <a:xfrm>
            <a:off x="5676900" y="1409700"/>
            <a:ext cx="29337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32035" r="14715"/>
          <a:stretch>
            <a:fillRect/>
          </a:stretch>
        </p:blipFill>
        <p:spPr bwMode="auto">
          <a:xfrm>
            <a:off x="0" y="247650"/>
            <a:ext cx="561975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35792"/>
          <a:stretch>
            <a:fillRect/>
          </a:stretch>
        </p:blipFill>
        <p:spPr bwMode="auto">
          <a:xfrm>
            <a:off x="0" y="3333750"/>
            <a:ext cx="4381500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37072"/>
          <a:stretch>
            <a:fillRect/>
          </a:stretch>
        </p:blipFill>
        <p:spPr bwMode="auto">
          <a:xfrm>
            <a:off x="4591050" y="4495800"/>
            <a:ext cx="3657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19108" t="42900" r="17834" b="21148"/>
          <a:stretch>
            <a:fillRect/>
          </a:stretch>
        </p:blipFill>
        <p:spPr bwMode="auto">
          <a:xfrm>
            <a:off x="8420100" y="3352800"/>
            <a:ext cx="37719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40465" y="153154"/>
            <a:ext cx="4889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Спектакль «Морское путешествие»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25.07.2025</a:t>
            </a:r>
            <a:endParaRPr lang="ru-RU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6" name="Picture 4" descr="Наш детский сад отправился в захватывающее &quot;Морское путешествие&quot;! 🌊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2502" y="3594100"/>
            <a:ext cx="5802489" cy="326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https://sun9-45.userapi.com/impg/XZhB2qlV27D4i6po42b6ywXODyAvC9h3E4MyUw/lu6AvjoHcUc.jpg?size=265x604&amp;quality=95&amp;sign=e415cb57bbc8374a7b5a6d693a407b3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303" y="146772"/>
            <a:ext cx="2820797" cy="642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https://sun9-22.userapi.com/impg/D7JJwxV0gMgGk7jz4mfLdRfkFeB3KiwguWQywg/HbyALgTf3KI.jpg?size=265x604&amp;quality=95&amp;sign=d114d287e16f8591341db1ec54718ae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801" y="214678"/>
            <a:ext cx="2827528" cy="644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" name="Picture 10" descr="https://sun9-18.userapi.com/impg/gmrhEqYWkfGkmLIko4cPNcNuwJvCSGQJtuwa4Q/uTxYhW2nbEU.jpg?size=604x377&amp;quality=95&amp;sign=e6cfa8b925b5d6dbe2c56f6dd9daf63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1" y="831711"/>
            <a:ext cx="4595876" cy="286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sun9-28.userapi.com/impg/kAzLRgeMMDIbmMPuUIKhXk-TVYhXwpT9sBgpLg/7x8GyITAGqs.jpg?size=604x453&amp;quality=95&amp;sign=b7b6fc420f63e5622d527f3474d280b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41" y="142188"/>
            <a:ext cx="4237272" cy="317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3" name="Picture 9" descr="https://sun9-30.userapi.com/impg/nofaNy7Amq4-cpBv4y3oi7l3a781moGzOsFhEA/esobIg6lK5A.jpg?size=604x453&amp;quality=95&amp;sign=7327264c9b6383594193a4c19e1386e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8133" y="3111324"/>
            <a:ext cx="4613867" cy="345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7" name="Picture 13" descr="https://sun9-67.userapi.com/impg/hQ_Aifa-W5_UIdJhCVHpSDHyvHR6zo2Sg1eQUA/PwjiHor3bdI.jpg?size=604x453&amp;quality=95&amp;sign=8f63f5ed386d9514eecd90bb6ea04b0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8464" y="178744"/>
            <a:ext cx="3766254" cy="281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9" name="Picture 15" descr="https://sun9-56.userapi.com/impg/h--R5l381zRbQxuAGaUFhxamiZorlJ7S6BZpDg/qoqI503Uqnk.jpg?size=604x453&amp;quality=95&amp;sign=5384bc535dd8a34113864b9a288ad6a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60646"/>
            <a:ext cx="4272570" cy="319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64643" y="283700"/>
            <a:ext cx="5340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День Нептуна 31.07.2025</a:t>
            </a:r>
            <a:endParaRPr lang="ru-RU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6385" name="Picture 1" descr="C:\Users\comp\Desktop\День Нептуна 31.07.2025\IMG_20250731_1612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1157" y="1152580"/>
            <a:ext cx="3142343" cy="398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601" y="141905"/>
            <a:ext cx="5420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Спектакль «Три поросенка»  07.08.2025</a:t>
            </a:r>
            <a:endParaRPr lang="ru-RU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5366" name="Picture 6" descr="C:\Users\comp\Desktop\IMG_20250807_182645_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078" y="0"/>
            <a:ext cx="3145972" cy="345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6718" t="40853" r="21374" b="8703"/>
          <a:stretch>
            <a:fillRect/>
          </a:stretch>
        </p:blipFill>
        <p:spPr bwMode="auto">
          <a:xfrm>
            <a:off x="914400" y="3590925"/>
            <a:ext cx="4210050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7" name="Picture 7" descr="C:\Users\comp\Desktop\IMG_20250807_182600_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3263" y="857250"/>
            <a:ext cx="7326817" cy="369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71496" y="0"/>
            <a:ext cx="4593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День  флага России 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22.08.2025</a:t>
            </a:r>
            <a:endParaRPr lang="ru-RU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3314" name="Picture 2" descr="https://sun9-67.userapi.com/impg/BEEg7Ip3wj7IP_w00L80nCz2zGjZnHJjbOEqXA/9Q4EA4Ef2KE.jpg?size=453x604&amp;quality=95&amp;sign=51dc9422672958f9ba5e8708f85e95b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411" y="3432698"/>
            <a:ext cx="2095003" cy="279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6" descr="https://sun9-25.userapi.com/impg/OlqbjTmqq71Rjivm70wuAlc8SUizLpFW6lrpaw/tlFGiRAhT8U.jpg?size=455x604&amp;quality=95&amp;sign=92d5810f9b4238e5a0e6362e689b33b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2552" y="3373822"/>
            <a:ext cx="2180444" cy="290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9" name="Picture 7" descr="C:\Users\User\Desktop\-5276498247080342473_121.jpg"/>
          <p:cNvPicPr>
            <a:picLocks noChangeAspect="1" noChangeArrowheads="1"/>
          </p:cNvPicPr>
          <p:nvPr/>
        </p:nvPicPr>
        <p:blipFill>
          <a:blip r:embed="rId4" cstate="print"/>
          <a:srcRect l="10649" t="13074" b="5541"/>
          <a:stretch>
            <a:fillRect/>
          </a:stretch>
        </p:blipFill>
        <p:spPr bwMode="auto">
          <a:xfrm>
            <a:off x="3965866" y="3326524"/>
            <a:ext cx="4500216" cy="307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1" name="Picture 9" descr="https://sun9-50.userapi.com/impg/iPO_-0vY00R3Q2S0TCxUQ6TCv1Ii6IAvwj-syA/xzRDJrDlULE.jpg?size=265x604&amp;quality=95&amp;sign=bc457be85d5fff7a885314a7a0f108bf&amp;type=album"/>
          <p:cNvPicPr>
            <a:picLocks noChangeAspect="1" noChangeArrowheads="1"/>
          </p:cNvPicPr>
          <p:nvPr/>
        </p:nvPicPr>
        <p:blipFill>
          <a:blip r:embed="rId5" cstate="print"/>
          <a:srcRect t="24089" b="30547"/>
          <a:stretch>
            <a:fillRect/>
          </a:stretch>
        </p:blipFill>
        <p:spPr bwMode="auto">
          <a:xfrm>
            <a:off x="9204760" y="204952"/>
            <a:ext cx="2729161" cy="283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2024-2025\лето- 2025\День флага фото 22.08.2025\RPWfbEDQwgY.jpg"/>
          <p:cNvPicPr>
            <a:picLocks noChangeAspect="1" noChangeArrowheads="1"/>
          </p:cNvPicPr>
          <p:nvPr/>
        </p:nvPicPr>
        <p:blipFill>
          <a:blip r:embed="rId6" cstate="print"/>
          <a:srcRect l="3779" t="19132" b="4783"/>
          <a:stretch>
            <a:fillRect/>
          </a:stretch>
        </p:blipFill>
        <p:spPr bwMode="auto">
          <a:xfrm>
            <a:off x="0" y="378371"/>
            <a:ext cx="4273150" cy="2774733"/>
          </a:xfrm>
          <a:prstGeom prst="rect">
            <a:avLst/>
          </a:prstGeom>
          <a:noFill/>
        </p:spPr>
      </p:pic>
      <p:pic>
        <p:nvPicPr>
          <p:cNvPr id="1027" name="Picture 3" descr="G:\2024-2025\лето- 2025\День флага фото 22.08.2025\-5278347084472382406_121.jpg"/>
          <p:cNvPicPr>
            <a:picLocks noChangeAspect="1" noChangeArrowheads="1"/>
          </p:cNvPicPr>
          <p:nvPr/>
        </p:nvPicPr>
        <p:blipFill>
          <a:blip r:embed="rId7" cstate="print"/>
          <a:srcRect l="14909" t="36428" r="9564" b="12096"/>
          <a:stretch>
            <a:fillRect/>
          </a:stretch>
        </p:blipFill>
        <p:spPr bwMode="auto">
          <a:xfrm>
            <a:off x="4451131" y="756745"/>
            <a:ext cx="4614041" cy="235857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7225" y="0"/>
            <a:ext cx="5825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Развлечение «До свидания, лето!» 28.08.2025</a:t>
            </a:r>
            <a:endParaRPr lang="ru-RU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фото До свид лето 28.08.2025\IMG20250828100425.jpg"/>
          <p:cNvPicPr>
            <a:picLocks noChangeAspect="1" noChangeArrowheads="1"/>
          </p:cNvPicPr>
          <p:nvPr/>
        </p:nvPicPr>
        <p:blipFill>
          <a:blip r:embed="rId2" cstate="print"/>
          <a:srcRect l="-3861" t="18620" r="12154" b="1209"/>
          <a:stretch>
            <a:fillRect/>
          </a:stretch>
        </p:blipFill>
        <p:spPr bwMode="auto">
          <a:xfrm>
            <a:off x="163773" y="504968"/>
            <a:ext cx="4183873" cy="2743200"/>
          </a:xfrm>
          <a:prstGeom prst="rect">
            <a:avLst/>
          </a:prstGeom>
          <a:noFill/>
        </p:spPr>
      </p:pic>
      <p:pic>
        <p:nvPicPr>
          <p:cNvPr id="1027" name="Picture 3" descr="C:\Users\User\Desktop\фото До свид лето 28.08.2025\IMG20250828102008.jpg"/>
          <p:cNvPicPr>
            <a:picLocks noChangeAspect="1" noChangeArrowheads="1"/>
          </p:cNvPicPr>
          <p:nvPr/>
        </p:nvPicPr>
        <p:blipFill>
          <a:blip r:embed="rId3" cstate="print"/>
          <a:srcRect l="20721" t="5567" r="1618" b="-261"/>
          <a:stretch>
            <a:fillRect/>
          </a:stretch>
        </p:blipFill>
        <p:spPr bwMode="auto">
          <a:xfrm>
            <a:off x="8564654" y="196237"/>
            <a:ext cx="3327096" cy="3024633"/>
          </a:xfrm>
          <a:prstGeom prst="rect">
            <a:avLst/>
          </a:prstGeom>
          <a:noFill/>
        </p:spPr>
      </p:pic>
      <p:pic>
        <p:nvPicPr>
          <p:cNvPr id="1028" name="Picture 4" descr="C:\Users\User\Desktop\фото До свид лето 28.08.2025\IMG20250828103806.jpg"/>
          <p:cNvPicPr>
            <a:picLocks noChangeAspect="1" noChangeArrowheads="1"/>
          </p:cNvPicPr>
          <p:nvPr/>
        </p:nvPicPr>
        <p:blipFill>
          <a:blip r:embed="rId4" cstate="print"/>
          <a:srcRect l="1356" t="11404" r="18544" b="19206"/>
          <a:stretch>
            <a:fillRect/>
          </a:stretch>
        </p:blipFill>
        <p:spPr bwMode="auto">
          <a:xfrm>
            <a:off x="3630306" y="3357351"/>
            <a:ext cx="4831307" cy="3138985"/>
          </a:xfrm>
          <a:prstGeom prst="rect">
            <a:avLst/>
          </a:prstGeom>
          <a:noFill/>
        </p:spPr>
      </p:pic>
      <p:pic>
        <p:nvPicPr>
          <p:cNvPr id="1030" name="Picture 6" descr="C:\Users\User\Desktop\фото До свид лето 28.08.2025\IMG20250828104043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 l="25630" t="10339" r="579" b="-25"/>
          <a:stretch>
            <a:fillRect/>
          </a:stretch>
        </p:blipFill>
        <p:spPr bwMode="auto">
          <a:xfrm>
            <a:off x="8709360" y="3434176"/>
            <a:ext cx="3314318" cy="3021215"/>
          </a:xfrm>
          <a:prstGeom prst="rect">
            <a:avLst/>
          </a:prstGeom>
          <a:noFill/>
        </p:spPr>
      </p:pic>
      <p:pic>
        <p:nvPicPr>
          <p:cNvPr id="1031" name="Picture 7" descr="C:\Users\User\Desktop\фото До свид лето 28.08.2025\IMG20250828104735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 l="5396" t="5418" r="11299" b="2541"/>
          <a:stretch>
            <a:fillRect/>
          </a:stretch>
        </p:blipFill>
        <p:spPr bwMode="auto">
          <a:xfrm>
            <a:off x="4640239" y="585629"/>
            <a:ext cx="3480179" cy="2601124"/>
          </a:xfrm>
          <a:prstGeom prst="rect">
            <a:avLst/>
          </a:prstGeom>
          <a:noFill/>
        </p:spPr>
      </p:pic>
      <p:pic>
        <p:nvPicPr>
          <p:cNvPr id="1032" name="Picture 8" descr="C:\Users\User\Desktop\фото До свид лето 28.08.2025\IMG20250828101914.jpg"/>
          <p:cNvPicPr preferRelativeResize="0">
            <a:picLocks noChangeAspect="1" noChangeArrowheads="1"/>
          </p:cNvPicPr>
          <p:nvPr/>
        </p:nvPicPr>
        <p:blipFill>
          <a:blip r:embed="rId7" cstate="print"/>
          <a:srcRect l="2094" t="12450" r="20244" b="10317"/>
          <a:stretch>
            <a:fillRect/>
          </a:stretch>
        </p:blipFill>
        <p:spPr bwMode="auto">
          <a:xfrm>
            <a:off x="218364" y="3681878"/>
            <a:ext cx="3352599" cy="250055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57824-196C-4AA9-A058-10A08432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C00000"/>
                </a:solidFill>
                <a:effectLst/>
                <a:latin typeface="Arial Black" pitchFamily="34" charset="0"/>
                <a:cs typeface="Arial" panose="020B0604020202020204" pitchFamily="34" charset="0"/>
              </a:rPr>
              <a:t>Выводы</a:t>
            </a:r>
            <a:endParaRPr lang="ru-RU" dirty="0">
              <a:solidFill>
                <a:srgbClr val="C000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6E43C2-EA1E-45DE-85AC-130C8D4C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781503"/>
            <a:ext cx="11003280" cy="45430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Проведенная в летний период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способствовала </a:t>
            </a:r>
          </a:p>
          <a:p>
            <a:pPr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-укреплению здоровья детей, их физическому, интеллектуальному и эстетическому развитию. </a:t>
            </a:r>
          </a:p>
          <a:p>
            <a:pPr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-обогащению знаний детей, повышение их интереса к окружающему миру, творчеству,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познанию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-развитию интереса к природе, желания беречь её и заботится о ней.</a:t>
            </a:r>
          </a:p>
          <a:p>
            <a:pPr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-формированию у детей привычки к здоровому образу жизни и развитию навыков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поведения.</a:t>
            </a:r>
          </a:p>
          <a:p>
            <a:pPr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ДОУ прошла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успешно.              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Запланированные мероприятия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 объеме.</a:t>
            </a:r>
          </a:p>
        </p:txBody>
      </p:sp>
      <p:pic>
        <p:nvPicPr>
          <p:cNvPr id="6" name="Picture 1" descr="C:\Users\comp\Desktop\20052021_listjarisov-1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5227" y="0"/>
            <a:ext cx="2068286" cy="197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67367040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831" y="348343"/>
            <a:ext cx="10369296" cy="118040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Цель </a:t>
            </a:r>
            <a:r>
              <a:rPr lang="ru-RU" b="1" dirty="0" err="1" smtClean="0">
                <a:solidFill>
                  <a:srgbClr val="C00000"/>
                </a:solidFill>
                <a:latin typeface="Arial Black" pitchFamily="34" charset="0"/>
              </a:rPr>
              <a:t>педколлектива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  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на 2025-2026 учебный год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487" y="1938872"/>
            <a:ext cx="10058400" cy="472994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продолжить работу по созданию единого образовательного пространства, направленного на повышение качества дошкольного образования, для формирования общей культуры личности детей, развития их социальных, нравственных, эстетических, интеллектуальных, физических качеств, инициативности и самостоятельности в соответствии с требованиями современной образовательной политики, социальными запросами, потребностями личности ребенка и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 учетом социального заказа родителей</a:t>
            </a:r>
          </a:p>
          <a:p>
            <a:pPr marR="114300" algn="just"/>
            <a:r>
              <a:rPr lang="ru-RU" sz="33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 </a:t>
            </a:r>
            <a:endParaRPr lang="ru-RU" sz="3300" dirty="0"/>
          </a:p>
          <a:p>
            <a:endParaRPr lang="ru-RU" dirty="0"/>
          </a:p>
        </p:txBody>
      </p:sp>
      <p:pic>
        <p:nvPicPr>
          <p:cNvPr id="13313" name="Picture 1" descr="C:\Users\comp\Desktop\KitXVDEU_Ztc7b4lXCVftgPH-gehGFLPluaaqlwdlTSmugC9GXeF9mPNOZtKGcnbamrIMAcb2ahhAw0-YjKiXFl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0943" y="141513"/>
            <a:ext cx="2471057" cy="2471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48892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omp\Desktop\HRkVc4tioRacsGpo4zQqXcxmK_w_5_w-aONPOvBg53E4d8689pn_KlkhpgLuii_I5rfOkLG6AToFdCpixYSv5nQ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7734" y="0"/>
            <a:ext cx="2314266" cy="22642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1652"/>
            <a:ext cx="10382795" cy="162281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Задачи </a:t>
            </a:r>
            <a:r>
              <a:rPr lang="ru-RU" altLang="ru-RU" b="1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педколлектива</a:t>
            </a:r>
            <a:r>
              <a:rPr lang="ru-RU" altLang="ru-RU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</a:t>
            </a:r>
            <a:r>
              <a:rPr lang="ru-RU" alt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</a:br>
            <a:r>
              <a:rPr lang="en-US" altLang="ru-RU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   </a:t>
            </a:r>
            <a:r>
              <a:rPr lang="ru-RU" altLang="ru-RU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 2025–2026 </a:t>
            </a:r>
            <a:r>
              <a:rPr lang="ru-RU" alt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учебный год</a:t>
            </a:r>
            <a:r>
              <a:rPr lang="ru-RU" altLang="ru-RU" i="1" dirty="0"/>
              <a:t/>
            </a:r>
            <a:br>
              <a:rPr lang="ru-RU" altLang="ru-RU" i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852" y="1987249"/>
            <a:ext cx="10058400" cy="429903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Содействовать становлению и развитию предпосылок функциональной грамотности дошкольников, поиску новых идей и технологий, позволяющих оптимизировать образовательную деятельность с современным ребёнком.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Совершенствовать профессиональную компетентность педагогов, направленную на формирование экологической культуры дошкольников посредством развития первичных экологических представлений.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703108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758097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  <a:t>ПЕДАГОГИЧЕСКИЕ </a:t>
            </a:r>
            <a:r>
              <a:rPr lang="ru-RU" altLang="ru-RU" b="1" dirty="0" smtClean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  <a:t>СОВЕТЫ</a:t>
            </a:r>
            <a:r>
              <a:rPr lang="ru-RU" altLang="ru-RU" dirty="0">
                <a:solidFill>
                  <a:srgbClr val="C00000"/>
                </a:solidFill>
              </a:rPr>
              <a:t/>
            </a:r>
            <a:br>
              <a:rPr lang="ru-RU" alt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79" y="1428750"/>
            <a:ext cx="10625329" cy="4800600"/>
          </a:xfrm>
        </p:spPr>
        <p:txBody>
          <a:bodyPr>
            <a:normAutofit/>
          </a:bodyPr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endParaRPr lang="ru-RU" altLang="ru-RU" b="1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2200" b="1" u="sng" kern="0" dirty="0" smtClean="0">
                <a:solidFill>
                  <a:schemeClr val="tx1"/>
                </a:solidFill>
              </a:rPr>
              <a:t>Август 2025 г.                                                                                                                                                       </a:t>
            </a:r>
            <a:r>
              <a:rPr lang="ru-RU" altLang="ru-RU" sz="2200" b="1" kern="0" dirty="0" smtClean="0">
                <a:solidFill>
                  <a:schemeClr val="tx1"/>
                </a:solidFill>
              </a:rPr>
              <a:t>Тема:  </a:t>
            </a:r>
            <a:r>
              <a:rPr lang="ru-RU" sz="2200" b="1" dirty="0" smtClean="0"/>
              <a:t>«Организация и планирование деятельности ДОУ на 2025-2026 </a:t>
            </a:r>
            <a:r>
              <a:rPr lang="ru-RU" sz="2200" b="1" dirty="0" err="1" smtClean="0"/>
              <a:t>уч</a:t>
            </a:r>
            <a:r>
              <a:rPr lang="ru-RU" sz="2200" b="1" dirty="0" smtClean="0"/>
              <a:t>. год»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endParaRPr lang="ru-RU" altLang="ru-RU" sz="2200" b="1" kern="0" dirty="0" smtClean="0">
              <a:solidFill>
                <a:schemeClr val="tx1"/>
              </a:solidFill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2200" b="1" u="sng" kern="0" dirty="0" smtClean="0">
                <a:solidFill>
                  <a:schemeClr val="tx1"/>
                </a:solidFill>
              </a:rPr>
              <a:t>Ноябрь 2025 </a:t>
            </a:r>
            <a:r>
              <a:rPr lang="ru-RU" altLang="ru-RU" sz="2200" b="1" u="sng" kern="0" dirty="0">
                <a:solidFill>
                  <a:schemeClr val="tx1"/>
                </a:solidFill>
              </a:rPr>
              <a:t>г</a:t>
            </a:r>
            <a:r>
              <a:rPr lang="ru-RU" altLang="ru-RU" sz="2200" b="1" u="sng" kern="0" dirty="0" smtClean="0">
                <a:solidFill>
                  <a:schemeClr val="tx1"/>
                </a:solidFill>
              </a:rPr>
              <a:t>.                                                                                                                                                                        </a:t>
            </a:r>
            <a:endParaRPr lang="ru-RU" altLang="ru-RU" sz="2200" u="sng" kern="0" dirty="0">
              <a:solidFill>
                <a:schemeClr val="tx1"/>
              </a:solidFill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2200" b="1" kern="0" dirty="0" smtClean="0">
                <a:solidFill>
                  <a:schemeClr val="tx1"/>
                </a:solidFill>
              </a:rPr>
              <a:t>     Тема:  </a:t>
            </a:r>
            <a:r>
              <a:rPr lang="ru-RU" sz="2200" b="1" dirty="0" smtClean="0">
                <a:solidFill>
                  <a:schemeClr val="tx1"/>
                </a:solidFill>
              </a:rPr>
              <a:t>"Формирование функциональной  грамотности дошкольников"</a:t>
            </a:r>
            <a:endParaRPr lang="ru-RU" altLang="ru-RU" sz="2200" b="1" kern="0" dirty="0">
              <a:solidFill>
                <a:schemeClr val="tx1"/>
              </a:solidFill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endParaRPr lang="ru-RU" altLang="ru-RU" sz="2200" b="1" kern="0" dirty="0" smtClean="0">
              <a:solidFill>
                <a:schemeClr val="tx1"/>
              </a:solidFill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2200" b="1" u="sng" kern="0" dirty="0" smtClean="0">
                <a:solidFill>
                  <a:schemeClr val="tx1"/>
                </a:solidFill>
              </a:rPr>
              <a:t>Февраль</a:t>
            </a:r>
            <a:r>
              <a:rPr lang="ru-RU" altLang="ru-RU" sz="2200" b="1" u="sng" kern="0" dirty="0">
                <a:solidFill>
                  <a:schemeClr val="tx1"/>
                </a:solidFill>
              </a:rPr>
              <a:t>: </a:t>
            </a:r>
            <a:r>
              <a:rPr lang="ru-RU" altLang="ru-RU" sz="2200" b="1" u="sng" kern="0" dirty="0" smtClean="0">
                <a:solidFill>
                  <a:schemeClr val="tx1"/>
                </a:solidFill>
              </a:rPr>
              <a:t>2026 </a:t>
            </a:r>
            <a:r>
              <a:rPr lang="ru-RU" altLang="ru-RU" sz="2200" b="1" u="sng" kern="0" dirty="0">
                <a:solidFill>
                  <a:schemeClr val="tx1"/>
                </a:solidFill>
              </a:rPr>
              <a:t>г.</a:t>
            </a:r>
            <a:endParaRPr lang="ru-RU" altLang="ru-RU" sz="2200" u="sng" kern="0" dirty="0">
              <a:solidFill>
                <a:schemeClr val="tx1"/>
              </a:solidFill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2200" b="1" kern="0" dirty="0" smtClean="0">
                <a:solidFill>
                  <a:schemeClr val="tx1"/>
                </a:solidFill>
              </a:rPr>
              <a:t>     Тема: </a:t>
            </a:r>
            <a:r>
              <a:rPr lang="ru-RU" sz="2200" b="1" dirty="0" smtClean="0">
                <a:solidFill>
                  <a:schemeClr val="tx1"/>
                </a:solidFill>
              </a:rPr>
              <a:t>«Поиск эффективных методов осуществления экологического воспитания    дошкольников»</a:t>
            </a:r>
            <a:endParaRPr lang="ru-RU" altLang="ru-RU" sz="2200" b="1" u="sng" kern="0" dirty="0" smtClean="0">
              <a:solidFill>
                <a:schemeClr val="tx1"/>
              </a:solidFill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endParaRPr lang="ru-RU" altLang="ru-RU" sz="2200" b="1" kern="0" dirty="0" smtClean="0">
              <a:solidFill>
                <a:srgbClr val="000000"/>
              </a:solidFill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2200" b="1" u="sng" kern="0" dirty="0" smtClean="0">
                <a:solidFill>
                  <a:srgbClr val="000000"/>
                </a:solidFill>
              </a:rPr>
              <a:t>Май 2026 г.</a:t>
            </a:r>
            <a:endParaRPr lang="ru-RU" altLang="ru-RU" sz="2200" b="1" u="sng" kern="0" dirty="0">
              <a:solidFill>
                <a:srgbClr val="000000"/>
              </a:solidFill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2200" b="1" kern="0" dirty="0" smtClean="0">
                <a:solidFill>
                  <a:srgbClr val="000000"/>
                </a:solidFill>
              </a:rPr>
              <a:t>      Тема: «</a:t>
            </a:r>
            <a:r>
              <a:rPr lang="ru-RU" altLang="ru-RU" sz="2200" b="1" kern="0" dirty="0">
                <a:solidFill>
                  <a:srgbClr val="000000"/>
                </a:solidFill>
              </a:rPr>
              <a:t>Результаты работы за </a:t>
            </a:r>
            <a:r>
              <a:rPr lang="ru-RU" altLang="ru-RU" sz="2200" b="1" kern="0" dirty="0" smtClean="0">
                <a:solidFill>
                  <a:srgbClr val="000000"/>
                </a:solidFill>
              </a:rPr>
              <a:t>2025-2026 </a:t>
            </a:r>
            <a:r>
              <a:rPr lang="ru-RU" altLang="ru-RU" sz="2200" b="1" kern="0" dirty="0">
                <a:solidFill>
                  <a:srgbClr val="000000"/>
                </a:solidFill>
              </a:rPr>
              <a:t>учебный год и перспективы на следующий </a:t>
            </a:r>
            <a:r>
              <a:rPr lang="ru-RU" altLang="ru-RU" sz="2200" b="1" kern="0" dirty="0" smtClean="0">
                <a:solidFill>
                  <a:srgbClr val="000000"/>
                </a:solidFill>
              </a:rPr>
              <a:t>  учебный </a:t>
            </a:r>
            <a:r>
              <a:rPr lang="ru-RU" altLang="ru-RU" sz="2200" b="1" kern="0" dirty="0">
                <a:solidFill>
                  <a:srgbClr val="000000"/>
                </a:solidFill>
              </a:rPr>
              <a:t>год» </a:t>
            </a:r>
            <a:endParaRPr lang="ru-RU" sz="2200" dirty="0"/>
          </a:p>
        </p:txBody>
      </p:sp>
      <p:pic>
        <p:nvPicPr>
          <p:cNvPr id="4" name="Picture 1" descr="C:\Users\comp\Desktop\20052021_rossypilistja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7989">
            <a:off x="9357260" y="-299364"/>
            <a:ext cx="969746" cy="1875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865313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A1C182-83BE-4A80-81EA-5B7ABC7D8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Цель педсовета:</a:t>
            </a:r>
            <a:endParaRPr lang="ru-RU" dirty="0">
              <a:solidFill>
                <a:srgbClr val="C000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EB81E9-C40F-45BD-B791-29758C104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658" y="1845734"/>
            <a:ext cx="987552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Скоординировать деятельность педколлектива</a:t>
            </a:r>
            <a:b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новом учебном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Оценить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летней оздоровительной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Обсудить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направления в работе детского сада на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год;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Рассмотреть и утвердить изменения в локальных актах по организации воспитательно-образовательного процесса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comp\Desktop\20052021_klen2-11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66604">
            <a:off x="9825693" y="-213664"/>
            <a:ext cx="1518602" cy="2168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055516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25804789"/>
              </p:ext>
            </p:extLst>
          </p:nvPr>
        </p:nvGraphicFramePr>
        <p:xfrm>
          <a:off x="603504" y="1333501"/>
          <a:ext cx="11173968" cy="4818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326">
                  <a:extLst>
                    <a:ext uri="{9D8B030D-6E8A-4147-A177-3AD203B41FA5}">
                      <a16:colId xmlns:a16="http://schemas.microsoft.com/office/drawing/2014/main" xmlns="" val="2940826487"/>
                    </a:ext>
                  </a:extLst>
                </a:gridCol>
                <a:gridCol w="6010082">
                  <a:extLst>
                    <a:ext uri="{9D8B030D-6E8A-4147-A177-3AD203B41FA5}">
                      <a16:colId xmlns:a16="http://schemas.microsoft.com/office/drawing/2014/main" xmlns="" val="1391771070"/>
                    </a:ext>
                  </a:extLst>
                </a:gridCol>
                <a:gridCol w="1687068">
                  <a:extLst>
                    <a:ext uri="{9D8B030D-6E8A-4147-A177-3AD203B41FA5}">
                      <a16:colId xmlns:a16="http://schemas.microsoft.com/office/drawing/2014/main" xmlns="" val="1370154361"/>
                    </a:ext>
                  </a:extLst>
                </a:gridCol>
                <a:gridCol w="2793492">
                  <a:extLst>
                    <a:ext uri="{9D8B030D-6E8A-4147-A177-3AD203B41FA5}">
                      <a16:colId xmlns:a16="http://schemas.microsoft.com/office/drawing/2014/main" xmlns="" val="1038912429"/>
                    </a:ext>
                  </a:extLst>
                </a:gridCol>
              </a:tblGrid>
              <a:tr h="546421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дата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ответственные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116853"/>
                  </a:ext>
                </a:extLst>
              </a:tr>
              <a:tr h="1387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предпосылок функциональной грамотности у детей дошкольного возраста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97294835"/>
                  </a:ext>
                </a:extLst>
              </a:tr>
              <a:tr h="571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Экологические игры для дошкольников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29660751"/>
                  </a:ext>
                </a:extLst>
              </a:tr>
              <a:tr h="925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Эколого-экспериментальные проекты как средство экологического воспитания.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en-US" sz="18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87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Подготовка к летнему оздоровительному сезону. Организация работы с детьми в летний период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en-US" sz="18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4138" y="286603"/>
            <a:ext cx="5202621" cy="1450757"/>
          </a:xfrm>
        </p:spPr>
        <p:txBody>
          <a:bodyPr>
            <a:normAutofit fontScale="90000"/>
          </a:bodyPr>
          <a:lstStyle/>
          <a:p>
            <a:pPr lvl="0" algn="just" eaLnBrk="0" fontAlgn="base" hangingPunct="0">
              <a:lnSpc>
                <a:spcPct val="107000"/>
              </a:lnSpc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Arial Black" pitchFamily="34" charset="0"/>
                <a:cs typeface="Times New Roman" panose="02020603050405020304" pitchFamily="18" charset="0"/>
              </a:rPr>
              <a:t>Семинары</a:t>
            </a:r>
            <a:r>
              <a:rPr lang="ru-RU" altLang="ru-RU" sz="1800" b="1" spc="0" dirty="0" smtClean="0">
                <a:solidFill>
                  <a:srgbClr val="00000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sz="1800" b="1" spc="0" dirty="0" smtClean="0">
                <a:solidFill>
                  <a:srgbClr val="000000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7" name="Picture 1" descr="C:\Users\comp\Desktop\20052021_rossypilistja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7989">
            <a:off x="10385960" y="-140503"/>
            <a:ext cx="969746" cy="1875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0394905"/>
      </p:ext>
    </p:extLst>
  </p:cSld>
  <p:clrMapOvr>
    <a:masterClrMapping/>
  </p:clrMapOvr>
  <p:transition>
    <p:pull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680" y="553303"/>
            <a:ext cx="10058400" cy="1450757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  <a:t>ОТКРЫТЫЕ </a:t>
            </a:r>
            <a:r>
              <a:rPr lang="ru-RU" altLang="ru-RU" sz="4000" b="1" dirty="0" smtClean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  <a:t/>
            </a:r>
            <a:br>
              <a:rPr lang="ru-RU" altLang="ru-RU" sz="4000" b="1" dirty="0" smtClean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sz="4000" b="1" dirty="0" smtClean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  <a:t>ПРОСМОТРЫ</a:t>
            </a:r>
            <a:r>
              <a:rPr lang="ru-RU" altLang="ru-RU" sz="4000" dirty="0">
                <a:latin typeface="Arial Black" pitchFamily="34" charset="0"/>
              </a:rPr>
              <a:t/>
            </a:r>
            <a:br>
              <a:rPr lang="ru-RU" altLang="ru-RU" sz="4000" dirty="0">
                <a:latin typeface="Arial Black" pitchFamily="34" charset="0"/>
              </a:rPr>
            </a:br>
            <a:endParaRPr lang="ru-RU" sz="4000" dirty="0">
              <a:latin typeface="Arial Black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4359954"/>
              </p:ext>
            </p:extLst>
          </p:nvPr>
        </p:nvGraphicFramePr>
        <p:xfrm>
          <a:off x="931026" y="1542951"/>
          <a:ext cx="10224338" cy="4324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7074">
                  <a:extLst>
                    <a:ext uri="{9D8B030D-6E8A-4147-A177-3AD203B41FA5}">
                      <a16:colId xmlns:a16="http://schemas.microsoft.com/office/drawing/2014/main" xmlns="" val="485345870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2227064049"/>
                    </a:ext>
                  </a:extLst>
                </a:gridCol>
                <a:gridCol w="2544764">
                  <a:extLst>
                    <a:ext uri="{9D8B030D-6E8A-4147-A177-3AD203B41FA5}">
                      <a16:colId xmlns:a16="http://schemas.microsoft.com/office/drawing/2014/main" xmlns="" val="386155560"/>
                    </a:ext>
                  </a:extLst>
                </a:gridCol>
              </a:tblGrid>
              <a:tr h="412647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Сроки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Ответственные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0088084"/>
                  </a:ext>
                </a:extLst>
              </a:tr>
              <a:tr h="128980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Неделя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профмастерства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открытые просмотры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мероприяий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формированию предпосылок функциональной грамотности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16667614"/>
                  </a:ext>
                </a:extLst>
              </a:tr>
              <a:tr h="6905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Взаимопросмотры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занятий (экологических постановок)  по экологии во всех группах.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педагоги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64058211"/>
                  </a:ext>
                </a:extLst>
              </a:tr>
              <a:tr h="6905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Открытый просмотр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итоговых занятий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педагоги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55295452"/>
                  </a:ext>
                </a:extLst>
              </a:tr>
              <a:tr h="5501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Выпускной бал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Муз.рук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33964353"/>
                  </a:ext>
                </a:extLst>
              </a:tr>
              <a:tr h="6905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Флешмоб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«Вместе мы -  большая сила,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вместе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мы – страна Россия!»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Муз.рук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.,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50935044"/>
                  </a:ext>
                </a:extLst>
              </a:tr>
            </a:tbl>
          </a:graphicData>
        </a:graphic>
      </p:graphicFrame>
      <p:pic>
        <p:nvPicPr>
          <p:cNvPr id="26625" name="Picture 1" descr="C:\Users\comp\Desktop\20052021_rossypilistja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7989">
            <a:off x="10055760" y="-127804"/>
            <a:ext cx="969746" cy="1875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5325278"/>
      </p:ext>
    </p:extLst>
  </p:cSld>
  <p:clrMapOvr>
    <a:masterClrMapping/>
  </p:clrMapOvr>
  <p:transition>
    <p:pull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332" y="0"/>
            <a:ext cx="787401" cy="6223000"/>
          </a:xfrm>
        </p:spPr>
        <p:txBody>
          <a:bodyPr vert="vert270">
            <a:noAutofit/>
          </a:bodyPr>
          <a:lstStyle/>
          <a:p>
            <a:r>
              <a:rPr lang="ru-RU" altLang="ru-RU" sz="2400" b="1" dirty="0">
                <a:solidFill>
                  <a:srgbClr val="CC0000"/>
                </a:solidFill>
                <a:latin typeface="Arial Black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Смотры, </a:t>
            </a:r>
            <a:r>
              <a:rPr lang="ru-RU" altLang="ru-RU" sz="2400" b="1" dirty="0" smtClean="0">
                <a:solidFill>
                  <a:srgbClr val="CC0000"/>
                </a:solidFill>
                <a:latin typeface="Arial Black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конкурсы, выставки, акции</a:t>
            </a:r>
            <a:endParaRPr lang="ru-RU" sz="2400" dirty="0"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97453971"/>
              </p:ext>
            </p:extLst>
          </p:nvPr>
        </p:nvGraphicFramePr>
        <p:xfrm>
          <a:off x="1917430" y="165573"/>
          <a:ext cx="7302770" cy="6460225"/>
        </p:xfrm>
        <a:graphic>
          <a:graphicData uri="http://schemas.openxmlformats.org/drawingml/2006/table">
            <a:tbl>
              <a:tblPr firstCol="1" lastRow="1" lastCol="1" bandRow="1" bandCol="1">
                <a:tableStyleId>{5C22544A-7EE6-4342-B048-85BDC9FD1C3A}</a:tableStyleId>
              </a:tblPr>
              <a:tblGrid>
                <a:gridCol w="448883">
                  <a:extLst>
                    <a:ext uri="{9D8B030D-6E8A-4147-A177-3AD203B41FA5}">
                      <a16:colId xmlns:a16="http://schemas.microsoft.com/office/drawing/2014/main" xmlns="" val="299034542"/>
                    </a:ext>
                  </a:extLst>
                </a:gridCol>
                <a:gridCol w="5571187">
                  <a:extLst>
                    <a:ext uri="{9D8B030D-6E8A-4147-A177-3AD203B41FA5}">
                      <a16:colId xmlns:a16="http://schemas.microsoft.com/office/drawing/2014/main" xmlns="" val="2801598034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xmlns="" val="1360162916"/>
                    </a:ext>
                  </a:extLst>
                </a:gridCol>
              </a:tblGrid>
              <a:tr h="240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Смотр групп  «Готовность к новому учебному году»</a:t>
                      </a:r>
                    </a:p>
                  </a:txBody>
                  <a:tcPr marL="68580" marR="68580" marT="0" marB="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 августа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9347458"/>
                  </a:ext>
                </a:extLst>
              </a:tr>
              <a:tr h="236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плакатов/рисунков  «За безопасность всей семьей»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20 сентября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7397916"/>
                  </a:ext>
                </a:extLst>
              </a:tr>
              <a:tr h="236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Выставка рисунков «Мой любимый воспитатель» 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сентябр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5733655"/>
                  </a:ext>
                </a:extLst>
              </a:tr>
              <a:tr h="245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поделок  «Подарок своими руками»  ко Дню дошкольного работника 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 сентября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2420928"/>
                  </a:ext>
                </a:extLst>
              </a:tr>
              <a:tr h="217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детского рисунка «Мой друг»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( </a:t>
                      </a: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 всемирному дню защиты животных)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октября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816428"/>
                  </a:ext>
                </a:extLst>
              </a:tr>
              <a:tr h="23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поделок из природного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материала «Осенние </a:t>
                      </a: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фантазии»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 октября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3875393"/>
                  </a:ext>
                </a:extLst>
              </a:tr>
              <a:tr h="228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на лучшее оформление группы «Золотая осень» 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октября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5466890"/>
                  </a:ext>
                </a:extLst>
              </a:tr>
              <a:tr h="233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Выставка «Портрет моей мамы», посвященная Дню матери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8915880"/>
                  </a:ext>
                </a:extLst>
              </a:tr>
              <a:tr h="236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9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«Оформление группы к новогоднему празднику»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декабр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7657889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1</a:t>
                      </a:r>
                      <a:r>
                        <a:rPr lang="ru-RU" sz="800" dirty="0" smtClean="0">
                          <a:effectLst/>
                        </a:rPr>
                        <a:t>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Конкурс-выставка </a:t>
                      </a: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поделок «Новогодняя игрушка нашей семьи»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декабр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0738950"/>
                  </a:ext>
                </a:extLst>
              </a:tr>
              <a:tr h="238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1</a:t>
                      </a:r>
                      <a:r>
                        <a:rPr lang="ru-RU" sz="800" dirty="0" smtClean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Акция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Покормите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птиц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зимой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!»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январ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3222522"/>
                  </a:ext>
                </a:extLst>
              </a:tr>
              <a:tr h="234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1</a:t>
                      </a:r>
                      <a:r>
                        <a:rPr lang="ru-RU" sz="800" dirty="0" smtClean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Малые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интеллектуальные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Олимпиады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	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7364566"/>
                  </a:ext>
                </a:extLst>
              </a:tr>
              <a:tr h="226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1</a:t>
                      </a:r>
                      <a:r>
                        <a:rPr lang="ru-RU" sz="800" dirty="0" smtClean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Акция «Книгу детям подарите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!»</a:t>
                      </a:r>
                      <a:r>
                        <a:rPr lang="ru-RU" sz="12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Международный день </a:t>
                      </a: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дарения книг 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 февраля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174028"/>
                  </a:ext>
                </a:extLst>
              </a:tr>
              <a:tr h="235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Выставка рисунков  «Защитники Родины»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феврал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183019"/>
                  </a:ext>
                </a:extLst>
              </a:tr>
              <a:tr h="249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1</a:t>
                      </a:r>
                      <a:r>
                        <a:rPr lang="ru-RU" sz="800" dirty="0" smtClean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чтецов "8 Марта - женский день!"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0841834"/>
                  </a:ext>
                </a:extLst>
              </a:tr>
              <a:tr h="246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1</a:t>
                      </a:r>
                      <a:r>
                        <a:rPr lang="ru-RU" sz="800" dirty="0" smtClean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Конкурс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рисунков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Самые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любимые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2957303"/>
                  </a:ext>
                </a:extLst>
              </a:tr>
              <a:tr h="217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1</a:t>
                      </a:r>
                      <a:r>
                        <a:rPr lang="ru-RU" sz="800" dirty="0" smtClean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рисунков «Русская ВЕСНА»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 марта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2478766"/>
                  </a:ext>
                </a:extLst>
              </a:tr>
              <a:tr h="247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1</a:t>
                      </a:r>
                      <a:r>
                        <a:rPr lang="ru-RU" sz="800" dirty="0" smtClean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Смотр строя и песни «Весна ПОБЕДЫ»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апрел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8921604"/>
                  </a:ext>
                </a:extLst>
              </a:tr>
              <a:tr h="245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19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поделок «Космические фантазии»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 апреля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9933669"/>
                  </a:ext>
                </a:extLst>
              </a:tr>
              <a:tr h="245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Конкурс поделок «Пасхальный перезвон»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апреля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6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Выставка поделок из бросового материала «Мусор смело пустим в дело»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 апреля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Акция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Окна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latin typeface="+mn-lt"/>
                          <a:ea typeface="Times New Roman"/>
                          <a:cs typeface="Times New Roman"/>
                        </a:rPr>
                        <a:t>Победы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5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Конкурс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чтецов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«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Весна Победы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5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Акция «Бессмертный полк»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мая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5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Городской конкурс на лучший танцевальный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флешмоб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ВМЕСТЕ МЫ – БОЛЬШАЯ СИЛА, ВМЕСТЕ МЫ – СТРАНА РОССИЯ».</a:t>
                      </a: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5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4" marR="47914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Городская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спартакиада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 «ИГРЫ ЧЕМПИОНОВ»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юнь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1" descr="C:\Users\comp\Desktop\20052021_rossypilistja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7989">
            <a:off x="10700153" y="-127803"/>
            <a:ext cx="969746" cy="1875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59733558"/>
      </p:ext>
    </p:extLst>
  </p:cSld>
  <p:clrMapOvr>
    <a:masterClrMapping/>
  </p:clrMapOvr>
  <p:transition>
    <p:pull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kern="0" spc="0" dirty="0">
                <a:solidFill>
                  <a:srgbClr val="C00000"/>
                </a:solidFill>
                <a:latin typeface="Arial Black" pitchFamily="34" charset="0"/>
                <a:cs typeface="Tahoma" panose="020B0604030504040204" pitchFamily="34" charset="0"/>
              </a:rPr>
              <a:t>Плановая аттестация педагогов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823" y="2640391"/>
            <a:ext cx="10058400" cy="1779209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3200" b="1" u="sng" kern="0" dirty="0" smtClean="0">
                <a:solidFill>
                  <a:srgbClr val="000000"/>
                </a:solidFill>
                <a:latin typeface="Times New Roman"/>
              </a:rPr>
              <a:t>Соответствие </a:t>
            </a:r>
            <a:r>
              <a:rPr lang="ru-RU" altLang="ru-RU" sz="3200" b="1" u="sng" kern="0" dirty="0">
                <a:solidFill>
                  <a:srgbClr val="000000"/>
                </a:solidFill>
                <a:latin typeface="Times New Roman"/>
              </a:rPr>
              <a:t>занимаемой должности:</a:t>
            </a:r>
            <a:endParaRPr lang="ru-RU" altLang="ru-RU" sz="3200" b="1" kern="0" dirty="0">
              <a:solidFill>
                <a:srgbClr val="000000"/>
              </a:solidFill>
              <a:latin typeface="Times New Roman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85000"/>
              <a:buNone/>
            </a:pPr>
            <a:r>
              <a:rPr lang="ru-RU" altLang="ru-RU" sz="3200" kern="0" dirty="0" err="1" smtClean="0">
                <a:solidFill>
                  <a:srgbClr val="000000"/>
                </a:solidFill>
                <a:latin typeface="Times New Roman"/>
              </a:rPr>
              <a:t>Стебкова</a:t>
            </a:r>
            <a:r>
              <a:rPr lang="ru-RU" altLang="ru-RU" sz="3200" kern="0" dirty="0" smtClean="0">
                <a:solidFill>
                  <a:srgbClr val="000000"/>
                </a:solidFill>
                <a:latin typeface="Times New Roman"/>
              </a:rPr>
              <a:t> Е.Н.– </a:t>
            </a:r>
            <a:r>
              <a:rPr lang="ru-RU" altLang="ru-RU" sz="3200" kern="0" dirty="0">
                <a:solidFill>
                  <a:srgbClr val="000000"/>
                </a:solidFill>
                <a:latin typeface="Times New Roman"/>
              </a:rPr>
              <a:t>воспитатель   </a:t>
            </a:r>
            <a:r>
              <a:rPr lang="ru-RU" altLang="ru-RU" sz="3200" kern="0" dirty="0" smtClean="0">
                <a:solidFill>
                  <a:srgbClr val="000000"/>
                </a:solidFill>
                <a:latin typeface="Times New Roman"/>
              </a:rPr>
              <a:t>29.07.2026 </a:t>
            </a:r>
            <a:r>
              <a:rPr lang="ru-RU" altLang="ru-RU" sz="3200" kern="0" dirty="0">
                <a:solidFill>
                  <a:srgbClr val="000000"/>
                </a:solidFill>
                <a:latin typeface="Times New Roman"/>
              </a:rPr>
              <a:t>г</a:t>
            </a:r>
            <a:r>
              <a:rPr lang="ru-RU" altLang="ru-RU" sz="3200" kern="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7697" y="2057127"/>
            <a:ext cx="2472075" cy="2235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1885950" y="464888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 smtClean="0"/>
              <a:t>В 2024-2025 </a:t>
            </a:r>
            <a:r>
              <a:rPr lang="ru-RU" sz="2800" i="1" dirty="0" err="1" smtClean="0"/>
              <a:t>уч.году</a:t>
            </a:r>
            <a:r>
              <a:rPr lang="ru-RU" sz="2800" i="1" dirty="0" smtClean="0"/>
              <a:t> аттестованы на </a:t>
            </a:r>
          </a:p>
          <a:p>
            <a:r>
              <a:rPr lang="ru-RU" sz="2800" i="1" dirty="0" smtClean="0"/>
              <a:t>1 квалификационную категорию старший воспитатель Сокур Е.Р. и </a:t>
            </a:r>
            <a:r>
              <a:rPr lang="ru-RU" sz="2800" i="1" dirty="0" err="1" smtClean="0"/>
              <a:t>муз.руководитель</a:t>
            </a:r>
            <a:r>
              <a:rPr lang="ru-RU" sz="2800" i="1" dirty="0" smtClean="0"/>
              <a:t> Говор Н.Н.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xmlns="" val="2979277677"/>
      </p:ext>
    </p:extLst>
  </p:cSld>
  <p:clrMapOvr>
    <a:masterClrMapping/>
  </p:clrMapOvr>
  <p:transition>
    <p:pull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C1FCEB-94D5-4C6A-9823-146136AB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7816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Проект решения педсовета 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9F0CB8-BBE0-479E-BAE0-A78C361512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8829" y="1858209"/>
            <a:ext cx="11223171" cy="4170855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Считать все решения, принятые на педагогическом совете № 6 за 2024/25 учебный год, выполненными в полном объеме.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2.Признать работу педагогического коллектива ДОУ за 2024/25 учебный год удовлетворительной.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3.Принять  к исполнению задачи годового плана на 2025/26 учебный год.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4.Утвердить: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график аттестации педагогических работников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расписание занятий в возрастных группах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 работы Консультативного пункта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аттестационной комиссии: 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творческой группы:</a:t>
            </a:r>
          </a:p>
          <a:p>
            <a:pPr>
              <a:buFont typeface="Wingdings" panose="020F0502020204030204" pitchFamily="34" charset="0"/>
              <a:buChar char="§"/>
            </a:pP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76751" y="3799490"/>
            <a:ext cx="4315249" cy="12612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Сокур Е.Р. – старший воспитатель, председатель АК                                                                                                                                                                                                             Ворожцова Н.И. – воспитатель, секретарь АК                                                                                                                                                                                                                                                 Говор Н.Н.-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муз.руководитель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председатель ПК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Стребкова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Е.Н.- воспитатель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Филипенко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А.В.- воспитатель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6557" y="5230210"/>
            <a:ext cx="2064657" cy="1382486"/>
          </a:xfrm>
          <a:prstGeom prst="roundRect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Кожевникова М.О.,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Филипенко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А.В.,                                                                                                                                                                                                                                                                          Журкина  С.В.,</a:t>
            </a:r>
          </a:p>
          <a:p>
            <a:pPr>
              <a:lnSpc>
                <a:spcPct val="100000"/>
              </a:lnSpc>
            </a:pP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Машковская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Е.С.                                                                                                                                                                                                                                                                                     Говор Н.Н..</a:t>
            </a:r>
          </a:p>
          <a:p>
            <a:pPr>
              <a:lnSpc>
                <a:spcPct val="100000"/>
              </a:lnSpc>
            </a:pP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Политиенко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Н.А.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745421" y="4776952"/>
            <a:ext cx="3026979" cy="536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956082" y="5760295"/>
            <a:ext cx="4494235" cy="1675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10765757"/>
      </p:ext>
    </p:extLst>
  </p:cSld>
  <p:clrMapOvr>
    <a:masterClrMapping/>
  </p:clrMapOvr>
  <p:transition>
    <p:pull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E35494-E3D1-2E9B-F1BD-DB8D1B9CE8B8}"/>
              </a:ext>
            </a:extLst>
          </p:cNvPr>
          <p:cNvSpPr txBox="1"/>
          <p:nvPr/>
        </p:nvSpPr>
        <p:spPr>
          <a:xfrm rot="10800000" flipV="1">
            <a:off x="1156138" y="810711"/>
            <a:ext cx="10319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spc="-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6000" dirty="0">
                <a:solidFill>
                  <a:srgbClr val="C00000"/>
                </a:solidFill>
                <a:latin typeface="Arial Black" pitchFamily="34" charset="0"/>
              </a:rPr>
              <a:t>Спасибо </a:t>
            </a:r>
            <a:r>
              <a:rPr lang="ru-RU" sz="6000" dirty="0" smtClean="0">
                <a:solidFill>
                  <a:srgbClr val="C00000"/>
                </a:solidFill>
                <a:latin typeface="Arial Black" pitchFamily="34" charset="0"/>
              </a:rPr>
              <a:t>за  внимание</a:t>
            </a:r>
            <a:r>
              <a:rPr lang="ru-RU" sz="6000" dirty="0">
                <a:solidFill>
                  <a:srgbClr val="C00000"/>
                </a:solidFill>
                <a:latin typeface="Arial Black" pitchFamily="34" charset="0"/>
              </a:rPr>
              <a:t>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8065289">
            <a:off x="8198711" y="1495349"/>
            <a:ext cx="3657161" cy="404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67542" y="2080736"/>
            <a:ext cx="6096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Дорогие педагоги, </a:t>
            </a:r>
            <a:endParaRPr lang="en-US" sz="28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поздравляю вас с началом учебного года! </a:t>
            </a:r>
          </a:p>
          <a:p>
            <a:r>
              <a:rPr lang="ru-RU" sz="2800" b="1" dirty="0" smtClean="0">
                <a:latin typeface="Monotype Corsiva" pitchFamily="66" charset="0"/>
              </a:rPr>
              <a:t>Желаю, чтобы этот год был ярким, насыщенным, плодотворным и успешным, чтобы в картине каждого дня было много прекрасных мгновений, незабываемых историй и ярких красок счастья!</a:t>
            </a: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731230"/>
      </p:ext>
    </p:extLst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77EF6F-C3C4-4332-9D59-29B896CE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Arial Black" pitchFamily="34" charset="0"/>
              </a:rPr>
              <a:t>Повестка дня:</a:t>
            </a:r>
            <a:endParaRPr lang="ru-RU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7B23D4-CD8A-4832-AF17-8B690BEA70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146800"/>
            <a:ext cx="506413" cy="201613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3000" y="1859340"/>
            <a:ext cx="1076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/>
              <a:t>Основные изменения </a:t>
            </a:r>
            <a:r>
              <a:rPr lang="en-US" sz="2400" b="1" dirty="0" smtClean="0"/>
              <a:t> </a:t>
            </a:r>
            <a:r>
              <a:rPr lang="ru-RU" sz="2400" b="1" dirty="0" smtClean="0"/>
              <a:t> в работе ДОУ</a:t>
            </a:r>
            <a:endParaRPr lang="en-US" sz="2400" b="1" dirty="0" smtClean="0"/>
          </a:p>
          <a:p>
            <a:pPr marL="457200" indent="-457200">
              <a:buAutoNum type="arabicPeriod"/>
            </a:pPr>
            <a:r>
              <a:rPr lang="ru-RU" sz="2400" b="1" dirty="0" smtClean="0"/>
              <a:t>Анализ работы в летний оздоровительный период</a:t>
            </a:r>
            <a:endParaRPr lang="en-US" sz="2400" b="1" dirty="0" smtClean="0"/>
          </a:p>
          <a:p>
            <a:pPr marL="457200" indent="-457200">
              <a:buAutoNum type="arabicPeriod"/>
            </a:pPr>
            <a:r>
              <a:rPr lang="en-US" sz="2400" b="1" dirty="0" err="1" smtClean="0"/>
              <a:t>Утверждение</a:t>
            </a:r>
            <a:r>
              <a:rPr lang="ru-RU" sz="2400" b="1" dirty="0" smtClean="0"/>
              <a:t> ОП ДОУ</a:t>
            </a:r>
            <a:endParaRPr lang="en-US" sz="2400" b="1" dirty="0" smtClean="0"/>
          </a:p>
          <a:p>
            <a:pPr marL="457200" indent="-457200">
              <a:buAutoNum type="arabicPeriod"/>
            </a:pPr>
            <a:r>
              <a:rPr lang="en-US" sz="2400" b="1" dirty="0" err="1" smtClean="0"/>
              <a:t>Утверждение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годового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плана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работы</a:t>
            </a:r>
            <a:endParaRPr lang="en-US" sz="2400" b="1" dirty="0" smtClean="0"/>
          </a:p>
          <a:p>
            <a:pPr marL="457200" indent="-457200">
              <a:buAutoNum type="arabicPeriod"/>
            </a:pPr>
            <a:r>
              <a:rPr lang="ru-RU" sz="2400" b="1" dirty="0" smtClean="0"/>
              <a:t>Рассмотрение и принятие планов, рабочих программ, локальных актов  </a:t>
            </a:r>
            <a:endParaRPr lang="en-US" sz="2400" b="1" dirty="0" smtClean="0"/>
          </a:p>
          <a:p>
            <a:pPr marL="457200" indent="-457200">
              <a:buAutoNum type="arabicPeriod"/>
            </a:pPr>
            <a:r>
              <a:rPr lang="ru-RU" sz="2400" b="1" dirty="0" smtClean="0"/>
              <a:t>Утверждение   режима дня, расписания ОД, годового календарного  </a:t>
            </a:r>
          </a:p>
          <a:p>
            <a:r>
              <a:rPr lang="ru-RU" sz="2400" b="1" dirty="0" smtClean="0"/>
              <a:t>   </a:t>
            </a:r>
            <a:r>
              <a:rPr lang="en-US" sz="2400" b="1" dirty="0" smtClean="0"/>
              <a:t>   </a:t>
            </a:r>
            <a:r>
              <a:rPr lang="ru-RU" sz="2400" b="1" dirty="0" smtClean="0"/>
              <a:t>  графика,</a:t>
            </a:r>
            <a:r>
              <a:rPr lang="en-US" sz="2400" b="1" dirty="0" smtClean="0"/>
              <a:t> </a:t>
            </a:r>
            <a:r>
              <a:rPr lang="ru-RU" sz="2400" b="1" dirty="0" smtClean="0"/>
              <a:t>учебного плана</a:t>
            </a:r>
            <a:endParaRPr lang="en-US" sz="2400" b="1" dirty="0" smtClean="0"/>
          </a:p>
          <a:p>
            <a:r>
              <a:rPr lang="en-US" sz="2400" b="1" dirty="0" smtClean="0"/>
              <a:t>7.   </a:t>
            </a:r>
            <a:r>
              <a:rPr lang="ru-RU" sz="2400" b="1" dirty="0" smtClean="0"/>
              <a:t>Создание (переизбрание состава) творческой группы</a:t>
            </a:r>
          </a:p>
          <a:p>
            <a:pPr lvl="0"/>
            <a:r>
              <a:rPr lang="en-US" sz="2400" b="1" dirty="0" smtClean="0"/>
              <a:t>8</a:t>
            </a:r>
            <a:r>
              <a:rPr lang="ru-RU" sz="2400" b="1" dirty="0" smtClean="0"/>
              <a:t>. </a:t>
            </a:r>
            <a:r>
              <a:rPr lang="en-US" sz="2400" b="1" dirty="0" smtClean="0"/>
              <a:t>  </a:t>
            </a:r>
            <a:r>
              <a:rPr lang="ru-RU" sz="2400" b="1" dirty="0" smtClean="0"/>
              <a:t>Разное</a:t>
            </a:r>
          </a:p>
          <a:p>
            <a:pPr lvl="0">
              <a:buNone/>
            </a:pPr>
            <a:r>
              <a:rPr lang="en-US" sz="2400" b="1" dirty="0" smtClean="0"/>
              <a:t>9</a:t>
            </a:r>
            <a:r>
              <a:rPr lang="ru-RU" sz="2400" b="1" dirty="0" smtClean="0"/>
              <a:t>. 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Решение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педсовета</a:t>
            </a:r>
            <a:endParaRPr lang="ru-RU" sz="2400" b="1" dirty="0"/>
          </a:p>
        </p:txBody>
      </p:sp>
      <p:pic>
        <p:nvPicPr>
          <p:cNvPr id="3074" name="Picture 2" descr="C:\Users\comp\Desktop\20052021_listjarisov-1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8525" y="182174"/>
            <a:ext cx="1642403" cy="1570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0983753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315311" y="0"/>
            <a:ext cx="6274676" cy="174997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824" y="286603"/>
            <a:ext cx="10269855" cy="145075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Arial Black" pitchFamily="34" charset="0"/>
              </a:rPr>
              <a:t>Притча о 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покое</a:t>
            </a:r>
            <a:r>
              <a:rPr lang="ru-RU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Arial Black" pitchFamily="34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978527" y="2006930"/>
            <a:ext cx="10058400" cy="377903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Жил один мудрый король. </a:t>
            </a:r>
          </a:p>
          <a:p>
            <a:r>
              <a:rPr lang="ru-RU" dirty="0" smtClean="0"/>
              <a:t>Однажды он захотел увидеть картину бесконечного покоя и предложил большую </a:t>
            </a:r>
            <a:endParaRPr lang="en-US" dirty="0" smtClean="0"/>
          </a:p>
          <a:p>
            <a:r>
              <a:rPr lang="ru-RU" dirty="0" smtClean="0"/>
              <a:t>награду за лучшую картину. </a:t>
            </a:r>
          </a:p>
          <a:p>
            <a:r>
              <a:rPr lang="ru-RU" dirty="0" smtClean="0"/>
              <a:t>Многие художники пытались нарисовать такую картину. Король посмотрел все работы, </a:t>
            </a:r>
            <a:endParaRPr lang="en-US" dirty="0" smtClean="0"/>
          </a:p>
          <a:p>
            <a:r>
              <a:rPr lang="ru-RU" dirty="0" smtClean="0"/>
              <a:t>но среди них были лишь две, которые по-настоящему ему понравились. Из них предстояло выбрать достойнейшую. </a:t>
            </a:r>
          </a:p>
          <a:p>
            <a:r>
              <a:rPr lang="ru-RU" dirty="0" smtClean="0"/>
              <a:t>На одной были белые облака. Каждый, кто смотрел на эту картину, думал, что она и является совершенной картиной покоя. </a:t>
            </a:r>
          </a:p>
          <a:p>
            <a:r>
              <a:rPr lang="ru-RU" dirty="0" smtClean="0"/>
              <a:t>Вторая картина изображала горы. </a:t>
            </a:r>
            <a:endParaRPr lang="en-US" dirty="0" smtClean="0"/>
          </a:p>
          <a:p>
            <a:r>
              <a:rPr lang="ru-RU" dirty="0" smtClean="0"/>
              <a:t>Но они были суровыми, неприступными и голыми. Сверху нависало разбушевавшееся небо, шёл дождь, сверкала молния. По горной стене падал пенящийся водопад. Всё это не имело ничего общего с миром и покоем. Однако, взглянув на водопад, король увидел за ним крошечный кустик, растущий из расщелины в скале. На нём птица свил</a:t>
            </a:r>
            <a:r>
              <a:rPr lang="ru-RU" b="1" dirty="0" smtClean="0"/>
              <a:t>а</a:t>
            </a:r>
            <a:r>
              <a:rPr lang="ru-RU" dirty="0" smtClean="0"/>
              <a:t> гнездо. Там, в окружении стремительно падающей бушующей воды, она ожидала птенцов. Именно эту картину и выбрал король.</a:t>
            </a:r>
          </a:p>
          <a:p>
            <a:r>
              <a:rPr lang="ru-RU" dirty="0" smtClean="0"/>
              <a:t> Он сказал: — Покой не означает место, где тихо и мирно, где нет шума и беспокойства, где нет напряжённой работы. </a:t>
            </a:r>
          </a:p>
          <a:p>
            <a:r>
              <a:rPr lang="ru-RU" dirty="0" smtClean="0"/>
              <a:t>Покой — это то, когда всё это есть, однако вы сохраняете </a:t>
            </a:r>
            <a:r>
              <a:rPr lang="ru-RU" b="1" i="1" dirty="0" smtClean="0"/>
              <a:t>мир и покой в своём сердце.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06087" y="5825284"/>
            <a:ext cx="10240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Последние слова короля и есть моё пожелание нам всем на новый учебный год.</a:t>
            </a:r>
            <a:endParaRPr lang="ru-RU" dirty="0"/>
          </a:p>
        </p:txBody>
      </p:sp>
      <p:pic>
        <p:nvPicPr>
          <p:cNvPr id="5123" name="Picture 3" descr="C:\Users\comp\Desktop\7p1565793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3743" y="236483"/>
            <a:ext cx="4205783" cy="2711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64041165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95300"/>
            <a:ext cx="10058400" cy="18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Основные изменения 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в работе дошкольных образовательных учреждений</a:t>
            </a: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comp\Desktop\htmlimage-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714" y="1695450"/>
            <a:ext cx="4212236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6051" y="1676400"/>
            <a:ext cx="455295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672" y="0"/>
            <a:ext cx="8870867" cy="631767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ABC6DC7-1D5B-408E-9795-F647E41E95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758825"/>
            <a:ext cx="10058400" cy="46148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222222"/>
                </a:solidFill>
                <a:latin typeface="Arial"/>
                <a:cs typeface="Arial"/>
              </a:rPr>
              <a:t/>
            </a:r>
            <a:br>
              <a:rPr lang="ru-RU" sz="6000" dirty="0" smtClean="0">
                <a:solidFill>
                  <a:srgbClr val="222222"/>
                </a:solidFill>
                <a:latin typeface="Arial"/>
                <a:cs typeface="Arial"/>
              </a:rPr>
            </a:br>
            <a:r>
              <a:rPr lang="ru-RU" sz="6000" dirty="0">
                <a:solidFill>
                  <a:srgbClr val="222222"/>
                </a:solidFill>
                <a:latin typeface="Arial"/>
                <a:cs typeface="Arial"/>
              </a:rPr>
              <a:t/>
            </a:r>
            <a:br>
              <a:rPr lang="ru-RU" sz="6000" dirty="0">
                <a:solidFill>
                  <a:srgbClr val="222222"/>
                </a:solidFill>
                <a:latin typeface="Arial"/>
                <a:cs typeface="Arial"/>
              </a:rPr>
            </a:br>
            <a:r>
              <a:rPr lang="ru-RU" sz="6000" dirty="0" smtClean="0">
                <a:solidFill>
                  <a:srgbClr val="222222"/>
                </a:solidFill>
                <a:latin typeface="Arial"/>
                <a:cs typeface="Arial"/>
              </a:rPr>
              <a:t/>
            </a:r>
            <a:br>
              <a:rPr lang="ru-RU" sz="6000" dirty="0" smtClean="0">
                <a:solidFill>
                  <a:srgbClr val="222222"/>
                </a:solidFill>
                <a:latin typeface="Arial"/>
                <a:cs typeface="Arial"/>
              </a:rPr>
            </a:br>
            <a:endParaRPr lang="ru-RU" sz="6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5125" y="2272562"/>
            <a:ext cx="5881363" cy="329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64305" y="649844"/>
            <a:ext cx="622236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600" b="1" dirty="0" smtClean="0">
                <a:ln/>
                <a:solidFill>
                  <a:srgbClr val="FF0000"/>
                </a:solidFill>
                <a:latin typeface="Arial"/>
                <a:cs typeface="Arial"/>
              </a:rPr>
              <a:t>Итоги летней работы</a:t>
            </a:r>
            <a:endParaRPr lang="en-US" sz="3600" b="1" dirty="0" smtClean="0">
              <a:ln/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ru-RU" sz="3600" b="1" dirty="0" smtClean="0">
                <a:ln/>
                <a:solidFill>
                  <a:srgbClr val="FF0000"/>
                </a:solidFill>
                <a:latin typeface="Arial"/>
                <a:cs typeface="Arial"/>
              </a:rPr>
              <a:t>июнь, июль, август 2025</a:t>
            </a:r>
            <a:endParaRPr lang="ru-RU" sz="3600" b="1" dirty="0">
              <a:ln/>
              <a:solidFill>
                <a:srgbClr val="FF0000"/>
              </a:solidFill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956" y="215899"/>
            <a:ext cx="4351856" cy="434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8783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01528" y="172271"/>
            <a:ext cx="4221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День защиты детей 01.06.2025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146" name="Picture 2" descr="E:\2024-2025\лето- 2025\фото День защ детей 02.06.2025\IMG20250602101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33781"/>
            <a:ext cx="3754051" cy="281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E:\2024-2025\лето- 2025\фото День защ детей 02.06.2025\IMG20250602100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0664" y="1346284"/>
            <a:ext cx="4238383" cy="317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E:\2024-2025\лето- 2025\фото День защ детей 02.06.2025\IMG20250602095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0229" y="140086"/>
            <a:ext cx="3831771" cy="2873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E:\2024-2025\лето- 2025\фото День защ детей 02.06.2025\IMG20250602095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46326"/>
            <a:ext cx="4015564" cy="301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E:\2024-2025\лето- 2025\фото День защ детей 02.06.2025\IMG202506021013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3185" y="3941387"/>
            <a:ext cx="3888816" cy="291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931004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7122</TotalTime>
  <Words>1249</Words>
  <Application>Microsoft Office PowerPoint</Application>
  <PresentationFormat>Произвольный</PresentationFormat>
  <Paragraphs>243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Ретро</vt:lpstr>
      <vt:lpstr> ГБДОУ «Детский сад № 81»   Педагогический совет №1 /установочный//август 2025/</vt:lpstr>
      <vt:lpstr>Слайд 2</vt:lpstr>
      <vt:lpstr>Цель педсовета:</vt:lpstr>
      <vt:lpstr>Повестка дня:</vt:lpstr>
      <vt:lpstr>Притча о покое </vt:lpstr>
      <vt:lpstr>Основные изменения в работе дошкольных образовательных учреждений  </vt:lpstr>
      <vt:lpstr>Слайд 7</vt:lpstr>
      <vt:lpstr>  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Выводы</vt:lpstr>
      <vt:lpstr>                   Цель педколлектива     на 2025-2026 учебный год</vt:lpstr>
      <vt:lpstr>Задачи педколлектива         на 2025–2026 учебный год </vt:lpstr>
      <vt:lpstr>ПЕДАГОГИЧЕСКИЕ  СОВЕТЫ </vt:lpstr>
      <vt:lpstr>Семинары  </vt:lpstr>
      <vt:lpstr>ОТКРЫТЫЕ  ПРОСМОТРЫ </vt:lpstr>
      <vt:lpstr>Смотры, конкурсы, выставки, акции</vt:lpstr>
      <vt:lpstr>Плановая аттестация педагогов</vt:lpstr>
      <vt:lpstr>Проект решения педсовета </vt:lpstr>
      <vt:lpstr>Слайд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Итоговый педсовет – 2022</dc:title>
  <dc:creator>Наталья Романова</dc:creator>
  <cp:lastModifiedBy>Пользователь Windows</cp:lastModifiedBy>
  <cp:revision>244</cp:revision>
  <dcterms:created xsi:type="dcterms:W3CDTF">2022-04-14T10:42:53Z</dcterms:created>
  <dcterms:modified xsi:type="dcterms:W3CDTF">2025-09-05T08:32:15Z</dcterms:modified>
</cp:coreProperties>
</file>