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8E94E-921C-46A3-B2DB-B5E3FCC5863F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43C05-8A4C-4178-94C8-06C26AA1D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Посмотрели их устройство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43C05-8A4C-4178-94C8-06C26AA1DB1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</a:t>
            </a:r>
            <a:r>
              <a:rPr lang="ru-RU" baseline="0" dirty="0" smtClean="0"/>
              <a:t> брали автографы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43C05-8A4C-4178-94C8-06C26AA1DB1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i="1" dirty="0" smtClean="0">
                <a:solidFill>
                  <a:srgbClr val="002060"/>
                </a:solidFill>
              </a:rPr>
              <a:t>Посмотрели</a:t>
            </a:r>
            <a:r>
              <a:rPr lang="ru-RU" sz="1800" i="1" baseline="0" dirty="0" smtClean="0">
                <a:solidFill>
                  <a:srgbClr val="002060"/>
                </a:solidFill>
              </a:rPr>
              <a:t> фрагменты самых известных сказок</a:t>
            </a:r>
            <a:endParaRPr lang="ru-RU" sz="1800" i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43C05-8A4C-4178-94C8-06C26AA1DB1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/>
              <a:t>Работа</a:t>
            </a:r>
            <a:r>
              <a:rPr lang="ru-RU" sz="1800" b="1" i="1" baseline="0" dirty="0" smtClean="0"/>
              <a:t> на </a:t>
            </a:r>
            <a:r>
              <a:rPr lang="ru-RU" sz="1800" b="1" i="1" baseline="0" dirty="0" err="1" smtClean="0"/>
              <a:t>мульт</a:t>
            </a:r>
            <a:r>
              <a:rPr lang="ru-RU" sz="1800" b="1" i="1" baseline="0" dirty="0" smtClean="0"/>
              <a:t> </a:t>
            </a:r>
            <a:endParaRPr lang="ru-RU" sz="18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43C05-8A4C-4178-94C8-06C26AA1DB1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Просмотр мультфильма о съёмке кино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43C05-8A4C-4178-94C8-06C26AA1DB1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РАБОТЫ\фоны мои\Безимен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8" y="6500813"/>
            <a:ext cx="6429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172E-8A89-4F31-87FB-53CC6115DA73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573C9-18A4-44CD-99BF-CC39A82FF904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1D013-9FB6-4D96-ACAF-1F1B3E61B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DFBC5-2456-44D9-B8A5-FFEB2E9F2022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0AD3-4E1F-402E-B4A3-6FDA84A80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28510-146C-4EC0-B3FC-D18226E45D21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E5CE6-CF67-4869-A631-702794391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48878-3C78-42ED-B31F-045444626AA9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D2135-E7A3-4ACE-9044-DA7920912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D9CD-FE56-493A-8BDB-403F7638F8AE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E09E-4B93-4EF4-95FC-790B1CC88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2100B-E436-4358-AF85-1360F54A6AB8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C2188-8203-45BC-9DBE-98D31403D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FC5F6-2A0E-4BD4-AE1A-513D45846D06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FBE1-FD31-4361-AC1B-846845E44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9402-03F8-4BA6-BB91-9736B9087334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8D45-0FD2-4DEA-B92B-BEA13B1E6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73B1A-D5FD-43DB-86E4-707775E538C9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D83BA-260B-46E1-8D98-E5B244542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89B-8F54-4DC2-9785-650EFC7862BD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31024-A1C3-4690-BAFB-81F8B7F30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A97FB4-D56E-45E0-81CD-53A73F327D0E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1645AD-BA80-4F99-8E69-9BE5C544F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sites.google.com/site/znamenityeekranizacii/kratkaa-istoria-kino-dla-samyh-luboznatelnyh/%D0%9D%D0%B5%D0%BC%D0%BE%D0%B5_%D0%BA%D0%B8%D0%BD%D0%BE_(%D0%BF%D1%80%D0%BE%D0%B5%D0%BA%D1%82)_3.jpg?attredirects=0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656183"/>
          </a:xfrm>
        </p:spPr>
        <p:txBody>
          <a:bodyPr/>
          <a:lstStyle/>
          <a:p>
            <a:pPr eaLnBrk="1" hangingPunct="1"/>
            <a:r>
              <a:rPr lang="ru-RU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Этот удивительный мир кино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Культурно-познавательный проект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учителя-логопеда ГБОУ Школа №1256  Панченко И. 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       2016 – 2017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dirty="0" smtClean="0"/>
              <a:t>Показ фотографий кинокамер разных времён</a:t>
            </a:r>
            <a:endParaRPr lang="ru-RU" dirty="0"/>
          </a:p>
        </p:txBody>
      </p:sp>
      <p:sp>
        <p:nvSpPr>
          <p:cNvPr id="20" name="Содержимое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928670"/>
            <a:ext cx="4078903" cy="183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852936"/>
            <a:ext cx="33843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00372"/>
            <a:ext cx="38884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Практическое знакомство детей с разными видами видеокамер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Съемка для проекта\DSCN11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857628"/>
            <a:ext cx="3096344" cy="2322258"/>
          </a:xfrm>
          <a:prstGeom prst="rect">
            <a:avLst/>
          </a:prstGeom>
          <a:noFill/>
        </p:spPr>
      </p:pic>
      <p:pic>
        <p:nvPicPr>
          <p:cNvPr id="1027" name="Picture 3" descr="F:\Съемка для проекта\DSCN1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428736"/>
            <a:ext cx="3312368" cy="2484276"/>
          </a:xfrm>
          <a:prstGeom prst="rect">
            <a:avLst/>
          </a:prstGeom>
          <a:noFill/>
        </p:spPr>
      </p:pic>
      <p:pic>
        <p:nvPicPr>
          <p:cNvPr id="1029" name="Picture 5" descr="F:\Съемка для проекта\DSCN1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96752"/>
            <a:ext cx="3264363" cy="2448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35896" y="1772816"/>
            <a:ext cx="2751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Посмотрели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их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устройство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4214818"/>
            <a:ext cx="3157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Сравнили разные виды камер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Встреча детей с юной актрисой,           Кристиной </a:t>
            </a:r>
            <a:r>
              <a:rPr lang="ru-RU" sz="3600" dirty="0" err="1" smtClean="0">
                <a:solidFill>
                  <a:schemeClr val="bg1"/>
                </a:solidFill>
              </a:rPr>
              <a:t>Пакариной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F:\Съемка для проекта\Год кино-2016\DSCN10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2952328" cy="2214246"/>
          </a:xfrm>
          <a:prstGeom prst="rect">
            <a:avLst/>
          </a:prstGeom>
          <a:noFill/>
        </p:spPr>
      </p:pic>
      <p:pic>
        <p:nvPicPr>
          <p:cNvPr id="2052" name="Picture 4" descr="F:\Съемка для проекта\Год кино-2016\DSCN1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2736304" cy="2052228"/>
          </a:xfrm>
          <a:prstGeom prst="rect">
            <a:avLst/>
          </a:prstGeom>
          <a:noFill/>
        </p:spPr>
      </p:pic>
      <p:pic>
        <p:nvPicPr>
          <p:cNvPr id="2053" name="Picture 5" descr="F:\Съемка для проекта\Год кино-2016\DSCN1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428736"/>
            <a:ext cx="3120346" cy="234025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47864" y="1412776"/>
            <a:ext cx="23672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Дети задавали вопросы Кристине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6143644"/>
            <a:ext cx="3199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Дети брали автографы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4143380"/>
            <a:ext cx="2669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Сделали фото на память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4005064"/>
            <a:ext cx="33892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Кристина показала презентацию о своей творческой биографии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Фото из презентации творческой биографии Кристины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F:\Фильмы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2605967" cy="3911603"/>
          </a:xfrm>
          <a:prstGeom prst="rect">
            <a:avLst/>
          </a:prstGeom>
          <a:noFill/>
        </p:spPr>
      </p:pic>
      <p:pic>
        <p:nvPicPr>
          <p:cNvPr id="3078" name="Picture 6" descr="F:\Фильмы\3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643050"/>
            <a:ext cx="2857520" cy="2857520"/>
          </a:xfrm>
          <a:prstGeom prst="rect">
            <a:avLst/>
          </a:prstGeom>
          <a:noFill/>
        </p:spPr>
      </p:pic>
      <p:pic>
        <p:nvPicPr>
          <p:cNvPr id="3079" name="Picture 7" descr="F:\Фильмы\4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357298"/>
            <a:ext cx="2376264" cy="1583455"/>
          </a:xfrm>
          <a:prstGeom prst="rect">
            <a:avLst/>
          </a:prstGeom>
          <a:noFill/>
        </p:spPr>
      </p:pic>
      <p:pic>
        <p:nvPicPr>
          <p:cNvPr id="3080" name="Picture 8" descr="F:\Фильмы\5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286124"/>
            <a:ext cx="2523103" cy="1681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Знакомство детей с творчеством режиссёра-сказочника  А. А. </a:t>
            </a:r>
            <a:r>
              <a:rPr lang="ru-RU" sz="3200" dirty="0" err="1" smtClean="0">
                <a:solidFill>
                  <a:schemeClr val="bg1"/>
                </a:solidFill>
              </a:rPr>
              <a:t>Роу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Дети посмотрели презентацию и документальный фильм о режиссёре.</a:t>
            </a:r>
          </a:p>
          <a:p>
            <a:pPr>
              <a:buNone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Валерий\Desktop\РОУ\РОУ през\slid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76872"/>
            <a:ext cx="3720414" cy="27903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3071810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002060"/>
                </a:solidFill>
              </a:rPr>
              <a:t>Роу</a:t>
            </a:r>
            <a:r>
              <a:rPr lang="ru-RU" b="1" i="1" dirty="0" smtClean="0">
                <a:solidFill>
                  <a:srgbClr val="002060"/>
                </a:solidFill>
              </a:rPr>
              <a:t> снял 17 киносказок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2786058"/>
            <a:ext cx="2699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Посмотрели фрагменты самых известных сказок                А.А. </a:t>
            </a:r>
            <a:r>
              <a:rPr lang="ru-RU" b="1" i="1" dirty="0" err="1" smtClean="0">
                <a:solidFill>
                  <a:srgbClr val="002060"/>
                </a:solidFill>
              </a:rPr>
              <a:t>Роу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u="sng" dirty="0" smtClean="0">
                <a:solidFill>
                  <a:schemeClr val="bg1"/>
                </a:solidFill>
              </a:rPr>
              <a:t>Практическая часть</a:t>
            </a:r>
            <a:endParaRPr lang="ru-RU" sz="3600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Детям было дано задание посмотреть дома любой российский детский фильм и нарисовать к нему иллюстрацию.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На занятиях дети по своим рисункам рассказали о героях просмотренных фильмов.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Организована экскурсия для детей и родителей на киностудию «</a:t>
            </a:r>
            <a:r>
              <a:rPr lang="ru-RU" sz="2800" i="1" dirty="0" err="1" smtClean="0">
                <a:solidFill>
                  <a:srgbClr val="002060"/>
                </a:solidFill>
              </a:rPr>
              <a:t>Анимафильм</a:t>
            </a:r>
            <a:r>
              <a:rPr lang="ru-RU" sz="2800" i="1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Сняли коллективно собственный мультфильм.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sz="3600" u="sng" dirty="0" smtClean="0">
                <a:solidFill>
                  <a:schemeClr val="bg1"/>
                </a:solidFill>
              </a:rPr>
              <a:t>Выставка детских рисунков</a:t>
            </a:r>
            <a:endParaRPr lang="ru-RU" sz="3600" u="sng" dirty="0">
              <a:solidFill>
                <a:schemeClr val="bg1"/>
              </a:solidFill>
            </a:endParaRPr>
          </a:p>
        </p:txBody>
      </p:sp>
      <p:pic>
        <p:nvPicPr>
          <p:cNvPr id="2050" name="Picture 2" descr="F:\Съемка для проекта\DSCN1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480719" cy="4860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Рассказ о героях просмотренных фильмов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F:\Съемка для проекта\DSCN12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2489250" cy="1866937"/>
          </a:xfrm>
          <a:prstGeom prst="rect">
            <a:avLst/>
          </a:prstGeom>
          <a:noFill/>
        </p:spPr>
      </p:pic>
      <p:pic>
        <p:nvPicPr>
          <p:cNvPr id="3075" name="Picture 3" descr="F:\Съемка для проекта\DSCN1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060848"/>
            <a:ext cx="2675789" cy="2006842"/>
          </a:xfrm>
          <a:prstGeom prst="rect">
            <a:avLst/>
          </a:prstGeom>
          <a:noFill/>
        </p:spPr>
      </p:pic>
      <p:pic>
        <p:nvPicPr>
          <p:cNvPr id="3076" name="Picture 4" descr="F:\Съемка для проекта\DSCN12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2555775" cy="1916831"/>
          </a:xfrm>
          <a:prstGeom prst="rect">
            <a:avLst/>
          </a:prstGeom>
          <a:noFill/>
        </p:spPr>
      </p:pic>
      <p:pic>
        <p:nvPicPr>
          <p:cNvPr id="3077" name="Picture 5" descr="F:\Съемка для проекта\DSCN12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3" y="1268760"/>
            <a:ext cx="2592289" cy="1944216"/>
          </a:xfrm>
          <a:prstGeom prst="rect">
            <a:avLst/>
          </a:prstGeom>
          <a:noFill/>
        </p:spPr>
      </p:pic>
      <p:pic>
        <p:nvPicPr>
          <p:cNvPr id="3078" name="Picture 6" descr="F:\Съемка для проекта\DSCN13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2520280" cy="1890210"/>
          </a:xfrm>
          <a:prstGeom prst="rect">
            <a:avLst/>
          </a:prstGeom>
          <a:noFill/>
        </p:spPr>
      </p:pic>
      <p:pic>
        <p:nvPicPr>
          <p:cNvPr id="3079" name="Picture 7" descr="F:\Съемка для проекта\DSCN13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1" y="4581128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Экскурсия на киностудию «</a:t>
            </a:r>
            <a:r>
              <a:rPr lang="ru-RU" sz="3200" dirty="0" err="1" smtClean="0">
                <a:solidFill>
                  <a:schemeClr val="bg1"/>
                </a:solidFill>
              </a:rPr>
              <a:t>Анимафильм</a:t>
            </a:r>
            <a:r>
              <a:rPr lang="ru-RU" sz="3200" dirty="0" smtClean="0">
                <a:solidFill>
                  <a:schemeClr val="bg1"/>
                </a:solidFill>
              </a:rPr>
              <a:t>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F:\Съемка для проекта\DSCN10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2496278" cy="1872208"/>
          </a:xfrm>
          <a:prstGeom prst="rect">
            <a:avLst/>
          </a:prstGeom>
          <a:noFill/>
        </p:spPr>
      </p:pic>
      <p:pic>
        <p:nvPicPr>
          <p:cNvPr id="4099" name="Picture 3" descr="F:\Съемка для проекта\DSCN1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2376264" cy="1782198"/>
          </a:xfrm>
          <a:prstGeom prst="rect">
            <a:avLst/>
          </a:prstGeom>
          <a:noFill/>
        </p:spPr>
      </p:pic>
      <p:pic>
        <p:nvPicPr>
          <p:cNvPr id="4100" name="Picture 4" descr="F:\Съемка для проекта\DSCN11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1" y="836712"/>
            <a:ext cx="2472275" cy="1854206"/>
          </a:xfrm>
          <a:prstGeom prst="rect">
            <a:avLst/>
          </a:prstGeom>
          <a:noFill/>
        </p:spPr>
      </p:pic>
      <p:pic>
        <p:nvPicPr>
          <p:cNvPr id="4102" name="Picture 6" descr="F:\Съемка для проекта\DSCN11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000240"/>
            <a:ext cx="2483767" cy="1862825"/>
          </a:xfrm>
          <a:prstGeom prst="rect">
            <a:avLst/>
          </a:prstGeom>
          <a:noFill/>
        </p:spPr>
      </p:pic>
      <p:pic>
        <p:nvPicPr>
          <p:cNvPr id="4103" name="Picture 7" descr="F:\Съемка для проекта\DSCN11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356992"/>
            <a:ext cx="2459765" cy="184482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87824" y="4357694"/>
            <a:ext cx="457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В 1906 году балетмейстер </a:t>
            </a:r>
            <a:r>
              <a:rPr lang="ru-RU" b="1" i="1" dirty="0" err="1" smtClean="0">
                <a:solidFill>
                  <a:schemeClr val="bg1"/>
                </a:solidFill>
              </a:rPr>
              <a:t>Мариинского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</a:rPr>
              <a:t>театра</a:t>
            </a:r>
            <a:r>
              <a:rPr lang="ru-RU" b="1" i="1" dirty="0" smtClean="0">
                <a:solidFill>
                  <a:schemeClr val="bg1"/>
                </a:solidFill>
              </a:rPr>
              <a:t>, Александр Ширяев, впервые снял на плёнку танцующих кукол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5919" y="2852936"/>
            <a:ext cx="3058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Создание мультфильма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924944"/>
            <a:ext cx="3093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Знакомство с экспонатами музея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980728"/>
            <a:ext cx="3104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Работа на </a:t>
            </a:r>
            <a:r>
              <a:rPr lang="ru-RU" b="1" i="1" dirty="0" err="1" smtClean="0">
                <a:solidFill>
                  <a:srgbClr val="002060"/>
                </a:solidFill>
              </a:rPr>
              <a:t>мультстанке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Итоговое мероприятие - викторина «</a:t>
            </a:r>
            <a:r>
              <a:rPr lang="ru-RU" sz="3200" dirty="0" err="1" smtClean="0">
                <a:solidFill>
                  <a:schemeClr val="bg1"/>
                </a:solidFill>
              </a:rPr>
              <a:t>Кинознайка</a:t>
            </a:r>
            <a:r>
              <a:rPr lang="ru-RU" sz="3200" dirty="0" smtClean="0">
                <a:solidFill>
                  <a:schemeClr val="bg1"/>
                </a:solidFill>
              </a:rPr>
              <a:t>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122" name="Picture 2" descr="F:\Съемка для проекта\DSCN12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24744"/>
            <a:ext cx="2444089" cy="18330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412776"/>
            <a:ext cx="36724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Команда гр. №6 «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Мультяшки</a:t>
            </a:r>
            <a:r>
              <a:rPr lang="ru-RU" sz="2000" b="1" i="1" dirty="0" smtClean="0">
                <a:solidFill>
                  <a:srgbClr val="002060"/>
                </a:solidFill>
              </a:rPr>
              <a:t>»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980728"/>
            <a:ext cx="3723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Команда гр. №3 «Киноманы»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5123" name="Picture 3" descr="F:\Съемка для проекта\DSCN12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08920"/>
            <a:ext cx="2555776" cy="19168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4725144"/>
            <a:ext cx="3546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Получение билетов на киносеанс за правильные ответы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125" name="Picture 5" descr="F:\Съемка для проекта\DSCN12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645024"/>
            <a:ext cx="2555776" cy="1916832"/>
          </a:xfrm>
          <a:prstGeom prst="rect">
            <a:avLst/>
          </a:prstGeom>
          <a:noFill/>
        </p:spPr>
      </p:pic>
      <p:pic>
        <p:nvPicPr>
          <p:cNvPr id="5126" name="Picture 6" descr="F:\Съемка для проекта\DSCN13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132856"/>
            <a:ext cx="2627784" cy="197083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796136" y="4221088"/>
            <a:ext cx="334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Просмотр мультфильма о съёмке кино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2996952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Ответы на вопросы о кино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386610"/>
          </a:xfrm>
        </p:spPr>
        <p:txBody>
          <a:bodyPr/>
          <a:lstStyle/>
          <a:p>
            <a:pPr eaLnBrk="1" hangingPunct="1"/>
            <a:r>
              <a:rPr lang="ru-RU" u="sng" dirty="0" smtClean="0">
                <a:solidFill>
                  <a:schemeClr val="bg1"/>
                </a:solidFill>
              </a:rPr>
              <a:t>Актуальность 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i="1" dirty="0" smtClean="0">
                <a:solidFill>
                  <a:srgbClr val="002060"/>
                </a:solidFill>
              </a:rPr>
              <a:t>Кинематограф – область искусства, которая способна влиять на умы, пристрастия и вкусы людей. Кино учит добру, взаимоотношениям друг с другом, отражает картины нашей истории и современной жизни. Актуальной проблемой на сегодняшний день является переизбыток на экранах телевизоров и кинотеатров зарубежных фильмов (мультфильмов) сомнительного качества и содержания, отсутствие в прокате российских фильмов для детей. Уходят в прошлое традиции семейных просмотров шедевров отечественного кинематографа. 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4000" u="sng" dirty="0" smtClean="0">
                <a:solidFill>
                  <a:schemeClr val="bg1"/>
                </a:solidFill>
              </a:rPr>
              <a:t>Результаты работы</a:t>
            </a:r>
            <a:endParaRPr lang="ru-RU" sz="4000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5112568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Расширен кругозор детей (знания об истории создания кинематографа).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Появился интерес к просмотру российских фильмов не только у детей, но и их родителей.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Возрождение семейных просмотров кино дома и в кинотеатрах.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Совершенствование навыков коммуникативного общения детей со взрослыми и сверстниками.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Творческое и культурное развитие личности ребёнка.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Популяризация отечественного кинематографа, преодоление негативной пропаганды зарубежных некачественных фильмов и мультфильмов.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рий\Desktop\resim_7578806748484-1-600x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4896544"/>
          </a:xfrm>
        </p:spPr>
        <p:txBody>
          <a:bodyPr/>
          <a:lstStyle/>
          <a:p>
            <a:pPr eaLnBrk="1" hangingPunct="1"/>
            <a:r>
              <a:rPr lang="ru-RU" u="sng" dirty="0" smtClean="0">
                <a:solidFill>
                  <a:schemeClr val="bg1"/>
                </a:solidFill>
              </a:rPr>
              <a:t>Цель проекта</a:t>
            </a:r>
            <a:br>
              <a:rPr lang="ru-RU" u="sng" dirty="0" smtClean="0">
                <a:solidFill>
                  <a:schemeClr val="bg1"/>
                </a:solidFill>
              </a:rPr>
            </a:br>
            <a:r>
              <a:rPr lang="ru-RU" sz="3600" i="1" dirty="0" smtClean="0">
                <a:solidFill>
                  <a:srgbClr val="002060"/>
                </a:solidFill>
              </a:rPr>
              <a:t>Воспитание интереса к достижениям российского кинематографа, приобщение детей и их родителей к просмотру отечественных фильмов</a:t>
            </a:r>
            <a:r>
              <a:rPr lang="ru-RU" sz="2800" i="1" dirty="0" smtClean="0">
                <a:solidFill>
                  <a:srgbClr val="002060"/>
                </a:solidFill>
              </a:rPr>
              <a:t>.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3600" u="sng" dirty="0" smtClean="0">
                <a:solidFill>
                  <a:schemeClr val="bg1"/>
                </a:solidFill>
              </a:rPr>
              <a:t>Участники проекта</a:t>
            </a:r>
            <a:br>
              <a:rPr lang="ru-RU" sz="3600" u="sng" dirty="0" smtClean="0">
                <a:solidFill>
                  <a:schemeClr val="bg1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Дети подготовительных групп №3 и №6, их родители, учитель-логопед.</a:t>
            </a:r>
            <a:endParaRPr lang="ru-RU" u="sng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568952" cy="4752528"/>
          </a:xfrm>
        </p:spPr>
        <p:txBody>
          <a:bodyPr/>
          <a:lstStyle/>
          <a:p>
            <a:pPr marL="742950" indent="-742950" algn="l" eaLnBrk="1" hangingPunct="1"/>
            <a:r>
              <a:rPr lang="ru-RU" u="sng" dirty="0" smtClean="0">
                <a:solidFill>
                  <a:schemeClr val="bg1"/>
                </a:solidFill>
              </a:rPr>
              <a:t>Задачи                          </a:t>
            </a:r>
            <a:br>
              <a:rPr lang="ru-RU" u="sng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1. </a:t>
            </a:r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Формирование познавательной активности детей через просмотр российских фильмов и мультфильмов.                             </a:t>
            </a:r>
            <a:br>
              <a:rPr lang="ru-RU" sz="2400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2. Формирование совместной творческой деятельности родителей и детей по созданию анимационного фильма. </a:t>
            </a:r>
            <a:br>
              <a:rPr lang="ru-RU" sz="2400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3. Развитие воображения и творческих способностей.</a:t>
            </a:r>
            <a:br>
              <a:rPr lang="ru-RU" sz="2400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4. Воспитание чувства коллективизма и взаимовыручки.</a:t>
            </a:r>
            <a:br>
              <a:rPr lang="ru-RU" sz="2400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5. Развитие всех сторон речи:</a:t>
            </a:r>
            <a:br>
              <a:rPr lang="ru-RU" sz="2400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- обогащение и активизация словаря</a:t>
            </a:r>
            <a:br>
              <a:rPr lang="ru-RU" sz="2400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- формирование диалогической и монологической связной  речи</a:t>
            </a:r>
            <a:br>
              <a:rPr lang="ru-RU" sz="2400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- закрепление правильного звукопроизношения</a:t>
            </a:r>
            <a:br>
              <a:rPr lang="ru-RU" sz="2400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- развитие фонематического слуха.</a:t>
            </a:r>
            <a:r>
              <a:rPr lang="ru-RU" sz="2800" i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/>
            </a:r>
            <a:br>
              <a:rPr lang="ru-RU" sz="2800" i="1" dirty="0" smtClean="0">
                <a:solidFill>
                  <a:srgbClr val="002060"/>
                </a:solidFill>
              </a:rPr>
            </a:br>
            <a:endParaRPr lang="ru-RU" sz="2800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960440"/>
          </a:xfrm>
        </p:spPr>
        <p:txBody>
          <a:bodyPr/>
          <a:lstStyle/>
          <a:p>
            <a:pPr eaLnBrk="1" hangingPunct="1"/>
            <a:r>
              <a:rPr lang="ru-RU" sz="4000" u="sng" dirty="0" smtClean="0">
                <a:solidFill>
                  <a:schemeClr val="bg1"/>
                </a:solidFill>
              </a:rPr>
              <a:t>Реализация проекта</a:t>
            </a:r>
            <a:br>
              <a:rPr lang="ru-RU" sz="4000" u="sng" dirty="0" smtClean="0">
                <a:solidFill>
                  <a:schemeClr val="bg1"/>
                </a:solidFill>
              </a:rPr>
            </a:br>
            <a:r>
              <a:rPr lang="ru-RU" sz="4000" u="sng" dirty="0" smtClean="0">
                <a:solidFill>
                  <a:schemeClr val="bg1"/>
                </a:solidFill>
              </a:rPr>
              <a:t/>
            </a:r>
            <a:br>
              <a:rPr lang="ru-RU" sz="4000" u="sng" dirty="0" smtClean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На первом этапе реализации проекта было проведено анкетирование родителей и беседа с детьми о том, какие фильмы и мультфильмы они смотрят, что знают об истории создания кино.  Родителям  рекомендован список российских фильмов для просмотра с детьми.</a:t>
            </a:r>
            <a:r>
              <a:rPr lang="ru-RU" sz="4000" u="sng" dirty="0" smtClean="0">
                <a:solidFill>
                  <a:schemeClr val="bg1"/>
                </a:solidFill>
              </a:rPr>
              <a:t/>
            </a:r>
            <a:br>
              <a:rPr lang="ru-RU" sz="4000" u="sng" dirty="0" smtClean="0">
                <a:solidFill>
                  <a:schemeClr val="bg1"/>
                </a:solidFill>
              </a:rPr>
            </a:br>
            <a:r>
              <a:rPr lang="ru-RU" sz="4000" u="sng" dirty="0" smtClean="0">
                <a:solidFill>
                  <a:schemeClr val="bg1"/>
                </a:solidFill>
              </a:rPr>
              <a:t/>
            </a:r>
            <a:br>
              <a:rPr lang="ru-RU" sz="4000" u="sng" dirty="0" smtClean="0">
                <a:solidFill>
                  <a:schemeClr val="bg1"/>
                </a:solidFill>
              </a:rPr>
            </a:br>
            <a:endParaRPr lang="ru-RU" sz="4000" u="sng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40960" cy="2376264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002060"/>
                </a:solidFill>
              </a:rPr>
              <a:t>На занятиях дети посмотрели презентацию об истории создания кинематографа </a:t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dirty="0" smtClean="0">
              <a:solidFill>
                <a:srgbClr val="002060"/>
              </a:solidFill>
            </a:endParaRPr>
          </a:p>
        </p:txBody>
      </p:sp>
      <p:pic>
        <p:nvPicPr>
          <p:cNvPr id="3" name="Рисунок 2" descr="https://sites.google.com/site/znamenityeekranizacii/_/rsrc/1472851046358/kratkaa-istoria-kino-dla-samyh-luboznatelnyh/%D0%9D%D0%B5%D0%BC%D0%BE%D0%B5_%D0%BA%D0%B8%D0%BD%D0%BE_%28%D0%BF%D1%80%D0%BE%D0%B5%D0%BA%D1%82%29_3.jpg?height=320&amp;width=175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92896"/>
            <a:ext cx="25922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5400600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u="sng" dirty="0" smtClean="0">
                <a:solidFill>
                  <a:srgbClr val="002060"/>
                </a:solidFill>
              </a:rPr>
              <a:t>Кино</a:t>
            </a:r>
            <a:r>
              <a:rPr lang="ru-RU" sz="2400" dirty="0" smtClean="0">
                <a:solidFill>
                  <a:srgbClr val="002060"/>
                </a:solidFill>
              </a:rPr>
              <a:t>» - в переводе с греческого означает «двигаю», «двигаюсь». Родоначальниками кино считают братьев Люмьер. Их первый киносеанс прошёл в декабре 1895 года в Париже на бульваре Капуцинок. В России впервые </a:t>
            </a:r>
            <a:r>
              <a:rPr lang="ru-RU" sz="2400" dirty="0" err="1" smtClean="0">
                <a:solidFill>
                  <a:srgbClr val="002060"/>
                </a:solidFill>
              </a:rPr>
              <a:t>кинопоказ</a:t>
            </a:r>
            <a:r>
              <a:rPr lang="ru-RU" sz="2400" dirty="0" smtClean="0">
                <a:solidFill>
                  <a:srgbClr val="002060"/>
                </a:solidFill>
              </a:rPr>
              <a:t>  состоялся 16 мая 1896 года в театре петербургского сада «Аквариум» в антракте музыкального спектакля. Это были короткие документальные фильмы: «Прибытие поезда», «Разрушение стены» и «Выход рабочих с фабрики». Сеанс длился всего 10 минут.                                 декабре 1897 года             В декабре 1897 года в Москве открылся                               открыли первый «Электрический </a:t>
            </a:r>
            <a:r>
              <a:rPr lang="ru-RU" sz="2400" dirty="0" err="1" smtClean="0">
                <a:solidFill>
                  <a:srgbClr val="002060"/>
                </a:solidFill>
              </a:rPr>
              <a:t>ки</a:t>
            </a:r>
            <a:r>
              <a:rPr lang="ru-RU" sz="2400" dirty="0" smtClean="0">
                <a:solidFill>
                  <a:srgbClr val="002060"/>
                </a:solidFill>
              </a:rPr>
              <a:t>                                             кинотеатр». Поход в кино был тог                                            тогда дорогим удовольствием.                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кадр из фильма &quot;Прибытие поезда&quot;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4"/>
            <a:ext cx="309712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896544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Только в 1908 году на экраны вышел первый российский фильм «Понизовая вольница». Он длился всего 7 минут. Сначала кино было «немым» и чёрно-белым. Лишь в 1925 году в кино впервые возник цвет –                                                режиссёр Сергей Эйзенштейн лично                                             покрасил красным каждый кадр с                                                 флагом в своём знаменитом фильме                                            «Броненосец Потёмкин».                                                                 С тех пор киноиндустрия претерпела                                           большие изменения: от «немого» кино                                       до звукового, от чёрно - белого до                                                цветного, создана мультипликация,                                              внедрена компьютерная графика.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57577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484784"/>
            <a:ext cx="247650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530120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Детям было рассказано о том, что существуют разные виды (жанры) кино : комедия, детектив, драма, ужасы, приключения, </a:t>
            </a:r>
            <a:r>
              <a:rPr lang="ru-RU" sz="2800" i="1" dirty="0" err="1" smtClean="0">
                <a:solidFill>
                  <a:srgbClr val="002060"/>
                </a:solidFill>
              </a:rPr>
              <a:t>фэнтези</a:t>
            </a:r>
            <a:r>
              <a:rPr lang="ru-RU" sz="2800" i="1" dirty="0" smtClean="0">
                <a:solidFill>
                  <a:srgbClr val="002060"/>
                </a:solidFill>
              </a:rPr>
              <a:t>, мюзикл, военное кино, боевик, документальное, историческое кино, сказки, детские фильмы, анимационные и другие.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Дети познакомились с основными </a:t>
            </a:r>
            <a:r>
              <a:rPr lang="ru-RU" sz="2800" i="1" dirty="0" err="1" smtClean="0">
                <a:solidFill>
                  <a:srgbClr val="002060"/>
                </a:solidFill>
              </a:rPr>
              <a:t>кинопрофессиями</a:t>
            </a:r>
            <a:r>
              <a:rPr lang="ru-RU" sz="2800" i="1" dirty="0" smtClean="0">
                <a:solidFill>
                  <a:srgbClr val="002060"/>
                </a:solidFill>
              </a:rPr>
              <a:t>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режиссёр, сценарист, оператор, звукорежиссёр, художник, актёр, каскадёр, костюмер, гримёр и другие.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Словарный запас детей был пополнен новыми терминами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sz="2800" i="1" dirty="0" smtClean="0">
                <a:solidFill>
                  <a:srgbClr val="002060"/>
                </a:solidFill>
              </a:rPr>
              <a:t>реквизит, хлопушка, кадр, дубль, мотор, камера, афиша, кинотеатр.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иль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фильм</Template>
  <TotalTime>1493</TotalTime>
  <Words>631</Words>
  <Application>Microsoft Office PowerPoint</Application>
  <PresentationFormat>Экран (4:3)</PresentationFormat>
  <Paragraphs>68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фильм</vt:lpstr>
      <vt:lpstr>Этот удивительный мир кино</vt:lpstr>
      <vt:lpstr>Актуальность проекта Кинематограф – область искусства, которая способна влиять на умы, пристрастия и вкусы людей. Кино учит добру, взаимоотношениям друг с другом, отражает картины нашей истории и современной жизни. Актуальной проблемой на сегодняшний день является переизбыток на экранах телевизоров и кинотеатров зарубежных фильмов (мультфильмов) сомнительного качества и содержания, отсутствие в прокате российских фильмов для детей. Уходят в прошлое традиции семейных просмотров шедевров отечественного кинематографа. </vt:lpstr>
      <vt:lpstr>Цель проекта Воспитание интереса к достижениям российского кинематографа, приобщение детей и их родителей к просмотру отечественных фильмов. Участники проекта Дети подготовительных групп №3 и №6, их родители, учитель-логопед.</vt:lpstr>
      <vt:lpstr>Задачи                           1. Формирование познавательной активности детей через просмотр российских фильмов и мультфильмов.                              2. Формирование совместной творческой деятельности родителей и детей по созданию анимационного фильма.  3. Развитие воображения и творческих способностей. 4. Воспитание чувства коллективизма и взаимовыручки. 5. Развитие всех сторон речи: - обогащение и активизация словаря - формирование диалогической и монологической связной  речи - закрепление правильного звукопроизношения - развитие фонематического слуха.  </vt:lpstr>
      <vt:lpstr>Реализация проекта  На первом этапе реализации проекта было проведено анкетирование родителей и беседа с детьми о том, какие фильмы и мультфильмы они смотрят, что знают об истории создания кино.  Родителям  рекомендован список российских фильмов для просмотра с детьми.  </vt:lpstr>
      <vt:lpstr>На занятиях дети посмотрели презентацию об истории создания кинематографа  </vt:lpstr>
      <vt:lpstr>Слайд 7</vt:lpstr>
      <vt:lpstr>Слайд 8</vt:lpstr>
      <vt:lpstr>Слайд 9</vt:lpstr>
      <vt:lpstr>Показ фотографий кинокамер разных времён</vt:lpstr>
      <vt:lpstr>Практическое знакомство детей с разными видами видеокамер </vt:lpstr>
      <vt:lpstr>Встреча детей с юной актрисой,           Кристиной Пакариной</vt:lpstr>
      <vt:lpstr>Фото из презентации творческой биографии Кристины</vt:lpstr>
      <vt:lpstr>Знакомство детей с творчеством режиссёра-сказочника  А. А. Роу</vt:lpstr>
      <vt:lpstr>Практическая часть</vt:lpstr>
      <vt:lpstr>Выставка детских рисунков</vt:lpstr>
      <vt:lpstr>Рассказ о героях просмотренных фильмов</vt:lpstr>
      <vt:lpstr>Экскурсия на киностудию «Анимафильм»</vt:lpstr>
      <vt:lpstr>Итоговое мероприятие - викторина «Кинознайка»</vt:lpstr>
      <vt:lpstr>Результаты работы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174</cp:revision>
  <dcterms:created xsi:type="dcterms:W3CDTF">2017-02-26T08:51:46Z</dcterms:created>
  <dcterms:modified xsi:type="dcterms:W3CDTF">2017-10-07T07:02:15Z</dcterms:modified>
</cp:coreProperties>
</file>