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88" r:id="rId3"/>
    <p:sldId id="281" r:id="rId4"/>
    <p:sldId id="257" r:id="rId5"/>
    <p:sldId id="265" r:id="rId6"/>
    <p:sldId id="289" r:id="rId7"/>
    <p:sldId id="270" r:id="rId8"/>
    <p:sldId id="285" r:id="rId9"/>
    <p:sldId id="260" r:id="rId10"/>
    <p:sldId id="268" r:id="rId11"/>
    <p:sldId id="286" r:id="rId12"/>
    <p:sldId id="271" r:id="rId13"/>
    <p:sldId id="283" r:id="rId14"/>
    <p:sldId id="269" r:id="rId15"/>
    <p:sldId id="282" r:id="rId16"/>
    <p:sldId id="261" r:id="rId17"/>
    <p:sldId id="263" r:id="rId18"/>
    <p:sldId id="264" r:id="rId19"/>
    <p:sldId id="266" r:id="rId20"/>
    <p:sldId id="267" r:id="rId21"/>
    <p:sldId id="284" r:id="rId22"/>
    <p:sldId id="273" r:id="rId23"/>
    <p:sldId id="274" r:id="rId24"/>
    <p:sldId id="275" r:id="rId25"/>
    <p:sldId id="287" r:id="rId26"/>
    <p:sldId id="276" r:id="rId27"/>
    <p:sldId id="277" r:id="rId28"/>
    <p:sldId id="278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A505-CA83-4FE1-A8FB-C0D1AE3C9E3C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46D02-329C-4C7A-8705-0A65923BF036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7331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A505-CA83-4FE1-A8FB-C0D1AE3C9E3C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46D02-329C-4C7A-8705-0A65923BF0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66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A505-CA83-4FE1-A8FB-C0D1AE3C9E3C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46D02-329C-4C7A-8705-0A65923BF0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134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A505-CA83-4FE1-A8FB-C0D1AE3C9E3C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46D02-329C-4C7A-8705-0A65923BF03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27351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A505-CA83-4FE1-A8FB-C0D1AE3C9E3C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46D02-329C-4C7A-8705-0A65923BF0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012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A505-CA83-4FE1-A8FB-C0D1AE3C9E3C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46D02-329C-4C7A-8705-0A65923BF03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70639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A505-CA83-4FE1-A8FB-C0D1AE3C9E3C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46D02-329C-4C7A-8705-0A65923BF0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6188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A505-CA83-4FE1-A8FB-C0D1AE3C9E3C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46D02-329C-4C7A-8705-0A65923BF0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562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A505-CA83-4FE1-A8FB-C0D1AE3C9E3C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46D02-329C-4C7A-8705-0A65923BF0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A505-CA83-4FE1-A8FB-C0D1AE3C9E3C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46D02-329C-4C7A-8705-0A65923BF0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104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A505-CA83-4FE1-A8FB-C0D1AE3C9E3C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46D02-329C-4C7A-8705-0A65923BF0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331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A505-CA83-4FE1-A8FB-C0D1AE3C9E3C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46D02-329C-4C7A-8705-0A65923BF0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434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A505-CA83-4FE1-A8FB-C0D1AE3C9E3C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46D02-329C-4C7A-8705-0A65923BF0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920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A505-CA83-4FE1-A8FB-C0D1AE3C9E3C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46D02-329C-4C7A-8705-0A65923BF0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527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A505-CA83-4FE1-A8FB-C0D1AE3C9E3C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46D02-329C-4C7A-8705-0A65923BF0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929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A505-CA83-4FE1-A8FB-C0D1AE3C9E3C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46D02-329C-4C7A-8705-0A65923BF0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995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A505-CA83-4FE1-A8FB-C0D1AE3C9E3C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46D02-329C-4C7A-8705-0A65923BF0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983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DDAA505-CA83-4FE1-A8FB-C0D1AE3C9E3C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9B46D02-329C-4C7A-8705-0A65923BF0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4192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tosoyuz.ru/preview/600x600-p2owd7/ez/i2y9wj/600x600,fs-gostev-02,10,Gost-0905_2.jpg?fhnhdwic" TargetMode="External"/><Relationship Id="rId2" Type="http://schemas.openxmlformats.org/officeDocument/2006/relationships/hyperlink" Target="http://kultura.admin-smolensk.ru/img/image/muzei/oblast/sagorie/sagorie2.jpg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84300" y="4479132"/>
            <a:ext cx="9144000" cy="1917700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/>
              <a:t>Малая родина Александра </a:t>
            </a:r>
            <a:r>
              <a:rPr lang="ru-RU" dirty="0" err="1" smtClean="0"/>
              <a:t>Трифоновича</a:t>
            </a:r>
            <a:r>
              <a:rPr lang="ru-RU" dirty="0" smtClean="0"/>
              <a:t> </a:t>
            </a:r>
            <a:r>
              <a:rPr lang="ru-RU" dirty="0" smtClean="0"/>
              <a:t>Твардовского</a:t>
            </a:r>
            <a:br>
              <a:rPr lang="ru-RU" dirty="0" smtClean="0"/>
            </a:br>
            <a:r>
              <a:rPr lang="ru-RU" dirty="0" smtClean="0"/>
              <a:t>                                 </a:t>
            </a:r>
            <a:r>
              <a:rPr lang="ru-RU" sz="1400" dirty="0" err="1" smtClean="0"/>
              <a:t>мбоу</a:t>
            </a:r>
            <a:r>
              <a:rPr lang="ru-RU" sz="1400" dirty="0" smtClean="0"/>
              <a:t> «сш№39 </a:t>
            </a:r>
            <a:r>
              <a:rPr lang="ru-RU" sz="1400" dirty="0" err="1" smtClean="0"/>
              <a:t>Г.сМОЛЕНСКА</a:t>
            </a:r>
            <a:r>
              <a:rPr lang="ru-RU" dirty="0" smtClean="0"/>
              <a:t>                                   </a:t>
            </a:r>
            <a:r>
              <a:rPr lang="ru-RU" sz="1300" dirty="0" smtClean="0"/>
              <a:t>Учитель Костюченко Л.Г.</a:t>
            </a:r>
            <a:endParaRPr lang="ru-RU" sz="13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46832"/>
            <a:ext cx="6667500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25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0" y="101600"/>
            <a:ext cx="95758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440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828836"/>
            <a:ext cx="120523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solidFill>
                  <a:srgbClr val="343434"/>
                </a:solidFill>
                <a:latin typeface="Tahoma" panose="020B0604030504040204" pitchFamily="34" charset="0"/>
              </a:rPr>
              <a:t>	На </a:t>
            </a:r>
            <a:r>
              <a:rPr lang="ru-RU" sz="3200" dirty="0">
                <a:solidFill>
                  <a:srgbClr val="343434"/>
                </a:solidFill>
                <a:latin typeface="Tahoma" panose="020B0604030504040204" pitchFamily="34" charset="0"/>
              </a:rPr>
              <a:t>территории музейного комплекса расположен дом с пристроенным скотным двором, сенной сарай, банька</a:t>
            </a:r>
            <a:r>
              <a:rPr lang="ru-RU" sz="3200" dirty="0" smtClean="0">
                <a:solidFill>
                  <a:srgbClr val="343434"/>
                </a:solidFill>
                <a:latin typeface="Tahoma" panose="020B0604030504040204" pitchFamily="34" charset="0"/>
              </a:rPr>
              <a:t>.</a:t>
            </a:r>
          </a:p>
          <a:p>
            <a:pPr algn="just"/>
            <a:r>
              <a:rPr lang="ru-RU" sz="3200" dirty="0">
                <a:solidFill>
                  <a:srgbClr val="343434"/>
                </a:solidFill>
                <a:latin typeface="Tahoma" panose="020B0604030504040204" pitchFamily="34" charset="0"/>
              </a:rPr>
              <a:t>	</a:t>
            </a:r>
            <a:r>
              <a:rPr lang="ru-RU" sz="3200" dirty="0" smtClean="0">
                <a:solidFill>
                  <a:srgbClr val="343434"/>
                </a:solidFill>
                <a:latin typeface="Tahoma" panose="020B0604030504040204" pitchFamily="34" charset="0"/>
              </a:rPr>
              <a:t> </a:t>
            </a:r>
            <a:r>
              <a:rPr lang="ru-RU" sz="3200" dirty="0">
                <a:solidFill>
                  <a:srgbClr val="343434"/>
                </a:solidFill>
                <a:latin typeface="Tahoma" panose="020B0604030504040204" pitchFamily="34" charset="0"/>
              </a:rPr>
              <a:t>За домом, несколько поодаль, стоит кузница. Колодец, молодой ельник, сад – это тоже детали былой </a:t>
            </a:r>
            <a:r>
              <a:rPr lang="ru-RU" sz="3200" dirty="0" smtClean="0">
                <a:solidFill>
                  <a:srgbClr val="343434"/>
                </a:solidFill>
                <a:latin typeface="Tahoma" panose="020B0604030504040204" pitchFamily="34" charset="0"/>
              </a:rPr>
              <a:t>жизни.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691180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774701"/>
            <a:ext cx="112268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0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2100" y="926743"/>
            <a:ext cx="11811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343434"/>
                </a:solidFill>
                <a:latin typeface="Tahoma" panose="020B0604030504040204" pitchFamily="34" charset="0"/>
              </a:rPr>
              <a:t>Посетители музея знакомятся с обстановкой, узнают незатейливый быт семьи, в которой родился и вырос великий поэт. Подлинных экспонатов в музее нет, так как семья поэта – родители, братья, сестры – была репрессирована и выслана в Зауралье. </a:t>
            </a:r>
            <a:endParaRPr lang="ru-RU" sz="2400" dirty="0" smtClean="0">
              <a:solidFill>
                <a:srgbClr val="343434"/>
              </a:solidFill>
              <a:latin typeface="Tahoma" panose="020B0604030504040204" pitchFamily="34" charset="0"/>
            </a:endParaRPr>
          </a:p>
          <a:p>
            <a:pPr algn="just"/>
            <a:r>
              <a:rPr lang="ru-RU" sz="2400" dirty="0">
                <a:solidFill>
                  <a:srgbClr val="343434"/>
                </a:solidFill>
                <a:latin typeface="Tahoma" panose="020B0604030504040204" pitchFamily="34" charset="0"/>
              </a:rPr>
              <a:t>	</a:t>
            </a:r>
            <a:r>
              <a:rPr lang="ru-RU" sz="2400" dirty="0" smtClean="0">
                <a:solidFill>
                  <a:srgbClr val="343434"/>
                </a:solidFill>
                <a:latin typeface="Tahoma" panose="020B0604030504040204" pitchFamily="34" charset="0"/>
              </a:rPr>
              <a:t>Типологические </a:t>
            </a:r>
            <a:r>
              <a:rPr lang="ru-RU" sz="2400" dirty="0">
                <a:solidFill>
                  <a:srgbClr val="343434"/>
                </a:solidFill>
                <a:latin typeface="Tahoma" panose="020B0604030504040204" pitchFamily="34" charset="0"/>
              </a:rPr>
              <a:t>вещи, характеризующие период 1920-1930-х годов, собраны научными сотрудниками Смоленского музея-заповедника в ходе экспедиций по окрестным с Загорьем селам </a:t>
            </a:r>
            <a:r>
              <a:rPr lang="ru-RU" sz="2400" dirty="0" err="1">
                <a:solidFill>
                  <a:srgbClr val="343434"/>
                </a:solidFill>
                <a:latin typeface="Tahoma" panose="020B0604030504040204" pitchFamily="34" charset="0"/>
              </a:rPr>
              <a:t>Починковского</a:t>
            </a:r>
            <a:r>
              <a:rPr lang="ru-RU" sz="2400" dirty="0">
                <a:solidFill>
                  <a:srgbClr val="343434"/>
                </a:solidFill>
                <a:latin typeface="Tahoma" panose="020B0604030504040204" pitchFamily="34" charset="0"/>
              </a:rPr>
              <a:t> района. Без них не смогли бы вдохнуть жизнь в восстановленный дом, не смогли бы представить той, далекой от нас, жизни (кузнечные тиски и щипцы, часть плуга, предметы </a:t>
            </a:r>
            <a:r>
              <a:rPr lang="ru-RU" sz="2400" dirty="0" err="1">
                <a:solidFill>
                  <a:srgbClr val="343434"/>
                </a:solidFill>
                <a:latin typeface="Tahoma" panose="020B0604030504040204" pitchFamily="34" charset="0"/>
              </a:rPr>
              <a:t>сельхозтруда</a:t>
            </a:r>
            <a:r>
              <a:rPr lang="ru-RU" sz="2400" dirty="0">
                <a:solidFill>
                  <a:srgbClr val="343434"/>
                </a:solidFill>
                <a:latin typeface="Tahoma" panose="020B0604030504040204" pitchFamily="34" charset="0"/>
              </a:rPr>
              <a:t> и быта – тарелки, самотканые скатерти и полотенца, прялка…). Вся мебель в музее воссоздана братом поэта, Иваном </a:t>
            </a:r>
            <a:r>
              <a:rPr lang="ru-RU" sz="2400" dirty="0" err="1">
                <a:solidFill>
                  <a:srgbClr val="343434"/>
                </a:solidFill>
                <a:latin typeface="Tahoma" panose="020B0604030504040204" pitchFamily="34" charset="0"/>
              </a:rPr>
              <a:t>Трифоновичем</a:t>
            </a:r>
            <a:r>
              <a:rPr lang="ru-RU" sz="2400" dirty="0">
                <a:solidFill>
                  <a:srgbClr val="343434"/>
                </a:solidFill>
                <a:latin typeface="Tahoma" panose="020B0604030504040204" pitchFamily="34" charset="0"/>
              </a:rPr>
              <a:t> Твардовским, отличным мастером-краснодеревщиком, резчиком по дереву.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12659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0" y="215900"/>
            <a:ext cx="96647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76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5500" y="1135946"/>
            <a:ext cx="111506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343434"/>
                </a:solidFill>
                <a:latin typeface="Tahoma" panose="020B0604030504040204" pitchFamily="34" charset="0"/>
              </a:rPr>
              <a:t>	Изба </a:t>
            </a:r>
            <a:r>
              <a:rPr lang="ru-RU" sz="2000" dirty="0">
                <a:solidFill>
                  <a:srgbClr val="343434"/>
                </a:solidFill>
                <a:latin typeface="Tahoma" panose="020B0604030504040204" pitchFamily="34" charset="0"/>
              </a:rPr>
              <a:t>у Твардовских невелика. Проста и обычна обстановка этого дома. Налево вешалка с расписными рушниками мастерицы Марии Митрофановны. В углу стоит прялка, у окна буфет. По правую руку печь, на которой несколько чугунков. Возле печи полка, под ней место для теленка, которого в холода брали в дом. Напротив двери стоит большой шкаф, который делит горницу на две части. </a:t>
            </a:r>
            <a:endParaRPr lang="ru-RU" sz="2000" dirty="0" smtClean="0">
              <a:solidFill>
                <a:srgbClr val="343434"/>
              </a:solidFill>
              <a:latin typeface="Tahoma" panose="020B0604030504040204" pitchFamily="34" charset="0"/>
            </a:endParaRPr>
          </a:p>
          <a:p>
            <a:pPr algn="just"/>
            <a:r>
              <a:rPr lang="ru-RU" sz="2000" dirty="0">
                <a:solidFill>
                  <a:srgbClr val="343434"/>
                </a:solidFill>
                <a:latin typeface="Tahoma" panose="020B0604030504040204" pitchFamily="34" charset="0"/>
              </a:rPr>
              <a:t> </a:t>
            </a:r>
            <a:r>
              <a:rPr lang="ru-RU" sz="2000" dirty="0" smtClean="0">
                <a:solidFill>
                  <a:srgbClr val="343434"/>
                </a:solidFill>
                <a:latin typeface="Tahoma" panose="020B0604030504040204" pitchFamily="34" charset="0"/>
              </a:rPr>
              <a:t>    На </a:t>
            </a:r>
            <a:r>
              <a:rPr lang="ru-RU" sz="2000" dirty="0">
                <a:solidFill>
                  <a:srgbClr val="343434"/>
                </a:solidFill>
                <a:latin typeface="Tahoma" panose="020B0604030504040204" pitchFamily="34" charset="0"/>
              </a:rPr>
              <a:t>столе, покрытом кружевной скатертью, – огромный самовар. Рядом  деревянный жесткий диван и несколько венских стульев. В углу стоит комод. На нем швейная машинка иностранного производства. </a:t>
            </a:r>
            <a:r>
              <a:rPr lang="ru-RU" sz="2000" dirty="0" smtClean="0">
                <a:solidFill>
                  <a:srgbClr val="343434"/>
                </a:solidFill>
                <a:latin typeface="Tahoma" panose="020B0604030504040204" pitchFamily="34" charset="0"/>
              </a:rPr>
              <a:t>		</a:t>
            </a:r>
          </a:p>
          <a:p>
            <a:pPr algn="just"/>
            <a:r>
              <a:rPr lang="ru-RU" sz="2000" dirty="0">
                <a:solidFill>
                  <a:srgbClr val="343434"/>
                </a:solidFill>
                <a:latin typeface="Tahoma" panose="020B0604030504040204" pitchFamily="34" charset="0"/>
              </a:rPr>
              <a:t>	</a:t>
            </a:r>
            <a:r>
              <a:rPr lang="ru-RU" sz="2000" dirty="0" smtClean="0">
                <a:solidFill>
                  <a:srgbClr val="343434"/>
                </a:solidFill>
                <a:latin typeface="Tahoma" panose="020B0604030504040204" pitchFamily="34" charset="0"/>
              </a:rPr>
              <a:t>На </a:t>
            </a:r>
            <a:r>
              <a:rPr lang="ru-RU" sz="2000" dirty="0">
                <a:solidFill>
                  <a:srgbClr val="343434"/>
                </a:solidFill>
                <a:latin typeface="Tahoma" panose="020B0604030504040204" pitchFamily="34" charset="0"/>
              </a:rPr>
              <a:t>полу постелены домотканые половики. В другом «красном» углу горницы, под «образами святых угодников», - угловой столик со </a:t>
            </a:r>
            <a:r>
              <a:rPr lang="ru-RU" sz="2000" dirty="0" err="1">
                <a:solidFill>
                  <a:srgbClr val="343434"/>
                </a:solidFill>
                <a:latin typeface="Tahoma" panose="020B0604030504040204" pitchFamily="34" charset="0"/>
              </a:rPr>
              <a:t>стопкою</a:t>
            </a:r>
            <a:r>
              <a:rPr lang="ru-RU" sz="2000" dirty="0">
                <a:solidFill>
                  <a:srgbClr val="343434"/>
                </a:solidFill>
                <a:latin typeface="Tahoma" panose="020B0604030504040204" pitchFamily="34" charset="0"/>
              </a:rPr>
              <a:t> книг. Когда-то Саша Твардовский оклеил «красный угол» газетами двадцатых годов, а в 1923 году принес и повесил рядом с образами портрет Карла Маркса. На стене – часы с маятником, зеркало в резной раме. Печка и деревянная перегородка отделяют спальню. Здесь стоит железная родительская кровать, для детей – полати.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528321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   Горница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850" y="393700"/>
            <a:ext cx="7016750" cy="409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78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431800"/>
            <a:ext cx="9042400" cy="610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067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00" y="304800"/>
            <a:ext cx="9385300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292100"/>
            <a:ext cx="10033000" cy="65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06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" y="873542"/>
            <a:ext cx="11353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0000"/>
                </a:solidFill>
                <a:latin typeface="Tahoma" panose="020B0604030504040204" pitchFamily="34" charset="0"/>
              </a:rPr>
              <a:t>   Великий </a:t>
            </a: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</a:rPr>
              <a:t>русский поэт, наш земляк </a:t>
            </a:r>
            <a:r>
              <a:rPr lang="ru-RU" sz="2400" dirty="0" err="1">
                <a:solidFill>
                  <a:srgbClr val="000000"/>
                </a:solidFill>
                <a:latin typeface="Tahoma" panose="020B0604030504040204" pitchFamily="34" charset="0"/>
              </a:rPr>
              <a:t>А.Т.Твардовский</a:t>
            </a: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</a:rPr>
              <a:t> начинал свой путь с Загорья. Загорье, которое известно всей России, было колыбелью поэта. О Твардовском писатель Валентин Распутин сказал: «Твардовский принадлежит всей России, даже миру, как русское явление. Когда есть «малая родина», то уже понимаешь истоки всего этого, понимаешь, откуда взялся этот замечательный голос. О Загорье Твардовский скажет:</a:t>
            </a: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</a:rPr>
              <a:t> </a:t>
            </a:r>
            <a:r>
              <a:rPr lang="ru-RU" sz="2400" dirty="0" smtClean="0">
                <a:solidFill>
                  <a:srgbClr val="000000"/>
                </a:solidFill>
                <a:latin typeface="Tahoma" panose="020B0604030504040204" pitchFamily="34" charset="0"/>
              </a:rPr>
              <a:t>     За </a:t>
            </a: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</a:rPr>
              <a:t>недолгие сроки</a:t>
            </a: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</a:rPr>
              <a:t> </a:t>
            </a:r>
            <a:r>
              <a:rPr lang="ru-RU" sz="2400" dirty="0" smtClean="0">
                <a:solidFill>
                  <a:srgbClr val="000000"/>
                </a:solidFill>
                <a:latin typeface="Tahoma" panose="020B0604030504040204" pitchFamily="34" charset="0"/>
              </a:rPr>
              <a:t>     Здесь </a:t>
            </a: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</a:rPr>
              <a:t>прошли-пролегли</a:t>
            </a:r>
          </a:p>
          <a:p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</a:rPr>
              <a:t> </a:t>
            </a:r>
            <a:r>
              <a:rPr lang="ru-RU" sz="2400" dirty="0" smtClean="0">
                <a:solidFill>
                  <a:srgbClr val="000000"/>
                </a:solidFill>
                <a:latin typeface="Tahoma" panose="020B0604030504040204" pitchFamily="34" charset="0"/>
              </a:rPr>
              <a:t>     Все </a:t>
            </a: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</a:rPr>
              <a:t>большие дороги,</a:t>
            </a:r>
          </a:p>
          <a:p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</a:rPr>
              <a:t>  </a:t>
            </a:r>
            <a:r>
              <a:rPr lang="ru-RU" sz="2400" dirty="0" smtClean="0">
                <a:solidFill>
                  <a:srgbClr val="000000"/>
                </a:solidFill>
                <a:latin typeface="Tahoma" panose="020B0604030504040204" pitchFamily="34" charset="0"/>
              </a:rPr>
              <a:t>    Что </a:t>
            </a: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</a:rPr>
              <a:t>лежали </a:t>
            </a:r>
            <a:r>
              <a:rPr lang="ru-RU" sz="2400" dirty="0" smtClean="0">
                <a:solidFill>
                  <a:srgbClr val="000000"/>
                </a:solidFill>
                <a:latin typeface="Tahoma" panose="020B0604030504040204" pitchFamily="34" charset="0"/>
              </a:rPr>
              <a:t>вдали.</a:t>
            </a:r>
            <a:endParaRPr lang="ru-RU" sz="24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</a:rPr>
              <a:t> </a:t>
            </a:r>
            <a:r>
              <a:rPr lang="ru-RU" sz="2400" dirty="0" smtClean="0">
                <a:solidFill>
                  <a:srgbClr val="000000"/>
                </a:solidFill>
                <a:latin typeface="Tahoma" panose="020B0604030504040204" pitchFamily="34" charset="0"/>
              </a:rPr>
              <a:t>  Хутор </a:t>
            </a: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</a:rPr>
              <a:t>Загорье, город Починок – это родники, из которых он черпал силы и вдохновение.</a:t>
            </a:r>
            <a:endParaRPr lang="ru-RU" sz="2400" b="0" i="0" dirty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467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Пользователь\Мои документы\Мои рисунки\gallery_6_208_199417.jpg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06" y="0"/>
            <a:ext cx="5283994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1555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7800" y="1354941"/>
            <a:ext cx="108585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343434"/>
                </a:solidFill>
                <a:latin typeface="Tahoma" panose="020B0604030504040204" pitchFamily="34" charset="0"/>
              </a:rPr>
              <a:t>Дом, в котором родился </a:t>
            </a:r>
            <a:r>
              <a:rPr lang="ru-RU" sz="2400" dirty="0" err="1">
                <a:solidFill>
                  <a:srgbClr val="343434"/>
                </a:solidFill>
                <a:latin typeface="Tahoma" panose="020B0604030504040204" pitchFamily="34" charset="0"/>
              </a:rPr>
              <a:t>А.Т.Твардовский</a:t>
            </a:r>
            <a:r>
              <a:rPr lang="ru-RU" sz="2400" dirty="0">
                <a:solidFill>
                  <a:srgbClr val="343434"/>
                </a:solidFill>
                <a:latin typeface="Tahoma" panose="020B0604030504040204" pitchFamily="34" charset="0"/>
              </a:rPr>
              <a:t>, не сохранился до наших дней. Годы репрессий и войны стерли с лица земли Загорье. </a:t>
            </a:r>
            <a:endParaRPr lang="ru-RU" sz="2400" dirty="0" smtClean="0">
              <a:solidFill>
                <a:srgbClr val="343434"/>
              </a:solidFill>
              <a:latin typeface="Tahoma" panose="020B0604030504040204" pitchFamily="34" charset="0"/>
            </a:endParaRPr>
          </a:p>
          <a:p>
            <a:pPr algn="just"/>
            <a:r>
              <a:rPr lang="ru-RU" sz="2400" dirty="0">
                <a:solidFill>
                  <a:srgbClr val="343434"/>
                </a:solidFill>
                <a:latin typeface="Tahoma" panose="020B0604030504040204" pitchFamily="34" charset="0"/>
              </a:rPr>
              <a:t>	</a:t>
            </a:r>
            <a:r>
              <a:rPr lang="ru-RU" sz="2400" dirty="0" smtClean="0">
                <a:solidFill>
                  <a:srgbClr val="343434"/>
                </a:solidFill>
                <a:latin typeface="Tahoma" panose="020B0604030504040204" pitchFamily="34" charset="0"/>
              </a:rPr>
              <a:t>Осенью </a:t>
            </a:r>
            <a:r>
              <a:rPr lang="ru-RU" sz="2400" dirty="0">
                <a:solidFill>
                  <a:srgbClr val="343434"/>
                </a:solidFill>
                <a:latin typeface="Tahoma" panose="020B0604030504040204" pitchFamily="34" charset="0"/>
              </a:rPr>
              <a:t>1943 года, когда Твардовский вместе с частями 32-й кавалерийской дивизии, в рядах освободителей, шел к родному хутору, он, потрясенный увиденным, с горечью скажет: </a:t>
            </a:r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</a:rPr>
              <a:t>«Я не узнал даже пепелище отцовского дома. Ни деревца, ни сада, ни кирпичика или столбика от построек – все занесено дурной, высокой, как конопля, травой, что обычно растет на пепелищах. Не нашел вообще ни одной приметы того клочка земли, который, закрыв глаза, могу представить себе до пятнышка, с которым связано все лучшее, что есть во мне».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7739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482601"/>
            <a:ext cx="96393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24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165100"/>
            <a:ext cx="104648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0687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76212"/>
            <a:ext cx="9753600" cy="65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4660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3700" y="1558141"/>
            <a:ext cx="110109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343434"/>
                </a:solidFill>
                <a:latin typeface="Tahoma" panose="020B0604030504040204" pitchFamily="34" charset="0"/>
              </a:rPr>
              <a:t>Время все расставило на свои места. Стертый с лица земли хутор Загорье, дорогое место для Твардовского, живет. И живет не только в его произведениях. В Загорье едут тысячи людей как в дни проведения поэтических и фольклорных праздников, так и в будни. Сегодня они могут войти в дом детских и юношеских лет поэта, мысленно повторяя:</a:t>
            </a:r>
          </a:p>
          <a:p>
            <a:pPr algn="ctr"/>
            <a:r>
              <a:rPr lang="ru-RU" sz="2400" i="1" dirty="0">
                <a:solidFill>
                  <a:srgbClr val="343434"/>
                </a:solidFill>
                <a:latin typeface="Tahoma" panose="020B0604030504040204" pitchFamily="34" charset="0"/>
              </a:rPr>
              <a:t>Ничем сторона не богата,</a:t>
            </a:r>
            <a:br>
              <a:rPr lang="ru-RU" sz="2400" i="1" dirty="0">
                <a:solidFill>
                  <a:srgbClr val="343434"/>
                </a:solidFill>
                <a:latin typeface="Tahoma" panose="020B0604030504040204" pitchFamily="34" charset="0"/>
              </a:rPr>
            </a:br>
            <a:r>
              <a:rPr lang="ru-RU" sz="2400" i="1" dirty="0">
                <a:solidFill>
                  <a:srgbClr val="343434"/>
                </a:solidFill>
                <a:latin typeface="Tahoma" panose="020B0604030504040204" pitchFamily="34" charset="0"/>
              </a:rPr>
              <a:t>А мне уже тем хороша,</a:t>
            </a:r>
            <a:br>
              <a:rPr lang="ru-RU" sz="2400" i="1" dirty="0">
                <a:solidFill>
                  <a:srgbClr val="343434"/>
                </a:solidFill>
                <a:latin typeface="Tahoma" panose="020B0604030504040204" pitchFamily="34" charset="0"/>
              </a:rPr>
            </a:br>
            <a:r>
              <a:rPr lang="ru-RU" sz="2400" i="1" dirty="0">
                <a:solidFill>
                  <a:srgbClr val="343434"/>
                </a:solidFill>
                <a:latin typeface="Tahoma" panose="020B0604030504040204" pitchFamily="34" charset="0"/>
              </a:rPr>
              <a:t>Что там наудачу когда-то</a:t>
            </a:r>
            <a:br>
              <a:rPr lang="ru-RU" sz="2400" i="1" dirty="0">
                <a:solidFill>
                  <a:srgbClr val="343434"/>
                </a:solidFill>
                <a:latin typeface="Tahoma" panose="020B0604030504040204" pitchFamily="34" charset="0"/>
              </a:rPr>
            </a:br>
            <a:r>
              <a:rPr lang="ru-RU" sz="2400" i="1" dirty="0">
                <a:solidFill>
                  <a:srgbClr val="343434"/>
                </a:solidFill>
                <a:latin typeface="Tahoma" panose="020B0604030504040204" pitchFamily="34" charset="0"/>
              </a:rPr>
              <a:t>Моя народилась душа…</a:t>
            </a:r>
            <a:endParaRPr lang="ru-RU" sz="2400" dirty="0">
              <a:solidFill>
                <a:srgbClr val="343434"/>
              </a:solidFill>
              <a:latin typeface="Tahoma" panose="020B0604030504040204" pitchFamily="34" charset="0"/>
            </a:endParaRPr>
          </a:p>
          <a:p>
            <a:pPr algn="just"/>
            <a:r>
              <a:rPr lang="ru-RU" sz="2400" dirty="0">
                <a:solidFill>
                  <a:srgbClr val="343434"/>
                </a:solidFill>
                <a:latin typeface="Tahoma" panose="020B0604030504040204" pitchFamily="34" charset="0"/>
              </a:rPr>
              <a:t>В памяти посетителей останется дом, кузница, банька, колодец, сад – тихая родина Александра </a:t>
            </a:r>
            <a:r>
              <a:rPr lang="ru-RU" sz="2400" dirty="0" err="1">
                <a:solidFill>
                  <a:srgbClr val="343434"/>
                </a:solidFill>
                <a:latin typeface="Tahoma" panose="020B0604030504040204" pitchFamily="34" charset="0"/>
              </a:rPr>
              <a:t>Трифоновича</a:t>
            </a:r>
            <a:r>
              <a:rPr lang="ru-RU" sz="2400" dirty="0">
                <a:solidFill>
                  <a:srgbClr val="343434"/>
                </a:solidFill>
                <a:latin typeface="Tahoma" panose="020B0604030504040204" pitchFamily="34" charset="0"/>
              </a:rPr>
              <a:t> Твардовского.</a:t>
            </a:r>
            <a:endParaRPr lang="ru-RU" sz="2400" b="0" i="0" dirty="0">
              <a:solidFill>
                <a:srgbClr val="343434"/>
              </a:solidFill>
              <a:effectLst/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2282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5410200"/>
            <a:ext cx="8534400" cy="1016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Железнодорожная станция Починок</a:t>
            </a:r>
            <a:endParaRPr lang="ru-RU" sz="2800" dirty="0"/>
          </a:p>
        </p:txBody>
      </p:sp>
      <p:pic>
        <p:nvPicPr>
          <p:cNvPr id="3" name="Picture 2" descr="C:\Documents and Settings\Пользователь\Мои документы\Мои рисунки\ТВАРДОВСКИЙ\выпускной 010.jpg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8" y="0"/>
            <a:ext cx="4618832" cy="490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Documents and Settings\Пользователь\Мои документы\Мои рисунки\ТВАРДОВСКИЙ\выпускной 011.jpg"/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794" y="538956"/>
            <a:ext cx="6336506" cy="465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25626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97400" y="5461000"/>
            <a:ext cx="8534400" cy="1257299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Памятник Твардовскому в  городе  Починок (</a:t>
            </a:r>
            <a:r>
              <a:rPr lang="ru-RU" sz="2400" b="1" dirty="0" smtClean="0">
                <a:solidFill>
                  <a:schemeClr val="bg1"/>
                </a:solidFill>
              </a:rPr>
              <a:t>скульптор Андрей Ковальчук</a:t>
            </a:r>
            <a:r>
              <a:rPr lang="ru-RU" sz="2400" dirty="0" smtClean="0"/>
              <a:t>)</a:t>
            </a:r>
            <a:endParaRPr lang="ru-RU" sz="2800" dirty="0"/>
          </a:p>
        </p:txBody>
      </p:sp>
      <p:pic>
        <p:nvPicPr>
          <p:cNvPr id="3" name="Picture 2" descr="C:\Documents and Settings\Пользователь\Мои документы\Мои рисунки\ТВАРДОВСКИЙ\все 003.jpg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71" y="152400"/>
            <a:ext cx="4962129" cy="566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65127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1700" y="238499"/>
            <a:ext cx="8534400" cy="150706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источники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03300" y="1560900"/>
            <a:ext cx="10337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03300" y="1745566"/>
            <a:ext cx="10541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ru-RU" sz="2000" u="sng" dirty="0">
                <a:solidFill>
                  <a:schemeClr val="bg1"/>
                </a:solidFill>
                <a:latin typeface="+mj-lt"/>
              </a:rPr>
              <a:t>http://www.ursa-tm.ru/forum/uploads/gallery/album_208/gallery_6_208_199417.jpg</a:t>
            </a:r>
            <a:endParaRPr lang="ru-RU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54100" y="2391897"/>
            <a:ext cx="10769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ru-RU" dirty="0">
                <a:solidFill>
                  <a:schemeClr val="bg1"/>
                </a:solidFill>
                <a:hlinkClick r:id="rId2"/>
              </a:rPr>
              <a:t>http://kultura.admin-smolensk.ru/img/image/muzei/oblast/sagorie/sagorie2.jpg</a:t>
            </a:r>
            <a:r>
              <a:rPr lang="ru-RU" altLang="ru-RU" dirty="0">
                <a:solidFill>
                  <a:schemeClr val="bg1"/>
                </a:solidFill>
              </a:rPr>
              <a:t>; </a:t>
            </a:r>
            <a:r>
              <a:rPr lang="fr-FR" altLang="ru-RU" dirty="0">
                <a:solidFill>
                  <a:schemeClr val="bg1"/>
                </a:solidFill>
                <a:hlinkClick r:id="rId3"/>
              </a:rPr>
              <a:t>http://www.fotosoyuz.ru/preview/600x600-p2owd7/ez/i2y9wj/600x600,fs-gostev-02,10,Gost-0905_2.jpg?fhnhdwic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934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800100"/>
            <a:ext cx="10058400" cy="3314700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Мы любили свой хутор,</a:t>
            </a:r>
            <a:b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Свой сад,</a:t>
            </a:r>
            <a:b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Свой колодец,</a:t>
            </a:r>
            <a:b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Свой ельник и шишки.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80212" y="3365500"/>
            <a:ext cx="8535988" cy="18796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«Братья»</a:t>
            </a:r>
            <a:endParaRPr lang="ru-RU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421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5512" y="5350933"/>
            <a:ext cx="8534400" cy="1113367"/>
          </a:xfrm>
        </p:spPr>
        <p:txBody>
          <a:bodyPr/>
          <a:lstStyle/>
          <a:p>
            <a:r>
              <a:rPr lang="ru-RU" dirty="0" smtClean="0"/>
              <a:t>                  Хутор Загорье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900" y="495301"/>
            <a:ext cx="9182100" cy="468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73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114300"/>
            <a:ext cx="10604500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115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700" y="152400"/>
            <a:ext cx="7137400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206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254001"/>
            <a:ext cx="9766300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60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5900" y="1303447"/>
            <a:ext cx="11760200" cy="4188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343434"/>
                </a:solidFill>
                <a:latin typeface="Tahoma" panose="020B0604030504040204" pitchFamily="34" charset="0"/>
              </a:rPr>
              <a:t>Хутор Загорье </a:t>
            </a:r>
            <a:r>
              <a:rPr lang="ru-RU" sz="2000" dirty="0">
                <a:solidFill>
                  <a:srgbClr val="343434"/>
                </a:solidFill>
                <a:latin typeface="Tahoma" panose="020B0604030504040204" pitchFamily="34" charset="0"/>
              </a:rPr>
              <a:t>– отчая земля великого русского поэта Александра </a:t>
            </a:r>
            <a:r>
              <a:rPr lang="ru-RU" sz="2000" dirty="0" err="1">
                <a:solidFill>
                  <a:srgbClr val="343434"/>
                </a:solidFill>
                <a:latin typeface="Tahoma" panose="020B0604030504040204" pitchFamily="34" charset="0"/>
              </a:rPr>
              <a:t>Трифоновича</a:t>
            </a:r>
            <a:r>
              <a:rPr lang="ru-RU" sz="2000" dirty="0">
                <a:solidFill>
                  <a:srgbClr val="343434"/>
                </a:solidFill>
                <a:latin typeface="Tahoma" panose="020B0604030504040204" pitchFamily="34" charset="0"/>
              </a:rPr>
              <a:t> Твардовского. Здесь он родился 21 июня 1910 года при обстоятельствах не совсем обычных, но и не столь уж редких в ту пору в крестьянских семьях: мальчик появился на свет в «ёлочках», так как его мать, Мария Митрофановна, в тот момент работала в поле. Здесь он рос и набирал силы вместе с «краем родным», здесь стучала машинка матери, звучал голос отца, к приезду гостя загоралась висячая лампа и пел свою песню самовар. На хуторе Загорье почувствовал Саша Твардовский биение жизни, усвоил ее первые уроки, написал свои первые стихи, здесь </a:t>
            </a:r>
            <a:r>
              <a:rPr lang="ru-RU" sz="2000" dirty="0" smtClean="0">
                <a:solidFill>
                  <a:srgbClr val="343434"/>
                </a:solidFill>
                <a:latin typeface="Tahoma" panose="020B0604030504040204" pitchFamily="34" charset="0"/>
              </a:rPr>
              <a:t>корни его поэзии</a:t>
            </a:r>
            <a:r>
              <a:rPr lang="ru-RU" sz="2000" dirty="0">
                <a:solidFill>
                  <a:srgbClr val="343434"/>
                </a:solidFill>
                <a:latin typeface="Tahoma" panose="020B0604030504040204" pitchFamily="34" charset="0"/>
              </a:rPr>
              <a:t>.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532273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-1"/>
            <a:ext cx="9525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92623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110</TotalTime>
  <Words>365</Words>
  <Application>Microsoft Office PowerPoint</Application>
  <PresentationFormat>Широкоэкранный</PresentationFormat>
  <Paragraphs>30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Century Gothic</vt:lpstr>
      <vt:lpstr>Tahoma</vt:lpstr>
      <vt:lpstr>Wingdings 3</vt:lpstr>
      <vt:lpstr>Сектор</vt:lpstr>
      <vt:lpstr>Малая родина Александра Трифоновича Твардовского                                  мбоу «сш№39 Г.сМОЛЕНСКА                                   Учитель Костюченко Л.Г.</vt:lpstr>
      <vt:lpstr>Презентация PowerPoint</vt:lpstr>
      <vt:lpstr>Мы любили свой хутор, Свой сад, Свой колодец, Свой ельник и шишки.</vt:lpstr>
      <vt:lpstr>                  Хутор Загорье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Горница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Железнодорожная станция Починок</vt:lpstr>
      <vt:lpstr>Памятник Твардовскому в  городе  Починок (скульптор Андрей Ковальчук)</vt:lpstr>
      <vt:lpstr>источники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Малая родина Александра Трифоновича Твардовского</dc:title>
  <dc:creator>user</dc:creator>
  <cp:lastModifiedBy>user</cp:lastModifiedBy>
  <cp:revision>13</cp:revision>
  <dcterms:created xsi:type="dcterms:W3CDTF">2016-03-26T17:32:51Z</dcterms:created>
  <dcterms:modified xsi:type="dcterms:W3CDTF">2017-10-08T14:12:18Z</dcterms:modified>
</cp:coreProperties>
</file>