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60" r:id="rId3"/>
    <p:sldId id="277" r:id="rId4"/>
    <p:sldId id="278" r:id="rId5"/>
    <p:sldId id="279" r:id="rId6"/>
    <p:sldId id="280" r:id="rId7"/>
    <p:sldId id="261" r:id="rId8"/>
    <p:sldId id="263" r:id="rId9"/>
    <p:sldId id="265" r:id="rId10"/>
    <p:sldId id="264" r:id="rId11"/>
    <p:sldId id="262" r:id="rId12"/>
    <p:sldId id="267" r:id="rId13"/>
    <p:sldId id="269" r:id="rId14"/>
    <p:sldId id="270" r:id="rId15"/>
    <p:sldId id="272" r:id="rId16"/>
    <p:sldId id="27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0043"/>
    <a:srgbClr val="FFCCFF"/>
    <a:srgbClr val="FFCC00"/>
    <a:srgbClr val="CC66FF"/>
    <a:srgbClr val="5A278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26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410FA-6994-4797-BC87-C84953E2D4A9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6CD85-3F42-488C-893A-363CFED11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448DC-D7DD-485C-B95C-AEAE51D13529}" type="slidenum">
              <a:rPr lang="sr-Latn-CS" smtClean="0"/>
              <a:pPr/>
              <a:t>10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30B51F-00EF-42B4-82DE-3AB1EB478D57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232772-B5C4-4BD0-B121-8166F31D28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0B5B2D-98C3-42DD-817E-B4B4687934CB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00D214F-2182-4929-8527-8F7F089614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4C97B0-AA88-455B-9869-558A0D9B0409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C3182E-B7BC-43C5-A834-6FAB801209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63C805-8E27-4AC1-B7C9-E372C4756054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E97C0F-5819-4E98-AE6E-204D6E1BC3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6AF346-DD9B-4D55-A7F6-3C7BB5CE6B25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8B9732-C287-48A4-9CBC-D281AA7BDC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1ACD1-3F2D-4A3B-B194-030D676834CA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D244D9-1352-40EB-B20F-129FFDEF99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A55A7D-86AF-47FB-AA90-8364BE85E8FF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EEB7E3-40BC-4AA4-8A78-49C4E660F4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EA8828-9FC2-4A50-97F0-27610F9DDDD4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59F95D-BC18-4C4D-B546-65A1845554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F0098A-C19B-4643-BD1B-475B5D08DE47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0352E61-7C57-46B8-B2F5-146A181F75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56ACD1-E219-42B5-BBD5-EEE68B75A964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3A02AC-E314-4B42-A83F-B56CE89F15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D54415-6F37-446C-B0AF-AD1068C3BBEE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1C152B-E88F-4D61-9660-5DAB29DA02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E5B653DE-5EC3-4061-8EEF-536655FDF528}" type="datetimeFigureOut">
              <a:rPr lang="ru-RU" smtClean="0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1DDD4DB-B172-48AC-8EDC-E73147C711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smiles.33b.ru/smile.12801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Documents%20and%20Settings\Admin\&#1056;&#1072;&#1073;&#1086;&#1095;&#1080;&#1081;%20&#1089;&#1090;&#1086;&#1083;\&#1084;&#1072;&#1090;&#1077;&#1088;&#1080;&#1072;&#1083;&#1099;%20&#1091;&#1088;&#1086;&#1082;&#1072;%20&#1088;&#1091;&#1089;&#1089;&#1086;&#1075;&#1086;%20&#1103;&#1079;&#1099;&#1082;&#1072;%20&#1055;&#1072;&#1085;&#1102;&#1096;&#1082;&#1080;&#1085;&#1072;%20&#1054;.&#1042;\&#1060;&#1080;&#1079;&#1084;&#1080;&#1085;&#1091;&#1090;&#1082;&#1072;\&#1092;&#1080;&#1079;&#1084;&#1080;&#1085;&#1091;&#1090;&#1082;&#1072;.pp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428596" y="214290"/>
            <a:ext cx="8501122" cy="3095625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Путешествие в страну </a:t>
            </a:r>
          </a:p>
          <a:p>
            <a:pPr algn="ctr"/>
            <a:r>
              <a:rPr lang="ru-RU" sz="3600" kern="1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Глагола </a:t>
            </a:r>
            <a:endParaRPr lang="ru-RU" sz="3600" kern="1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483768" y="3645024"/>
            <a:ext cx="6048672" cy="273630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ysClr val="windowText" lastClr="000000"/>
                </a:solidFill>
                <a:latin typeface="Book Antiqua" pitchFamily="18" charset="0"/>
              </a:rPr>
              <a:t>Урок – обобщения знаний по теме: «Глагол. Повторение и обобщение изученного» 4 класс. </a:t>
            </a:r>
          </a:p>
          <a:p>
            <a:r>
              <a:rPr lang="ru-RU" b="1" i="1" dirty="0" smtClean="0">
                <a:solidFill>
                  <a:sysClr val="windowText" lastClr="000000"/>
                </a:solidFill>
                <a:latin typeface="Book Antiqua" pitchFamily="18" charset="0"/>
              </a:rPr>
              <a:t>Учитель: </a:t>
            </a:r>
            <a:r>
              <a:rPr lang="ru-RU" b="1" i="1" dirty="0" err="1" smtClean="0">
                <a:solidFill>
                  <a:sysClr val="windowText" lastClr="000000"/>
                </a:solidFill>
                <a:latin typeface="Book Antiqua" pitchFamily="18" charset="0"/>
              </a:rPr>
              <a:t>Шеметова</a:t>
            </a:r>
            <a:r>
              <a:rPr lang="ru-RU" b="1" i="1" dirty="0" smtClean="0">
                <a:solidFill>
                  <a:sysClr val="windowText" lastClr="000000"/>
                </a:solidFill>
                <a:latin typeface="Book Antiqua" pitchFamily="18" charset="0"/>
              </a:rPr>
              <a:t> Е. 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3419872" y="285750"/>
            <a:ext cx="49954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Глаголы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8715404" cy="135732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Совершенный вид 		Несовершенный вид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 (что сделает?)                            (что делает?)</a:t>
            </a:r>
          </a:p>
          <a:p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857488" y="928670"/>
            <a:ext cx="642938" cy="428625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429256" y="928670"/>
            <a:ext cx="714375" cy="428625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Подзаголовок 4"/>
          <p:cNvSpPr txBox="1">
            <a:spLocks/>
          </p:cNvSpPr>
          <p:nvPr/>
        </p:nvSpPr>
        <p:spPr bwMode="auto">
          <a:xfrm>
            <a:off x="0" y="3357562"/>
            <a:ext cx="871540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одзаголовок 4"/>
          <p:cNvSpPr txBox="1">
            <a:spLocks/>
          </p:cNvSpPr>
          <p:nvPr/>
        </p:nvSpPr>
        <p:spPr bwMode="auto">
          <a:xfrm>
            <a:off x="428596" y="2571744"/>
            <a:ext cx="871540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 smtClean="0">
                <a:latin typeface="Calibri" pitchFamily="34" charset="0"/>
              </a:rPr>
              <a:t>Изменение глаголов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571736" y="3071810"/>
            <a:ext cx="428625" cy="28575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5500695" y="3071810"/>
            <a:ext cx="357188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57224" y="3357562"/>
            <a:ext cx="2143125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По числам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57752" y="3357562"/>
            <a:ext cx="2714625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По временам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821505" y="3964785"/>
            <a:ext cx="285750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2071671" y="4000504"/>
            <a:ext cx="285750" cy="142875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5720" y="4214818"/>
            <a:ext cx="1000125" cy="523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ед.ч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71604" y="4214818"/>
            <a:ext cx="1000125" cy="523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мн.ч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 flipV="1">
            <a:off x="4929190" y="3929066"/>
            <a:ext cx="285750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5869791" y="3988597"/>
            <a:ext cx="333375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072330" y="3929066"/>
            <a:ext cx="357187" cy="214313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0430" y="4214818"/>
            <a:ext cx="15716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+mn-lt"/>
              </a:rPr>
              <a:t>наст.в</a:t>
            </a:r>
            <a:r>
              <a:rPr lang="ru-RU" sz="2800" dirty="0">
                <a:latin typeface="+mn-lt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86380" y="4286256"/>
            <a:ext cx="15716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буд.в.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43768" y="4286256"/>
            <a:ext cx="2000232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+mn-lt"/>
              </a:rPr>
              <a:t>прош.в</a:t>
            </a:r>
            <a:r>
              <a:rPr lang="ru-RU" sz="2800" dirty="0">
                <a:latin typeface="+mn-lt"/>
              </a:rPr>
              <a:t>.  -л-</a:t>
            </a:r>
          </a:p>
        </p:txBody>
      </p:sp>
      <p:grpSp>
        <p:nvGrpSpPr>
          <p:cNvPr id="29" name="Группа 68"/>
          <p:cNvGrpSpPr>
            <a:grpSpLocks/>
          </p:cNvGrpSpPr>
          <p:nvPr/>
        </p:nvGrpSpPr>
        <p:grpSpPr bwMode="auto">
          <a:xfrm>
            <a:off x="8643966" y="4286256"/>
            <a:ext cx="285750" cy="214313"/>
            <a:chOff x="8358214" y="4143380"/>
            <a:chExt cx="285752" cy="21431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 rot="16200000" flipV="1">
              <a:off x="8465371" y="4179099"/>
              <a:ext cx="214314" cy="1428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8322495" y="4179099"/>
              <a:ext cx="214314" cy="1428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2" name="Прямая со стрелкой 31"/>
          <p:cNvCxnSpPr/>
          <p:nvPr/>
        </p:nvCxnSpPr>
        <p:spPr>
          <a:xfrm rot="16200000" flipH="1">
            <a:off x="4143372" y="4786322"/>
            <a:ext cx="285750" cy="28575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5357818" y="4857760"/>
            <a:ext cx="285750" cy="28575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57620" y="5143512"/>
            <a:ext cx="2143125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По лицам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rot="16200000" flipH="1">
            <a:off x="7608116" y="4893479"/>
            <a:ext cx="357187" cy="28575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715140" y="5214950"/>
            <a:ext cx="2214563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По родам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 rot="10800000" flipV="1">
            <a:off x="3500430" y="5715016"/>
            <a:ext cx="357187" cy="28575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H="1">
            <a:off x="4500562" y="5786454"/>
            <a:ext cx="284163" cy="141287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5429256" y="5715016"/>
            <a:ext cx="357187" cy="28575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571736" y="6072206"/>
            <a:ext cx="1000125" cy="523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1 л.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929058" y="6027003"/>
            <a:ext cx="107157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2 л.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-</a:t>
            </a:r>
            <a:r>
              <a:rPr lang="ru-RU" sz="2400" b="1" dirty="0" err="1">
                <a:latin typeface="+mn-lt"/>
              </a:rPr>
              <a:t>ь</a:t>
            </a:r>
            <a:endParaRPr lang="ru-RU" sz="2400" b="1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14942" y="6072206"/>
            <a:ext cx="1000125" cy="523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3 л.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 rot="5400000">
            <a:off x="6696884" y="5876148"/>
            <a:ext cx="500063" cy="17780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6200000" flipH="1">
            <a:off x="7443810" y="5986479"/>
            <a:ext cx="436562" cy="36513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 flipH="1">
            <a:off x="8344721" y="5799947"/>
            <a:ext cx="452437" cy="28257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29388" y="6215082"/>
            <a:ext cx="71437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+mn-lt"/>
              </a:rPr>
              <a:t>м.р</a:t>
            </a:r>
            <a:endParaRPr lang="ru-RU" sz="2800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86644" y="6215083"/>
            <a:ext cx="785818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+mn-lt"/>
              </a:rPr>
              <a:t>ж.р</a:t>
            </a:r>
            <a:endParaRPr lang="ru-RU" sz="28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43900" y="6143644"/>
            <a:ext cx="785812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+mn-lt"/>
              </a:rPr>
              <a:t>с.р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6" grpId="0" animBg="1"/>
      <p:bldP spid="17" grpId="0" animBg="1"/>
      <p:bldP spid="20" grpId="0" animBg="1"/>
      <p:bldP spid="21" grpId="0" animBg="1"/>
      <p:bldP spid="26" grpId="0" animBg="1"/>
      <p:bldP spid="27" grpId="0" animBg="1"/>
      <p:bldP spid="28" grpId="0" animBg="1"/>
      <p:bldP spid="34" grpId="0" animBg="1"/>
      <p:bldP spid="40" grpId="0" animBg="1"/>
      <p:bldP spid="43" grpId="0" animBg="1"/>
      <p:bldP spid="47" grpId="0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Улица морфология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dirty="0" smtClean="0"/>
          </a:p>
          <a:p>
            <a:r>
              <a:rPr lang="ru-RU" b="1" dirty="0" smtClean="0"/>
              <a:t>Сделай морфологический разбор слов</a:t>
            </a:r>
          </a:p>
          <a:p>
            <a:r>
              <a:rPr lang="ru-RU" sz="6600" dirty="0" smtClean="0"/>
              <a:t>строишь</a:t>
            </a:r>
          </a:p>
          <a:p>
            <a:r>
              <a:rPr lang="ru-RU" sz="6600" dirty="0" smtClean="0"/>
              <a:t>схватит</a:t>
            </a:r>
          </a:p>
          <a:p>
            <a:r>
              <a:rPr lang="ru-RU" sz="6600" dirty="0" smtClean="0"/>
              <a:t>зазеленеют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prstTxWarp prst="textTriangl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Самостоятельная работа</a:t>
            </a:r>
            <a:endParaRPr lang="ru-RU" sz="8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1714500"/>
            <a:ext cx="3571875" cy="5000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/>
              <a:t>свяж</a:t>
            </a:r>
            <a:r>
              <a:rPr lang="ru-RU" sz="3200" dirty="0"/>
              <a:t>…м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86313" y="3786188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плат…</a:t>
            </a:r>
            <a:r>
              <a:rPr lang="ru-RU" sz="3200" dirty="0" err="1"/>
              <a:t>шь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625" y="2357438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танцу…м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625" y="5857875"/>
            <a:ext cx="3571875" cy="5000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сине…т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625" y="3071813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/>
              <a:t>перебира...м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6313" y="3143250"/>
            <a:ext cx="3571875" cy="5000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пойма…</a:t>
            </a:r>
            <a:r>
              <a:rPr lang="ru-RU" sz="3200" dirty="0" err="1"/>
              <a:t>шь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8625" y="3786188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/>
              <a:t>рису…м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625" y="4500563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чу…м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8625" y="5214938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/>
              <a:t>усво...м</a:t>
            </a:r>
            <a:endParaRPr lang="ru-RU" sz="3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57750" y="2428875"/>
            <a:ext cx="3571875" cy="5000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зиму…</a:t>
            </a:r>
            <a:r>
              <a:rPr lang="ru-RU" sz="3200" dirty="0" err="1"/>
              <a:t>шь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57750" y="1714500"/>
            <a:ext cx="3571875" cy="5000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отдыха…</a:t>
            </a:r>
            <a:r>
              <a:rPr lang="ru-RU" sz="3200" dirty="0" err="1"/>
              <a:t>шь</a:t>
            </a:r>
            <a:endParaRPr lang="ru-RU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786313" y="4429125"/>
            <a:ext cx="3571875" cy="5000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мечта…</a:t>
            </a:r>
            <a:r>
              <a:rPr lang="ru-RU" sz="3200" dirty="0" err="1"/>
              <a:t>шь</a:t>
            </a:r>
            <a:endParaRPr lang="ru-RU" sz="3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786313" y="5072063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/>
              <a:t>загора</a:t>
            </a:r>
            <a:r>
              <a:rPr lang="ru-RU" sz="3200" dirty="0"/>
              <a:t>…</a:t>
            </a:r>
            <a:r>
              <a:rPr lang="ru-RU" sz="3200" dirty="0" err="1"/>
              <a:t>шь</a:t>
            </a:r>
            <a:endParaRPr lang="ru-RU" sz="3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86313" y="5786438"/>
            <a:ext cx="3571875" cy="500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/>
              <a:t>затян</a:t>
            </a:r>
            <a:r>
              <a:rPr lang="ru-RU" sz="3200" dirty="0"/>
              <a:t>…т</a:t>
            </a:r>
          </a:p>
        </p:txBody>
      </p:sp>
      <p:pic>
        <p:nvPicPr>
          <p:cNvPr id="7185" name="Picture 5" descr="http://s16.rimg.info/6c9fd371caf9e606522b2e107aad5a90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5580063"/>
            <a:ext cx="2671763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2357438" y="1857375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75" y="2500313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86063" y="3214688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357438" y="3929063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15125" y="2563813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58000" y="1857375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357438" y="6000750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43125" y="4643438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15125" y="4572000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786563" y="3309938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786563" y="5929313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715125" y="5214938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86000" y="5349875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3929063"/>
            <a:ext cx="28575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Управляющая кнопка: домой 34">
            <a:hlinkClick r:id="rId4" action="ppaction://hlinkpres?slideindex=1&amp;slidetitle=Слайд 1" highlightClick="1"/>
          </p:cNvPr>
          <p:cNvSpPr/>
          <p:nvPr/>
        </p:nvSpPr>
        <p:spPr>
          <a:xfrm>
            <a:off x="8643966" y="6286520"/>
            <a:ext cx="500034" cy="35719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500034" y="1000108"/>
            <a:ext cx="3143272" cy="1143008"/>
            <a:chOff x="2335549" y="2143117"/>
            <a:chExt cx="4188382" cy="2307884"/>
          </a:xfrm>
        </p:grpSpPr>
        <p:pic>
          <p:nvPicPr>
            <p:cNvPr id="8210" name="Рисунок 4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35549" y="2143117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Прямоугольник 5"/>
            <p:cNvSpPr/>
            <p:nvPr/>
          </p:nvSpPr>
          <p:spPr>
            <a:xfrm>
              <a:off x="3187390" y="2143117"/>
              <a:ext cx="2286411" cy="114295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I</a:t>
              </a:r>
              <a:r>
                <a:rPr lang="ru-RU" sz="2400" dirty="0">
                  <a:solidFill>
                    <a:schemeClr val="bg1"/>
                  </a:solidFill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bg1"/>
                  </a:solidFill>
                </a:rPr>
                <a:t>спряжение</a:t>
              </a:r>
            </a:p>
          </p:txBody>
        </p:sp>
      </p:grpSp>
      <p:grpSp>
        <p:nvGrpSpPr>
          <p:cNvPr id="3" name="Группа 6"/>
          <p:cNvGrpSpPr>
            <a:grpSpLocks/>
          </p:cNvGrpSpPr>
          <p:nvPr/>
        </p:nvGrpSpPr>
        <p:grpSpPr bwMode="auto">
          <a:xfrm>
            <a:off x="5143504" y="1000108"/>
            <a:ext cx="3143272" cy="1071571"/>
            <a:chOff x="2335549" y="1835402"/>
            <a:chExt cx="4188382" cy="2307884"/>
          </a:xfrm>
        </p:grpSpPr>
        <p:pic>
          <p:nvPicPr>
            <p:cNvPr id="8208" name="Рисунок 7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35549" y="1835402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Прямоугольник 8"/>
            <p:cNvSpPr/>
            <p:nvPr/>
          </p:nvSpPr>
          <p:spPr>
            <a:xfrm>
              <a:off x="3187088" y="2143117"/>
              <a:ext cx="2287272" cy="114179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bg1"/>
                  </a:solidFill>
                </a:rPr>
                <a:t>II</a:t>
              </a:r>
              <a:r>
                <a:rPr lang="ru-RU" sz="2400" dirty="0">
                  <a:solidFill>
                    <a:schemeClr val="bg1"/>
                  </a:solidFill>
                </a:rPr>
                <a:t> спряжение</a:t>
              </a: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14313" y="4929188"/>
            <a:ext cx="1714500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бре_т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71688" y="4929188"/>
            <a:ext cx="1571625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гон_т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43375" y="4929188"/>
            <a:ext cx="1857375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стел_т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72250" y="4929188"/>
            <a:ext cx="1857375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слыш_т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14438" y="5500688"/>
            <a:ext cx="2000250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смотр_т</a:t>
            </a:r>
            <a:endParaRPr lang="ru-RU" sz="3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357563" y="5500688"/>
            <a:ext cx="1571625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вид_т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191125" y="5500688"/>
            <a:ext cx="2071688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держ_т</a:t>
            </a:r>
            <a:endParaRPr lang="ru-RU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4313" y="6199188"/>
            <a:ext cx="1857375" cy="35718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завис_т</a:t>
            </a:r>
            <a:endParaRPr lang="ru-RU" sz="3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86000" y="6159500"/>
            <a:ext cx="2143125" cy="4286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терп_т</a:t>
            </a:r>
            <a:endParaRPr lang="ru-RU" sz="3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6215063"/>
            <a:ext cx="1928812" cy="37306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/>
              <a:t>дыш_т</a:t>
            </a:r>
            <a:endParaRPr lang="ru-RU" sz="3200" dirty="0"/>
          </a:p>
        </p:txBody>
      </p:sp>
      <p:pic>
        <p:nvPicPr>
          <p:cNvPr id="8206" name="Рисунок 21" descr="dis21[1]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484784"/>
            <a:ext cx="10715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Рисунок 23" descr="dis49[1]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3071810"/>
            <a:ext cx="13096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175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Переулок тупиковый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74 0.06544 L 0.05989 -0.396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99 0.05295 L 0.3908 -0.4175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" y="-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6233 -0.28356 " pathEditMode="relative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4798E-6 L -0.08403 -0.34404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-1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88 0.03191 L 0.47621 -0.3539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" y="-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29149 -0.28356 " pathEditMode="relative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88 -0.00787 L 0.05538 -0.17592 " pathEditMode="relative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55556E-6 L 0.60643 -0.17847 " pathEditMode="relative" ptsTypes="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2.59259E-6 L 0.37794 -0.09445 " pathEditMode="relative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0.12604 -0.02106 " pathEditMode="relative" ptsTypes="AA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884368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Проспект неопределённой 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/>
              <a:t>Образуйте от данных слов глаголы неопределённой формы и определите спряжение:</a:t>
            </a:r>
          </a:p>
          <a:p>
            <a:pPr algn="ctr">
              <a:buNone/>
            </a:pPr>
            <a:r>
              <a:rPr lang="ru-RU" dirty="0" smtClean="0"/>
              <a:t>. бед -</a:t>
            </a:r>
          </a:p>
          <a:p>
            <a:pPr algn="ctr">
              <a:buNone/>
            </a:pPr>
            <a:r>
              <a:rPr lang="ru-RU" dirty="0" err="1" smtClean="0"/>
              <a:t>ч.рный</a:t>
            </a:r>
            <a:r>
              <a:rPr lang="ru-RU" dirty="0" smtClean="0"/>
              <a:t> –</a:t>
            </a:r>
          </a:p>
          <a:p>
            <a:pPr algn="ctr">
              <a:buNone/>
            </a:pPr>
            <a:r>
              <a:rPr lang="ru-RU" dirty="0" smtClean="0"/>
              <a:t>б.седа - </a:t>
            </a:r>
          </a:p>
          <a:p>
            <a:pPr algn="ctr">
              <a:buNone/>
            </a:pPr>
            <a:r>
              <a:rPr lang="ru-RU" dirty="0" smtClean="0"/>
              <a:t>св.бода -</a:t>
            </a:r>
          </a:p>
          <a:p>
            <a:pPr algn="ctr">
              <a:buNone/>
            </a:pPr>
            <a:r>
              <a:rPr lang="ru-RU" dirty="0" smtClean="0"/>
              <a:t>п.беда -</a:t>
            </a: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2143108" y="2786058"/>
            <a:ext cx="3929090" cy="328614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Обедать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Чернеть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        (I)</a:t>
            </a:r>
            <a:endParaRPr lang="ru-RU" sz="28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Беседовать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  (I)</a:t>
            </a:r>
            <a:endParaRPr lang="ru-RU" sz="28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Освободить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(II)</a:t>
            </a:r>
            <a:endParaRPr lang="ru-RU" sz="28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Победить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    (II)</a:t>
            </a:r>
            <a:endParaRPr lang="ru-RU" sz="28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11354"/>
          </a:xfrm>
        </p:spPr>
        <p:txBody>
          <a:bodyPr>
            <a:prstTxWarp prst="textInflate">
              <a:avLst/>
            </a:prstTxWarp>
          </a:bodyPr>
          <a:lstStyle/>
          <a:p>
            <a:r>
              <a:rPr lang="ru-RU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Площадь Торжеств и Наград</a:t>
            </a:r>
            <a:br>
              <a:rPr lang="ru-RU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</a:br>
            <a:endParaRPr lang="ru-RU" dirty="0"/>
          </a:p>
        </p:txBody>
      </p:sp>
      <p:grpSp>
        <p:nvGrpSpPr>
          <p:cNvPr id="4" name="Group 13"/>
          <p:cNvGrpSpPr>
            <a:grpSpLocks noGrp="1"/>
          </p:cNvGrpSpPr>
          <p:nvPr>
            <p:ph idx="1"/>
          </p:nvPr>
        </p:nvGrpSpPr>
        <p:grpSpPr bwMode="auto">
          <a:xfrm>
            <a:off x="5430878" y="1505238"/>
            <a:ext cx="3427699" cy="4863961"/>
            <a:chOff x="4801" y="1285"/>
            <a:chExt cx="878" cy="3022"/>
          </a:xfrm>
        </p:grpSpPr>
        <p:pic>
          <p:nvPicPr>
            <p:cNvPr id="5" name="Picture 7" descr="сканирование000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1" y="1285"/>
              <a:ext cx="878" cy="3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4965" y="1948"/>
              <a:ext cx="1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 dirty="0">
                  <a:solidFill>
                    <a:srgbClr val="FF0000"/>
                  </a:solidFill>
                </a:rPr>
                <a:t>5! 4!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83568" y="1484784"/>
            <a:ext cx="533053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okman Old Style" pitchFamily="18" charset="0"/>
              </a:rPr>
              <a:t>Был сегодня очень рад</a:t>
            </a:r>
          </a:p>
          <a:p>
            <a:r>
              <a:rPr lang="ru-RU" sz="2800" b="1" i="1" dirty="0">
                <a:latin typeface="Bookman Old Style" pitchFamily="18" charset="0"/>
              </a:rPr>
              <a:t>Видеть знающих ребят!</a:t>
            </a:r>
          </a:p>
          <a:p>
            <a:r>
              <a:rPr lang="ru-RU" sz="2800" b="1" i="1" dirty="0">
                <a:latin typeface="Bookman Old Style" pitchFamily="18" charset="0"/>
              </a:rPr>
              <a:t>Город мой вы изучили </a:t>
            </a:r>
          </a:p>
          <a:p>
            <a:r>
              <a:rPr lang="ru-RU" sz="2800" b="1" i="1" dirty="0">
                <a:latin typeface="Bookman Old Style" pitchFamily="18" charset="0"/>
              </a:rPr>
              <a:t>И «отлично» получили!!!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000100" y="4000504"/>
            <a:ext cx="40782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solidFill>
                  <a:srgbClr val="000000"/>
                </a:solidFill>
              </a:rPr>
              <a:t>Спасибо за знания! </a:t>
            </a:r>
          </a:p>
          <a:p>
            <a:pPr algn="ctr"/>
            <a:r>
              <a:rPr lang="ru-RU" sz="2400" b="1" i="1" dirty="0">
                <a:solidFill>
                  <a:srgbClr val="000000"/>
                </a:solidFill>
              </a:rPr>
              <a:t>Встретимся ещё не раз!</a:t>
            </a:r>
            <a:endParaRPr lang="ru-RU" sz="2400" b="1" i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357422" y="4857760"/>
            <a:ext cx="109837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CC0066"/>
                </a:solidFill>
                <a:latin typeface="Curlz MT" pitchFamily="82" charset="0"/>
              </a:rPr>
              <a:t>Глагол </a:t>
            </a:r>
          </a:p>
          <a:p>
            <a:r>
              <a:rPr lang="ru-RU" sz="3200" b="1" i="1" dirty="0">
                <a:solidFill>
                  <a:srgbClr val="CC0066"/>
                </a:solidFill>
                <a:latin typeface="Curlz MT" pitchFamily="82" charset="0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задание </a:t>
            </a:r>
            <a:endParaRPr lang="ru-RU" dirty="0"/>
          </a:p>
        </p:txBody>
      </p:sp>
      <p:pic>
        <p:nvPicPr>
          <p:cNvPr id="4" name="Picture 7" descr="сканирование00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500174"/>
            <a:ext cx="334327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4282" y="1857364"/>
            <a:ext cx="4857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Сочинить для </a:t>
            </a:r>
            <a:r>
              <a:rPr lang="ru-RU" sz="4800" dirty="0" smtClean="0"/>
              <a:t>сказку   </a:t>
            </a:r>
            <a:r>
              <a:rPr lang="ru-RU" sz="4800" dirty="0" smtClean="0"/>
              <a:t>о глаголе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214282" y="142852"/>
            <a:ext cx="8678198" cy="49688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4000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Фразеологизмы</a:t>
            </a:r>
            <a:endParaRPr lang="ru-RU" sz="4000" i="1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142844" y="571480"/>
            <a:ext cx="4040188" cy="5357850"/>
          </a:xfrm>
        </p:spPr>
        <p:txBody>
          <a:bodyPr/>
          <a:lstStyle/>
          <a:p>
            <a:pPr marL="457200" indent="-457200">
              <a:buNone/>
            </a:pPr>
            <a:endParaRPr lang="ru-RU" sz="1600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pic>
        <p:nvPicPr>
          <p:cNvPr id="7" name="Picture 4" descr="img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8289677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 rot="5400000">
            <a:off x="4272422" y="3512554"/>
            <a:ext cx="5929335" cy="1588"/>
          </a:xfrm>
          <a:prstGeom prst="line">
            <a:avLst/>
          </a:prstGeom>
          <a:ln>
            <a:prstDash val="lgDash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663440" y="548680"/>
            <a:ext cx="4023360" cy="41967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67744" y="404664"/>
            <a:ext cx="6624736" cy="1584176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Метафора</a:t>
            </a:r>
            <a:br>
              <a:rPr lang="ru-RU" sz="7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ru-RU" sz="7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Часы стоят</a:t>
            </a:r>
          </a:p>
          <a:p>
            <a:pPr>
              <a:buFont typeface="Times New Roman" pitchFamily="16" charset="0"/>
              <a:buNone/>
              <a:defRPr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спешат</a:t>
            </a:r>
          </a:p>
          <a:p>
            <a:pPr>
              <a:buFont typeface="Times New Roman" pitchFamily="16" charset="0"/>
              <a:buNone/>
              <a:defRPr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идут</a:t>
            </a:r>
          </a:p>
          <a:p>
            <a:pPr>
              <a:buFont typeface="Times New Roman" pitchFamily="16" charset="0"/>
              <a:buNone/>
              <a:defRPr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отстают</a:t>
            </a:r>
          </a:p>
          <a:p>
            <a:endParaRPr lang="ru-RU" sz="6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842992" cy="79695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Синонимы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Зябнет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дрожит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стынет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мёрзнет</a:t>
            </a:r>
          </a:p>
          <a:p>
            <a:endParaRPr lang="ru-RU" sz="6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80728"/>
            <a:ext cx="7283152" cy="43691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Олицетворение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Злится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прошла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стучится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гонит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836712"/>
            <a:ext cx="5987008" cy="580926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Антонимы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Строит - разрушает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Болеет - здоровеет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Начнёшь - кончишь</a:t>
            </a:r>
          </a:p>
          <a:p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6"/>
          <p:cNvSpPr>
            <a:spLocks noGrp="1"/>
          </p:cNvSpPr>
          <p:nvPr>
            <p:ph type="title" idx="4294967295"/>
          </p:nvPr>
        </p:nvSpPr>
        <p:spPr>
          <a:xfrm>
            <a:off x="1619672" y="0"/>
            <a:ext cx="6609928" cy="11430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ru-RU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Страна 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Глагола</a:t>
            </a:r>
            <a:endParaRPr lang="ru-RU" sz="7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357158" y="1214422"/>
            <a:ext cx="8786842" cy="4608513"/>
            <a:chOff x="81" y="1494"/>
            <a:chExt cx="11465" cy="6840"/>
          </a:xfrm>
        </p:grpSpPr>
        <p:pic>
          <p:nvPicPr>
            <p:cNvPr id="10" name="Picture 56" descr="город"/>
            <p:cNvPicPr>
              <a:picLocks noChangeAspect="1" noChangeArrowheads="1"/>
            </p:cNvPicPr>
            <p:nvPr/>
          </p:nvPicPr>
          <p:blipFill>
            <a:blip r:embed="rId3" cstate="print"/>
            <a:srcRect b="56381"/>
            <a:stretch>
              <a:fillRect/>
            </a:stretch>
          </p:blipFill>
          <p:spPr bwMode="auto">
            <a:xfrm>
              <a:off x="261" y="1494"/>
              <a:ext cx="10440" cy="6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 Box 57"/>
            <p:cNvSpPr txBox="1">
              <a:spLocks noChangeArrowheads="1"/>
            </p:cNvSpPr>
            <p:nvPr/>
          </p:nvSpPr>
          <p:spPr bwMode="auto">
            <a:xfrm>
              <a:off x="1881" y="5634"/>
              <a:ext cx="16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>
                  <a:solidFill>
                    <a:srgbClr val="000000"/>
                  </a:solidFill>
                </a:rPr>
                <a:t>Время</a:t>
              </a:r>
              <a:endParaRPr lang="ru-RU"/>
            </a:p>
          </p:txBody>
        </p:sp>
        <p:sp>
          <p:nvSpPr>
            <p:cNvPr id="13" name="Text Box 58"/>
            <p:cNvSpPr txBox="1">
              <a:spLocks noChangeArrowheads="1"/>
            </p:cNvSpPr>
            <p:nvPr/>
          </p:nvSpPr>
          <p:spPr bwMode="auto">
            <a:xfrm>
              <a:off x="2781" y="5994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Н.В</a:t>
              </a:r>
              <a:endParaRPr lang="ru-RU"/>
            </a:p>
          </p:txBody>
        </p:sp>
        <p:sp>
          <p:nvSpPr>
            <p:cNvPr id="14" name="Text Box 59"/>
            <p:cNvSpPr txBox="1">
              <a:spLocks noChangeArrowheads="1"/>
            </p:cNvSpPr>
            <p:nvPr/>
          </p:nvSpPr>
          <p:spPr bwMode="auto">
            <a:xfrm>
              <a:off x="3021" y="6234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П.В</a:t>
              </a:r>
              <a:endParaRPr lang="ru-RU"/>
            </a:p>
          </p:txBody>
        </p:sp>
        <p:sp>
          <p:nvSpPr>
            <p:cNvPr id="15" name="Text Box 60"/>
            <p:cNvSpPr txBox="1">
              <a:spLocks noChangeArrowheads="1"/>
            </p:cNvSpPr>
            <p:nvPr/>
          </p:nvSpPr>
          <p:spPr bwMode="auto">
            <a:xfrm>
              <a:off x="3261" y="6474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Б.В</a:t>
              </a:r>
              <a:endParaRPr lang="ru-RU"/>
            </a:p>
          </p:txBody>
        </p:sp>
        <p:sp>
          <p:nvSpPr>
            <p:cNvPr id="16" name="Text Box 61"/>
            <p:cNvSpPr txBox="1">
              <a:spLocks noChangeArrowheads="1"/>
            </p:cNvSpPr>
            <p:nvPr/>
          </p:nvSpPr>
          <p:spPr bwMode="auto">
            <a:xfrm>
              <a:off x="381" y="3494"/>
              <a:ext cx="900" cy="5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Лицо</a:t>
              </a:r>
            </a:p>
            <a:p>
              <a:endParaRPr lang="ru-RU"/>
            </a:p>
          </p:txBody>
        </p:sp>
        <p:sp>
          <p:nvSpPr>
            <p:cNvPr id="17" name="Text Box 62"/>
            <p:cNvSpPr txBox="1">
              <a:spLocks noChangeArrowheads="1"/>
            </p:cNvSpPr>
            <p:nvPr/>
          </p:nvSpPr>
          <p:spPr bwMode="auto">
            <a:xfrm>
              <a:off x="261" y="4194"/>
              <a:ext cx="144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1 – ое</a:t>
              </a:r>
            </a:p>
            <a:p>
              <a:pPr algn="ctr"/>
              <a:r>
                <a:rPr lang="ru-RU" sz="1200">
                  <a:solidFill>
                    <a:srgbClr val="000000"/>
                  </a:solidFill>
                </a:rPr>
                <a:t>2 – ое</a:t>
              </a:r>
            </a:p>
            <a:p>
              <a:pPr algn="ctr"/>
              <a:r>
                <a:rPr lang="ru-RU" sz="1200">
                  <a:solidFill>
                    <a:srgbClr val="000000"/>
                  </a:solidFill>
                </a:rPr>
                <a:t>3 - е</a:t>
              </a:r>
              <a:endParaRPr lang="ru-RU"/>
            </a:p>
          </p:txBody>
        </p:sp>
        <p:sp>
          <p:nvSpPr>
            <p:cNvPr id="18" name="Text Box 63"/>
            <p:cNvSpPr txBox="1">
              <a:spLocks noChangeArrowheads="1"/>
            </p:cNvSpPr>
            <p:nvPr/>
          </p:nvSpPr>
          <p:spPr bwMode="auto">
            <a:xfrm>
              <a:off x="9261" y="3834"/>
              <a:ext cx="126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Число</a:t>
              </a:r>
              <a:endParaRPr lang="ru-RU"/>
            </a:p>
          </p:txBody>
        </p:sp>
        <p:sp>
          <p:nvSpPr>
            <p:cNvPr id="19" name="Text Box 64"/>
            <p:cNvSpPr txBox="1">
              <a:spLocks noChangeArrowheads="1"/>
            </p:cNvSpPr>
            <p:nvPr/>
          </p:nvSpPr>
          <p:spPr bwMode="auto">
            <a:xfrm>
              <a:off x="9081" y="4194"/>
              <a:ext cx="18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ед. ч   мн. ч</a:t>
              </a:r>
              <a:endParaRPr lang="ru-RU"/>
            </a:p>
          </p:txBody>
        </p:sp>
        <p:sp>
          <p:nvSpPr>
            <p:cNvPr id="20" name="Text Box 65"/>
            <p:cNvSpPr txBox="1">
              <a:spLocks noChangeArrowheads="1"/>
            </p:cNvSpPr>
            <p:nvPr/>
          </p:nvSpPr>
          <p:spPr bwMode="auto">
            <a:xfrm>
              <a:off x="264" y="7254"/>
              <a:ext cx="16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Спряжение</a:t>
              </a:r>
              <a:endParaRPr lang="ru-RU"/>
            </a:p>
          </p:txBody>
        </p:sp>
        <p:sp>
          <p:nvSpPr>
            <p:cNvPr id="21" name="Text Box 66"/>
            <p:cNvSpPr txBox="1">
              <a:spLocks noChangeArrowheads="1"/>
            </p:cNvSpPr>
            <p:nvPr/>
          </p:nvSpPr>
          <p:spPr bwMode="auto">
            <a:xfrm>
              <a:off x="81" y="7614"/>
              <a:ext cx="18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solidFill>
                    <a:srgbClr val="000000"/>
                  </a:solidFill>
                </a:rPr>
                <a:t>I – </a:t>
              </a:r>
              <a:r>
                <a:rPr lang="ru-RU" sz="1200">
                  <a:solidFill>
                    <a:srgbClr val="000000"/>
                  </a:solidFill>
                </a:rPr>
                <a:t>ое    </a:t>
              </a:r>
              <a:r>
                <a:rPr lang="en-US" sz="1200">
                  <a:solidFill>
                    <a:srgbClr val="000000"/>
                  </a:solidFill>
                </a:rPr>
                <a:t>II - </a:t>
              </a:r>
              <a:r>
                <a:rPr lang="ru-RU" sz="1200">
                  <a:solidFill>
                    <a:srgbClr val="000000"/>
                  </a:solidFill>
                </a:rPr>
                <a:t>ое</a:t>
              </a:r>
              <a:endParaRPr lang="ru-RU"/>
            </a:p>
          </p:txBody>
        </p:sp>
        <p:sp>
          <p:nvSpPr>
            <p:cNvPr id="22" name="Text Box 67"/>
            <p:cNvSpPr txBox="1">
              <a:spLocks noChangeArrowheads="1"/>
            </p:cNvSpPr>
            <p:nvPr/>
          </p:nvSpPr>
          <p:spPr bwMode="auto">
            <a:xfrm>
              <a:off x="9261" y="5454"/>
              <a:ext cx="18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Окончания</a:t>
              </a:r>
              <a:endParaRPr lang="ru-RU"/>
            </a:p>
          </p:txBody>
        </p:sp>
        <p:sp>
          <p:nvSpPr>
            <p:cNvPr id="23" name="Text Box 68"/>
            <p:cNvSpPr txBox="1">
              <a:spLocks noChangeArrowheads="1"/>
            </p:cNvSpPr>
            <p:nvPr/>
          </p:nvSpPr>
          <p:spPr bwMode="auto">
            <a:xfrm>
              <a:off x="9081" y="7254"/>
              <a:ext cx="2465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solidFill>
                    <a:srgbClr val="000000"/>
                  </a:solidFill>
                </a:rPr>
                <a:t>-</a:t>
              </a:r>
              <a:r>
                <a:rPr lang="ru-RU" sz="1200">
                  <a:solidFill>
                    <a:srgbClr val="FF0000"/>
                  </a:solidFill>
                </a:rPr>
                <a:t>е</a:t>
              </a:r>
              <a:r>
                <a:rPr lang="ru-RU" sz="1200">
                  <a:solidFill>
                    <a:srgbClr val="000000"/>
                  </a:solidFill>
                </a:rPr>
                <a:t>,           -</a:t>
              </a:r>
              <a:r>
                <a:rPr lang="ru-RU" sz="1200">
                  <a:solidFill>
                    <a:srgbClr val="FF0000"/>
                  </a:solidFill>
                </a:rPr>
                <a:t> и</a:t>
              </a:r>
              <a:r>
                <a:rPr lang="ru-RU" sz="1200">
                  <a:solidFill>
                    <a:srgbClr val="000000"/>
                  </a:solidFill>
                </a:rPr>
                <a:t>,</a:t>
              </a:r>
              <a:r>
                <a:rPr lang="ru-RU" sz="1200">
                  <a:solidFill>
                    <a:srgbClr val="FF0000"/>
                  </a:solidFill>
                </a:rPr>
                <a:t>  </a:t>
              </a:r>
            </a:p>
            <a:p>
              <a:r>
                <a:rPr lang="ru-RU" sz="1200">
                  <a:solidFill>
                    <a:srgbClr val="000000"/>
                  </a:solidFill>
                </a:rPr>
                <a:t>-</a:t>
              </a:r>
              <a:r>
                <a:rPr lang="ru-RU" sz="1200">
                  <a:solidFill>
                    <a:srgbClr val="FF0000"/>
                  </a:solidFill>
                </a:rPr>
                <a:t>ут</a:t>
              </a:r>
              <a:r>
                <a:rPr lang="ru-RU" sz="1200">
                  <a:solidFill>
                    <a:srgbClr val="000000"/>
                  </a:solidFill>
                </a:rPr>
                <a:t>,          - </a:t>
              </a:r>
              <a:r>
                <a:rPr lang="ru-RU" sz="1200">
                  <a:solidFill>
                    <a:srgbClr val="FF0000"/>
                  </a:solidFill>
                </a:rPr>
                <a:t>ат</a:t>
              </a:r>
              <a:r>
                <a:rPr lang="ru-RU" sz="1200">
                  <a:solidFill>
                    <a:srgbClr val="000000"/>
                  </a:solidFill>
                </a:rPr>
                <a:t>,</a:t>
              </a:r>
            </a:p>
            <a:p>
              <a:r>
                <a:rPr lang="ru-RU" sz="1200">
                  <a:solidFill>
                    <a:srgbClr val="000000"/>
                  </a:solidFill>
                </a:rPr>
                <a:t>-</a:t>
              </a:r>
              <a:r>
                <a:rPr lang="ru-RU" sz="1200">
                  <a:solidFill>
                    <a:srgbClr val="FF0000"/>
                  </a:solidFill>
                </a:rPr>
                <a:t>ют</a:t>
              </a:r>
              <a:r>
                <a:rPr lang="ru-RU" sz="1200">
                  <a:solidFill>
                    <a:srgbClr val="000000"/>
                  </a:solidFill>
                </a:rPr>
                <a:t>,         -</a:t>
              </a:r>
              <a:r>
                <a:rPr lang="ru-RU" sz="1200">
                  <a:solidFill>
                    <a:srgbClr val="FF0000"/>
                  </a:solidFill>
                </a:rPr>
                <a:t> ят</a:t>
              </a:r>
              <a:endParaRPr lang="ru-RU"/>
            </a:p>
          </p:txBody>
        </p:sp>
        <p:sp>
          <p:nvSpPr>
            <p:cNvPr id="24" name="Text Box 69"/>
            <p:cNvSpPr txBox="1">
              <a:spLocks noChangeArrowheads="1"/>
            </p:cNvSpPr>
            <p:nvPr/>
          </p:nvSpPr>
          <p:spPr bwMode="auto">
            <a:xfrm>
              <a:off x="4401" y="6354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>
                  <a:solidFill>
                    <a:srgbClr val="000000"/>
                  </a:solidFill>
                </a:rPr>
                <a:t>Просп.</a:t>
              </a:r>
              <a:endParaRPr lang="ru-RU"/>
            </a:p>
          </p:txBody>
        </p:sp>
        <p:sp>
          <p:nvSpPr>
            <p:cNvPr id="25" name="Text Box 70"/>
            <p:cNvSpPr txBox="1">
              <a:spLocks noChangeArrowheads="1"/>
            </p:cNvSpPr>
            <p:nvPr/>
          </p:nvSpPr>
          <p:spPr bwMode="auto">
            <a:xfrm>
              <a:off x="6681" y="4674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 dirty="0">
                  <a:solidFill>
                    <a:srgbClr val="000000"/>
                  </a:solidFill>
                </a:rPr>
                <a:t>Н.Ф.</a:t>
              </a:r>
              <a:endParaRPr lang="ru-RU" dirty="0"/>
            </a:p>
          </p:txBody>
        </p:sp>
        <p:sp>
          <p:nvSpPr>
            <p:cNvPr id="26" name="Text Box 71"/>
            <p:cNvSpPr txBox="1">
              <a:spLocks noChangeArrowheads="1"/>
            </p:cNvSpPr>
            <p:nvPr/>
          </p:nvSpPr>
          <p:spPr bwMode="auto">
            <a:xfrm>
              <a:off x="7201" y="3494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dirty="0">
                  <a:solidFill>
                    <a:srgbClr val="3366FF"/>
                  </a:solidFill>
                </a:rPr>
                <a:t>Тупик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2857488" y="1857364"/>
            <a:ext cx="3000381" cy="1928812"/>
            <a:chOff x="2335549" y="2143117"/>
            <a:chExt cx="4188382" cy="2307884"/>
          </a:xfrm>
        </p:grpSpPr>
        <p:pic>
          <p:nvPicPr>
            <p:cNvPr id="4118" name="Рисунок 11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35549" y="2143117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13" name="Прямоугольник 12"/>
            <p:cNvSpPr/>
            <p:nvPr/>
          </p:nvSpPr>
          <p:spPr>
            <a:xfrm>
              <a:off x="3187545" y="2485028"/>
              <a:ext cx="2339168" cy="7693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Начальная </a:t>
              </a:r>
              <a:r>
                <a:rPr lang="ru-RU" dirty="0">
                  <a:solidFill>
                    <a:srgbClr val="FFFF00"/>
                  </a:solidFill>
                </a:rPr>
                <a:t>форма глагола</a:t>
              </a:r>
            </a:p>
          </p:txBody>
        </p:sp>
      </p:grpSp>
      <p:grpSp>
        <p:nvGrpSpPr>
          <p:cNvPr id="4" name="Группа 16"/>
          <p:cNvGrpSpPr>
            <a:grpSpLocks/>
          </p:cNvGrpSpPr>
          <p:nvPr/>
        </p:nvGrpSpPr>
        <p:grpSpPr bwMode="auto">
          <a:xfrm>
            <a:off x="5857884" y="1785926"/>
            <a:ext cx="2928958" cy="2000264"/>
            <a:chOff x="2079680" y="2143117"/>
            <a:chExt cx="4519044" cy="2307884"/>
          </a:xfrm>
        </p:grpSpPr>
        <p:pic>
          <p:nvPicPr>
            <p:cNvPr id="4116" name="Рисунок 17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79680" y="2143117"/>
              <a:ext cx="4519044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19" name="Прямоугольник 18"/>
            <p:cNvSpPr/>
            <p:nvPr/>
          </p:nvSpPr>
          <p:spPr>
            <a:xfrm>
              <a:off x="2961445" y="2390390"/>
              <a:ext cx="2512066" cy="89591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Какие </a:t>
              </a:r>
              <a:r>
                <a:rPr lang="ru-RU" dirty="0">
                  <a:solidFill>
                    <a:srgbClr val="FFFF00"/>
                  </a:solidFill>
                </a:rPr>
                <a:t>гл. относятся ко </a:t>
              </a:r>
              <a:r>
                <a:rPr lang="en-US" dirty="0">
                  <a:solidFill>
                    <a:srgbClr val="FFFF00"/>
                  </a:solidFill>
                </a:rPr>
                <a:t> </a:t>
              </a:r>
              <a:endParaRPr lang="ru-RU" dirty="0" smtClean="0">
                <a:solidFill>
                  <a:srgbClr val="FFFF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>
                  <a:solidFill>
                    <a:srgbClr val="FFFF00"/>
                  </a:solidFill>
                </a:rPr>
                <a:t>II</a:t>
              </a:r>
              <a:r>
                <a:rPr lang="ru-RU" dirty="0" smtClean="0">
                  <a:solidFill>
                    <a:srgbClr val="FFFF00"/>
                  </a:solidFill>
                </a:rPr>
                <a:t> </a:t>
              </a:r>
              <a:r>
                <a:rPr lang="ru-RU" dirty="0" err="1">
                  <a:solidFill>
                    <a:srgbClr val="FFFF00"/>
                  </a:solidFill>
                </a:rPr>
                <a:t>спр</a:t>
              </a:r>
              <a:r>
                <a:rPr lang="ru-RU" dirty="0">
                  <a:solidFill>
                    <a:srgbClr val="FFFF00"/>
                  </a:solidFill>
                </a:rPr>
                <a:t>.?</a:t>
              </a:r>
            </a:p>
          </p:txBody>
        </p:sp>
      </p:grpSp>
      <p:grpSp>
        <p:nvGrpSpPr>
          <p:cNvPr id="5" name="Группа 9"/>
          <p:cNvGrpSpPr>
            <a:grpSpLocks/>
          </p:cNvGrpSpPr>
          <p:nvPr/>
        </p:nvGrpSpPr>
        <p:grpSpPr bwMode="auto">
          <a:xfrm>
            <a:off x="3000364" y="5072074"/>
            <a:ext cx="3571868" cy="1500209"/>
            <a:chOff x="2410342" y="2143117"/>
            <a:chExt cx="4188382" cy="2307884"/>
          </a:xfrm>
        </p:grpSpPr>
        <p:pic>
          <p:nvPicPr>
            <p:cNvPr id="4114" name="Рисунок 4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10342" y="2143117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8" name="Прямоугольник 7"/>
            <p:cNvSpPr/>
            <p:nvPr/>
          </p:nvSpPr>
          <p:spPr>
            <a:xfrm>
              <a:off x="3187162" y="2143117"/>
              <a:ext cx="2364467" cy="11173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На </a:t>
              </a:r>
              <a:r>
                <a:rPr lang="ru-RU" dirty="0">
                  <a:solidFill>
                    <a:srgbClr val="FFFF00"/>
                  </a:solidFill>
                </a:rPr>
                <a:t>какие вопросы отвечает глагол?</a:t>
              </a: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32"/>
          </a:xfrm>
        </p:spPr>
        <p:txBody>
          <a:bodyPr rtlCol="0">
            <a:prstTxWarp prst="textDeflate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Формирование состава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3"/>
          <p:cNvGrpSpPr>
            <a:grpSpLocks/>
          </p:cNvGrpSpPr>
          <p:nvPr/>
        </p:nvGrpSpPr>
        <p:grpSpPr bwMode="auto">
          <a:xfrm>
            <a:off x="285720" y="3500438"/>
            <a:ext cx="3571900" cy="1857387"/>
            <a:chOff x="2497601" y="2582715"/>
            <a:chExt cx="4188382" cy="2307884"/>
          </a:xfrm>
        </p:grpSpPr>
        <p:pic>
          <p:nvPicPr>
            <p:cNvPr id="4112" name="Рисунок 14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7601" y="2582715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16" name="Прямоугольник 15"/>
            <p:cNvSpPr/>
            <p:nvPr/>
          </p:nvSpPr>
          <p:spPr>
            <a:xfrm>
              <a:off x="3282930" y="2912413"/>
              <a:ext cx="2285328" cy="10687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Что </a:t>
              </a:r>
              <a:r>
                <a:rPr lang="ru-RU" dirty="0">
                  <a:solidFill>
                    <a:srgbClr val="FFFF00"/>
                  </a:solidFill>
                </a:rPr>
                <a:t>такое спряжение?</a:t>
              </a:r>
            </a:p>
          </p:txBody>
        </p:sp>
      </p:grpSp>
      <p:grpSp>
        <p:nvGrpSpPr>
          <p:cNvPr id="7" name="Группа 19"/>
          <p:cNvGrpSpPr>
            <a:grpSpLocks/>
          </p:cNvGrpSpPr>
          <p:nvPr/>
        </p:nvGrpSpPr>
        <p:grpSpPr bwMode="auto">
          <a:xfrm>
            <a:off x="4786314" y="3500438"/>
            <a:ext cx="3714770" cy="1857388"/>
            <a:chOff x="2410342" y="2143117"/>
            <a:chExt cx="4188382" cy="2307884"/>
          </a:xfrm>
        </p:grpSpPr>
        <p:pic>
          <p:nvPicPr>
            <p:cNvPr id="4110" name="Рисунок 20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10342" y="2143117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22" name="Прямоугольник 21"/>
            <p:cNvSpPr/>
            <p:nvPr/>
          </p:nvSpPr>
          <p:spPr>
            <a:xfrm>
              <a:off x="3215801" y="2498176"/>
              <a:ext cx="2285328" cy="92811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Какие глаголы </a:t>
              </a:r>
              <a:r>
                <a:rPr lang="ru-RU" dirty="0">
                  <a:solidFill>
                    <a:srgbClr val="FFFF00"/>
                  </a:solidFill>
                </a:rPr>
                <a:t>относятся к </a:t>
              </a:r>
              <a:r>
                <a:rPr lang="en-US" dirty="0">
                  <a:solidFill>
                    <a:srgbClr val="FFFF00"/>
                  </a:solidFill>
                </a:rPr>
                <a:t>I</a:t>
              </a:r>
              <a:r>
                <a:rPr lang="ru-RU" dirty="0">
                  <a:solidFill>
                    <a:srgbClr val="FFFF00"/>
                  </a:solidFill>
                </a:rPr>
                <a:t> </a:t>
              </a:r>
              <a:r>
                <a:rPr lang="ru-RU" dirty="0" err="1">
                  <a:solidFill>
                    <a:srgbClr val="FFFF00"/>
                  </a:solidFill>
                </a:rPr>
                <a:t>спр</a:t>
              </a:r>
              <a:r>
                <a:rPr lang="ru-RU" dirty="0">
                  <a:solidFill>
                    <a:srgbClr val="FFFF00"/>
                  </a:solidFill>
                </a:rPr>
                <a:t>.?</a:t>
              </a:r>
            </a:p>
          </p:txBody>
        </p:sp>
      </p:grpSp>
      <p:grpSp>
        <p:nvGrpSpPr>
          <p:cNvPr id="10" name="Группа 26"/>
          <p:cNvGrpSpPr>
            <a:grpSpLocks/>
          </p:cNvGrpSpPr>
          <p:nvPr/>
        </p:nvGrpSpPr>
        <p:grpSpPr bwMode="auto">
          <a:xfrm>
            <a:off x="0" y="928670"/>
            <a:ext cx="4540250" cy="2357438"/>
            <a:chOff x="-1" y="571480"/>
            <a:chExt cx="4540281" cy="2357454"/>
          </a:xfrm>
        </p:grpSpPr>
        <p:pic>
          <p:nvPicPr>
            <p:cNvPr id="4106" name="Рисунок 3" descr="afficher_image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" y="571480"/>
              <a:ext cx="4540281" cy="2357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Прямоугольник 25"/>
            <p:cNvSpPr/>
            <p:nvPr/>
          </p:nvSpPr>
          <p:spPr>
            <a:xfrm>
              <a:off x="785817" y="2000240"/>
              <a:ext cx="1714512" cy="28575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Что обоз. гл.?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5715008" y="1785926"/>
            <a:ext cx="3000381" cy="1928812"/>
            <a:chOff x="2335549" y="2143118"/>
            <a:chExt cx="4188382" cy="2307885"/>
          </a:xfrm>
        </p:grpSpPr>
        <p:pic>
          <p:nvPicPr>
            <p:cNvPr id="4118" name="Рисунок 11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35549" y="2143118"/>
              <a:ext cx="4188382" cy="2307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13" name="Прямоугольник 12"/>
            <p:cNvSpPr/>
            <p:nvPr/>
          </p:nvSpPr>
          <p:spPr>
            <a:xfrm>
              <a:off x="3187545" y="2485028"/>
              <a:ext cx="2339168" cy="7693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Начальная </a:t>
              </a:r>
              <a:r>
                <a:rPr lang="ru-RU" dirty="0">
                  <a:solidFill>
                    <a:srgbClr val="FFFF00"/>
                  </a:solidFill>
                </a:rPr>
                <a:t>форма глагола</a:t>
              </a:r>
            </a:p>
          </p:txBody>
        </p:sp>
      </p:grpSp>
      <p:grpSp>
        <p:nvGrpSpPr>
          <p:cNvPr id="4" name="Группа 16"/>
          <p:cNvGrpSpPr>
            <a:grpSpLocks/>
          </p:cNvGrpSpPr>
          <p:nvPr/>
        </p:nvGrpSpPr>
        <p:grpSpPr bwMode="auto">
          <a:xfrm>
            <a:off x="6215042" y="3429000"/>
            <a:ext cx="2928958" cy="2000264"/>
            <a:chOff x="2079680" y="2143117"/>
            <a:chExt cx="4519044" cy="2307884"/>
          </a:xfrm>
        </p:grpSpPr>
        <p:pic>
          <p:nvPicPr>
            <p:cNvPr id="4116" name="Рисунок 17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79680" y="2143117"/>
              <a:ext cx="4519044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19" name="Прямоугольник 18"/>
            <p:cNvSpPr/>
            <p:nvPr/>
          </p:nvSpPr>
          <p:spPr>
            <a:xfrm>
              <a:off x="2961445" y="2390390"/>
              <a:ext cx="2512066" cy="89591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Какие </a:t>
              </a:r>
              <a:r>
                <a:rPr lang="ru-RU" dirty="0">
                  <a:solidFill>
                    <a:srgbClr val="FFFF00"/>
                  </a:solidFill>
                </a:rPr>
                <a:t>гл. относятся ко </a:t>
              </a:r>
              <a:r>
                <a:rPr lang="en-US" dirty="0">
                  <a:solidFill>
                    <a:srgbClr val="FFFF00"/>
                  </a:solidFill>
                </a:rPr>
                <a:t> </a:t>
              </a:r>
              <a:endParaRPr lang="ru-RU" dirty="0" smtClean="0">
                <a:solidFill>
                  <a:srgbClr val="FFFF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>
                  <a:solidFill>
                    <a:srgbClr val="FFFF00"/>
                  </a:solidFill>
                </a:rPr>
                <a:t>II</a:t>
              </a:r>
              <a:r>
                <a:rPr lang="ru-RU" dirty="0" smtClean="0">
                  <a:solidFill>
                    <a:srgbClr val="FFFF00"/>
                  </a:solidFill>
                </a:rPr>
                <a:t> </a:t>
              </a:r>
              <a:r>
                <a:rPr lang="ru-RU" dirty="0" err="1">
                  <a:solidFill>
                    <a:srgbClr val="FFFF00"/>
                  </a:solidFill>
                </a:rPr>
                <a:t>спр</a:t>
              </a:r>
              <a:r>
                <a:rPr lang="ru-RU" dirty="0">
                  <a:solidFill>
                    <a:srgbClr val="FFFF00"/>
                  </a:solidFill>
                </a:rPr>
                <a:t>.?</a:t>
              </a:r>
            </a:p>
          </p:txBody>
        </p:sp>
      </p:grpSp>
      <p:grpSp>
        <p:nvGrpSpPr>
          <p:cNvPr id="5" name="Группа 9"/>
          <p:cNvGrpSpPr>
            <a:grpSpLocks/>
          </p:cNvGrpSpPr>
          <p:nvPr/>
        </p:nvGrpSpPr>
        <p:grpSpPr bwMode="auto">
          <a:xfrm>
            <a:off x="2786050" y="1928802"/>
            <a:ext cx="2928958" cy="1857388"/>
            <a:chOff x="2410342" y="2143117"/>
            <a:chExt cx="4188382" cy="2307884"/>
          </a:xfrm>
        </p:grpSpPr>
        <p:pic>
          <p:nvPicPr>
            <p:cNvPr id="4114" name="Рисунок 4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10342" y="2143117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8" name="Прямоугольник 7"/>
            <p:cNvSpPr/>
            <p:nvPr/>
          </p:nvSpPr>
          <p:spPr>
            <a:xfrm>
              <a:off x="3187162" y="2143117"/>
              <a:ext cx="2364467" cy="11173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На </a:t>
              </a:r>
              <a:r>
                <a:rPr lang="ru-RU" dirty="0">
                  <a:solidFill>
                    <a:srgbClr val="FFFF00"/>
                  </a:solidFill>
                </a:rPr>
                <a:t>какие вопросы отвечает глагол?</a:t>
              </a: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32"/>
          </a:xfrm>
        </p:spPr>
        <p:txBody>
          <a:bodyPr rtlCol="0">
            <a:prstTxWarp prst="textDeflate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Формирование состава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3"/>
          <p:cNvGrpSpPr>
            <a:grpSpLocks/>
          </p:cNvGrpSpPr>
          <p:nvPr/>
        </p:nvGrpSpPr>
        <p:grpSpPr bwMode="auto">
          <a:xfrm>
            <a:off x="0" y="3714752"/>
            <a:ext cx="3428992" cy="1500195"/>
            <a:chOff x="2410342" y="2143117"/>
            <a:chExt cx="4188382" cy="2307884"/>
          </a:xfrm>
        </p:grpSpPr>
        <p:pic>
          <p:nvPicPr>
            <p:cNvPr id="4112" name="Рисунок 14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10342" y="2143117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16" name="Прямоугольник 15"/>
            <p:cNvSpPr/>
            <p:nvPr/>
          </p:nvSpPr>
          <p:spPr>
            <a:xfrm>
              <a:off x="3188184" y="2217564"/>
              <a:ext cx="2285328" cy="10687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Что </a:t>
              </a:r>
              <a:r>
                <a:rPr lang="ru-RU" dirty="0">
                  <a:solidFill>
                    <a:srgbClr val="FFFF00"/>
                  </a:solidFill>
                </a:rPr>
                <a:t>такое спряжение?</a:t>
              </a:r>
            </a:p>
          </p:txBody>
        </p:sp>
      </p:grpSp>
      <p:grpSp>
        <p:nvGrpSpPr>
          <p:cNvPr id="7" name="Группа 19"/>
          <p:cNvGrpSpPr>
            <a:grpSpLocks/>
          </p:cNvGrpSpPr>
          <p:nvPr/>
        </p:nvGrpSpPr>
        <p:grpSpPr bwMode="auto">
          <a:xfrm>
            <a:off x="3071802" y="3643314"/>
            <a:ext cx="3714770" cy="1643071"/>
            <a:chOff x="2410342" y="2143117"/>
            <a:chExt cx="4188382" cy="2307884"/>
          </a:xfrm>
        </p:grpSpPr>
        <p:pic>
          <p:nvPicPr>
            <p:cNvPr id="4110" name="Рисунок 20" descr="i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10342" y="2143117"/>
              <a:ext cx="4188382" cy="2307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317500"/>
            </a:effectLst>
          </p:spPr>
        </p:pic>
        <p:sp>
          <p:nvSpPr>
            <p:cNvPr id="22" name="Прямоугольник 21"/>
            <p:cNvSpPr/>
            <p:nvPr/>
          </p:nvSpPr>
          <p:spPr>
            <a:xfrm>
              <a:off x="3188184" y="2358189"/>
              <a:ext cx="2285328" cy="92811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rgbClr val="FFFF00"/>
                  </a:solidFill>
                </a:rPr>
                <a:t>Какие глаголы </a:t>
              </a:r>
              <a:r>
                <a:rPr lang="ru-RU" dirty="0">
                  <a:solidFill>
                    <a:srgbClr val="FFFF00"/>
                  </a:solidFill>
                </a:rPr>
                <a:t>относятся к </a:t>
              </a:r>
              <a:r>
                <a:rPr lang="en-US" dirty="0">
                  <a:solidFill>
                    <a:srgbClr val="FFFF00"/>
                  </a:solidFill>
                </a:rPr>
                <a:t>I</a:t>
              </a:r>
              <a:r>
                <a:rPr lang="ru-RU" dirty="0">
                  <a:solidFill>
                    <a:srgbClr val="FFFF00"/>
                  </a:solidFill>
                </a:rPr>
                <a:t> </a:t>
              </a:r>
              <a:r>
                <a:rPr lang="ru-RU" dirty="0" err="1">
                  <a:solidFill>
                    <a:srgbClr val="FFFF00"/>
                  </a:solidFill>
                </a:rPr>
                <a:t>спр</a:t>
              </a:r>
              <a:r>
                <a:rPr lang="ru-RU" dirty="0">
                  <a:solidFill>
                    <a:srgbClr val="FFFF00"/>
                  </a:solidFill>
                </a:rPr>
                <a:t>.?</a:t>
              </a:r>
            </a:p>
          </p:txBody>
        </p:sp>
      </p:grpSp>
      <p:grpSp>
        <p:nvGrpSpPr>
          <p:cNvPr id="9" name="Группа 26"/>
          <p:cNvGrpSpPr>
            <a:grpSpLocks/>
          </p:cNvGrpSpPr>
          <p:nvPr/>
        </p:nvGrpSpPr>
        <p:grpSpPr bwMode="auto">
          <a:xfrm>
            <a:off x="0" y="857232"/>
            <a:ext cx="4540250" cy="2357438"/>
            <a:chOff x="-1" y="571480"/>
            <a:chExt cx="4540281" cy="2357454"/>
          </a:xfrm>
        </p:grpSpPr>
        <p:pic>
          <p:nvPicPr>
            <p:cNvPr id="4106" name="Рисунок 3" descr="afficher_image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" y="571480"/>
              <a:ext cx="4540281" cy="2357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Прямоугольник 25"/>
            <p:cNvSpPr/>
            <p:nvPr/>
          </p:nvSpPr>
          <p:spPr>
            <a:xfrm>
              <a:off x="785817" y="2000240"/>
              <a:ext cx="1714512" cy="28575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Что обоз. гл.?</a:t>
              </a:r>
            </a:p>
          </p:txBody>
        </p:sp>
      </p:grpSp>
      <p:sp>
        <p:nvSpPr>
          <p:cNvPr id="21" name="Скругленный прямоугольник 20"/>
          <p:cNvSpPr/>
          <p:nvPr/>
        </p:nvSpPr>
        <p:spPr>
          <a:xfrm>
            <a:off x="3428992" y="1928802"/>
            <a:ext cx="157163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Что делает?</a:t>
            </a:r>
          </a:p>
          <a:p>
            <a:pPr algn="ctr"/>
            <a:r>
              <a:rPr lang="ru-RU" dirty="0" smtClean="0"/>
              <a:t>Что сделает?</a:t>
            </a:r>
          </a:p>
          <a:p>
            <a:pPr algn="ctr"/>
            <a:r>
              <a:rPr lang="ru-RU" dirty="0" smtClean="0"/>
              <a:t>и.др.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86512" y="2000240"/>
            <a:ext cx="17859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Неопределённая форма или инфинитив</a:t>
            </a:r>
            <a:endParaRPr lang="ru-RU" sz="16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2910" y="3786190"/>
            <a:ext cx="178595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Изменение по лицам и числам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714744" y="3786190"/>
            <a:ext cx="207170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Гл. </a:t>
            </a:r>
            <a:r>
              <a:rPr lang="ru-RU" dirty="0" err="1" smtClean="0">
                <a:solidFill>
                  <a:schemeClr val="bg1"/>
                </a:solidFill>
              </a:rPr>
              <a:t>неоп.ф</a:t>
            </a:r>
            <a:r>
              <a:rPr lang="ru-RU" dirty="0" smtClean="0">
                <a:solidFill>
                  <a:schemeClr val="bg1"/>
                </a:solidFill>
              </a:rPr>
              <a:t>. 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 –</a:t>
            </a:r>
            <a:r>
              <a:rPr lang="ru-RU" dirty="0" err="1" smtClean="0">
                <a:solidFill>
                  <a:schemeClr val="bg1"/>
                </a:solidFill>
              </a:rPr>
              <a:t>ать</a:t>
            </a:r>
            <a:r>
              <a:rPr lang="ru-RU" dirty="0" smtClean="0">
                <a:solidFill>
                  <a:schemeClr val="bg1"/>
                </a:solidFill>
              </a:rPr>
              <a:t>, -ять, -</a:t>
            </a:r>
            <a:r>
              <a:rPr lang="ru-RU" dirty="0" err="1" smtClean="0">
                <a:solidFill>
                  <a:schemeClr val="bg1"/>
                </a:solidFill>
              </a:rPr>
              <a:t>уть</a:t>
            </a:r>
            <a:r>
              <a:rPr lang="ru-RU" dirty="0" smtClean="0">
                <a:solidFill>
                  <a:schemeClr val="bg1"/>
                </a:solidFill>
              </a:rPr>
              <a:t>, -</a:t>
            </a:r>
            <a:r>
              <a:rPr lang="ru-RU" dirty="0" err="1" smtClean="0">
                <a:solidFill>
                  <a:schemeClr val="bg1"/>
                </a:solidFill>
              </a:rPr>
              <a:t>оть</a:t>
            </a:r>
            <a:r>
              <a:rPr lang="ru-RU" dirty="0" smtClean="0">
                <a:solidFill>
                  <a:schemeClr val="bg1"/>
                </a:solidFill>
              </a:rPr>
              <a:t>, -</a:t>
            </a:r>
            <a:r>
              <a:rPr lang="ru-RU" dirty="0" err="1" smtClean="0">
                <a:solidFill>
                  <a:schemeClr val="bg1"/>
                </a:solidFill>
              </a:rPr>
              <a:t>ыть</a:t>
            </a:r>
            <a:r>
              <a:rPr lang="ru-RU" dirty="0" smtClean="0">
                <a:solidFill>
                  <a:schemeClr val="bg1"/>
                </a:solidFill>
              </a:rPr>
              <a:t>, -</a:t>
            </a:r>
            <a:r>
              <a:rPr lang="ru-RU" dirty="0" err="1" smtClean="0">
                <a:solidFill>
                  <a:schemeClr val="bg1"/>
                </a:solidFill>
              </a:rPr>
              <a:t>ете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786578" y="3643314"/>
            <a:ext cx="171451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Гл. </a:t>
            </a:r>
            <a:r>
              <a:rPr lang="ru-RU" dirty="0" err="1" smtClean="0">
                <a:solidFill>
                  <a:schemeClr val="bg1"/>
                </a:solidFill>
              </a:rPr>
              <a:t>неоп</a:t>
            </a:r>
            <a:r>
              <a:rPr lang="ru-RU" dirty="0" smtClean="0">
                <a:solidFill>
                  <a:schemeClr val="bg1"/>
                </a:solidFill>
              </a:rPr>
              <a:t>. ф. на - </a:t>
            </a:r>
            <a:r>
              <a:rPr lang="ru-RU" dirty="0" err="1" smtClean="0">
                <a:solidFill>
                  <a:schemeClr val="bg1"/>
                </a:solidFill>
              </a:rPr>
              <a:t>ить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14348" y="2285992"/>
            <a:ext cx="1857388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действие </a:t>
            </a:r>
            <a:r>
              <a:rPr lang="ru-RU" dirty="0" err="1" smtClean="0">
                <a:solidFill>
                  <a:schemeClr val="bg1"/>
                </a:solidFill>
              </a:rPr>
              <a:t>предм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7" grpId="0" animBg="1"/>
      <p:bldP spid="2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</TotalTime>
  <Words>427</Words>
  <Application>Microsoft Office PowerPoint</Application>
  <PresentationFormat>Экран (4:3)</PresentationFormat>
  <Paragraphs>164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Слайд 1</vt:lpstr>
      <vt:lpstr>Слайд 2</vt:lpstr>
      <vt:lpstr>Метафора </vt:lpstr>
      <vt:lpstr>Синонимы </vt:lpstr>
      <vt:lpstr>Олицетворение </vt:lpstr>
      <vt:lpstr>Антонимы </vt:lpstr>
      <vt:lpstr>Страна Глагола</vt:lpstr>
      <vt:lpstr>Формирование состава</vt:lpstr>
      <vt:lpstr>Формирование состава</vt:lpstr>
      <vt:lpstr>Глаголы</vt:lpstr>
      <vt:lpstr> Улица морфология</vt:lpstr>
      <vt:lpstr>Самостоятельная работа</vt:lpstr>
      <vt:lpstr>Переулок тупиковый</vt:lpstr>
      <vt:lpstr>Проспект неопределённой формы</vt:lpstr>
      <vt:lpstr>Площадь Торжеств и Наград </vt:lpstr>
      <vt:lpstr>Домашнее задание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Шеметова Елена</dc:creator>
  <cp:lastModifiedBy>1</cp:lastModifiedBy>
  <cp:revision>1</cp:revision>
  <dcterms:created xsi:type="dcterms:W3CDTF">2010-04-19T19:27:46Z</dcterms:created>
  <dcterms:modified xsi:type="dcterms:W3CDTF">2017-10-10T12:14:43Z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TC300053431049</vt:lpwstr>
  </property>
</Properties>
</file>