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0"/>
            <a:ext cx="9034272" cy="67574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759" y="189687"/>
            <a:ext cx="800227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0"/>
            <a:ext cx="8898444" cy="67208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6253" y="2215083"/>
            <a:ext cx="6616065" cy="2751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8105">
              <a:lnSpc>
                <a:spcPts val="4270"/>
              </a:lnSpc>
              <a:spcBef>
                <a:spcPts val="100"/>
              </a:spcBef>
            </a:pP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Семинар</a:t>
            </a:r>
            <a:r>
              <a:rPr dirty="0" sz="3600" spc="-11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dirty="0" sz="36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F0000"/>
                </a:solidFill>
                <a:latin typeface="Times New Roman"/>
                <a:cs typeface="Times New Roman"/>
              </a:rPr>
              <a:t>практикум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8590"/>
              </a:lnSpc>
            </a:pPr>
            <a:r>
              <a:rPr dirty="0" sz="7200" b="1">
                <a:solidFill>
                  <a:srgbClr val="FF0000"/>
                </a:solidFill>
                <a:latin typeface="Times New Roman"/>
                <a:cs typeface="Times New Roman"/>
              </a:rPr>
              <a:t>«Школа</a:t>
            </a:r>
            <a:r>
              <a:rPr dirty="0" sz="7200" spc="-1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200" spc="-10" b="1">
                <a:solidFill>
                  <a:srgbClr val="FF0000"/>
                </a:solidFill>
                <a:latin typeface="Times New Roman"/>
                <a:cs typeface="Times New Roman"/>
              </a:rPr>
              <a:t>мяча»</a:t>
            </a:r>
            <a:endParaRPr sz="7200">
              <a:latin typeface="Times New Roman"/>
              <a:cs typeface="Times New Roman"/>
            </a:endParaRPr>
          </a:p>
          <a:p>
            <a:pPr marL="4293870">
              <a:lnSpc>
                <a:spcPct val="100000"/>
              </a:lnSpc>
              <a:spcBef>
                <a:spcPts val="4905"/>
              </a:spcBef>
            </a:pPr>
            <a:r>
              <a:rPr dirty="0" sz="1400" spc="-30" b="1">
                <a:solidFill>
                  <a:srgbClr val="0033CC"/>
                </a:solidFill>
                <a:latin typeface="Times New Roman"/>
                <a:cs typeface="Times New Roman"/>
              </a:rPr>
              <a:t>Составитель:</a:t>
            </a:r>
            <a:r>
              <a:rPr dirty="0" sz="1400" spc="1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30" b="1">
                <a:solidFill>
                  <a:srgbClr val="0033CC"/>
                </a:solidFill>
                <a:latin typeface="Times New Roman"/>
                <a:cs typeface="Times New Roman"/>
              </a:rPr>
              <a:t>Быханова</a:t>
            </a:r>
            <a:r>
              <a:rPr dirty="0" sz="1400" spc="2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0033CC"/>
                </a:solidFill>
                <a:latin typeface="Times New Roman"/>
                <a:cs typeface="Times New Roman"/>
              </a:rPr>
              <a:t>Н.В.,</a:t>
            </a:r>
            <a:endParaRPr sz="1400">
              <a:latin typeface="Times New Roman"/>
              <a:cs typeface="Times New Roman"/>
            </a:endParaRPr>
          </a:p>
          <a:p>
            <a:pPr marL="4326255">
              <a:lnSpc>
                <a:spcPct val="100000"/>
              </a:lnSpc>
              <a:spcBef>
                <a:spcPts val="340"/>
              </a:spcBef>
            </a:pP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воспитатель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94861" y="6222593"/>
            <a:ext cx="15875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 b="1">
                <a:solidFill>
                  <a:srgbClr val="0033CC"/>
                </a:solidFill>
                <a:latin typeface="Times New Roman"/>
                <a:cs typeface="Times New Roman"/>
              </a:rPr>
              <a:t>Междуреченск</a:t>
            </a:r>
            <a:r>
              <a:rPr dirty="0" sz="1400" spc="1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0033CC"/>
                </a:solidFill>
                <a:latin typeface="Times New Roman"/>
                <a:cs typeface="Times New Roman"/>
              </a:rPr>
              <a:t>2026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2648" y="4718303"/>
            <a:ext cx="8225155" cy="1957070"/>
            <a:chOff x="612648" y="4718303"/>
            <a:chExt cx="8225155" cy="195707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4718303"/>
              <a:ext cx="1828800" cy="19568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5774435"/>
              <a:ext cx="608076" cy="60807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183638" y="1019937"/>
            <a:ext cx="5688965" cy="450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67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Муниципальное</a:t>
            </a:r>
            <a:r>
              <a:rPr dirty="0" sz="1400" spc="40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Times New Roman"/>
                <a:cs typeface="Times New Roman"/>
              </a:rPr>
              <a:t>бюджетное</a:t>
            </a:r>
            <a:r>
              <a:rPr dirty="0" sz="1400" spc="-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дошкольное</a:t>
            </a:r>
            <a:r>
              <a:rPr dirty="0" sz="1400" spc="1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образовательное</a:t>
            </a:r>
            <a:r>
              <a:rPr dirty="0" sz="1400" spc="4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учреждение</a:t>
            </a:r>
            <a:endParaRPr sz="1400">
              <a:latin typeface="Times New Roman"/>
              <a:cs typeface="Times New Roman"/>
            </a:endParaRPr>
          </a:p>
          <a:p>
            <a:pPr algn="ctr" marL="3810">
              <a:lnSpc>
                <a:spcPts val="1670"/>
              </a:lnSpc>
            </a:pPr>
            <a:r>
              <a:rPr dirty="0" sz="1400" b="1">
                <a:solidFill>
                  <a:srgbClr val="0033CC"/>
                </a:solidFill>
                <a:latin typeface="Times New Roman"/>
                <a:cs typeface="Times New Roman"/>
              </a:rPr>
              <a:t>«Детский</a:t>
            </a:r>
            <a:r>
              <a:rPr dirty="0" sz="1400" spc="-1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Times New Roman"/>
                <a:cs typeface="Times New Roman"/>
              </a:rPr>
              <a:t>сад</a:t>
            </a:r>
            <a:r>
              <a:rPr dirty="0" sz="1400" spc="1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Times New Roman"/>
                <a:cs typeface="Times New Roman"/>
              </a:rPr>
              <a:t>№</a:t>
            </a:r>
            <a:r>
              <a:rPr dirty="0" sz="1400" spc="-35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Times New Roman"/>
                <a:cs typeface="Times New Roman"/>
              </a:rPr>
              <a:t>13</a:t>
            </a:r>
            <a:r>
              <a:rPr dirty="0" sz="1400" spc="-80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33CC"/>
                </a:solidFill>
                <a:latin typeface="Times New Roman"/>
                <a:cs typeface="Times New Roman"/>
              </a:rPr>
              <a:t>«Солнышко»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6555" y="125425"/>
            <a:ext cx="5447030" cy="3937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-35"/>
              <a:t>Упражнения</a:t>
            </a:r>
            <a:r>
              <a:rPr dirty="0" spc="-130"/>
              <a:t> </a:t>
            </a:r>
            <a:r>
              <a:rPr dirty="0"/>
              <a:t>на</a:t>
            </a:r>
            <a:r>
              <a:rPr dirty="0" spc="-75"/>
              <a:t> </a:t>
            </a:r>
            <a:r>
              <a:rPr dirty="0"/>
              <a:t>равновесие</a:t>
            </a:r>
            <a:r>
              <a:rPr dirty="0" spc="-110"/>
              <a:t> </a:t>
            </a:r>
            <a:r>
              <a:rPr dirty="0" spc="-10"/>
              <a:t>развивают: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644651"/>
            <a:ext cx="3515867" cy="13487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18509" y="690448"/>
            <a:ext cx="3042285" cy="955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8115" indent="-145415">
              <a:lnSpc>
                <a:spcPts val="2390"/>
              </a:lnSpc>
              <a:spcBef>
                <a:spcPts val="114"/>
              </a:spcBef>
              <a:buFont typeface="Times New Roman"/>
              <a:buChar char="-"/>
              <a:tabLst>
                <a:tab pos="158115" algn="l"/>
              </a:tabLst>
            </a:pPr>
            <a:r>
              <a:rPr dirty="0" sz="2000" spc="-20" b="1">
                <a:latin typeface="Times New Roman"/>
                <a:cs typeface="Times New Roman"/>
              </a:rPr>
              <a:t>вестибулярный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аппарат;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ts val="2390"/>
              </a:lnSpc>
              <a:buFont typeface="Times New Roman"/>
              <a:buChar char="-"/>
              <a:tabLst>
                <a:tab pos="158750" algn="l"/>
              </a:tabLst>
            </a:pPr>
            <a:r>
              <a:rPr dirty="0" sz="2000" b="1">
                <a:latin typeface="Times New Roman"/>
                <a:cs typeface="Times New Roman"/>
              </a:rPr>
              <a:t>внутреннее</a:t>
            </a:r>
            <a:r>
              <a:rPr dirty="0" sz="2000" spc="-11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спокойствие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25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b="1">
                <a:latin typeface="Times New Roman"/>
                <a:cs typeface="Times New Roman"/>
              </a:rPr>
              <a:t>координацию</a:t>
            </a:r>
            <a:r>
              <a:rPr dirty="0" sz="2000" spc="-12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движения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04672" y="1938527"/>
            <a:ext cx="8170545" cy="4800600"/>
            <a:chOff x="804672" y="1938527"/>
            <a:chExt cx="8170545" cy="48006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1965959"/>
              <a:ext cx="3575304" cy="47685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100" y="1938527"/>
              <a:ext cx="3602736" cy="480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879" y="131775"/>
            <a:ext cx="3399790" cy="3937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-20">
                <a:solidFill>
                  <a:srgbClr val="000000"/>
                </a:solidFill>
              </a:rPr>
              <a:t>Игры-</a:t>
            </a:r>
            <a:r>
              <a:rPr dirty="0">
                <a:solidFill>
                  <a:srgbClr val="000000"/>
                </a:solidFill>
              </a:rPr>
              <a:t>эстафеты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мячом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2176272"/>
            <a:ext cx="2825496" cy="45765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2111" y="2189988"/>
            <a:ext cx="2811780" cy="45308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54380" y="585216"/>
            <a:ext cx="8252459" cy="6136005"/>
            <a:chOff x="754380" y="585216"/>
            <a:chExt cx="8252459" cy="613600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5624" y="2135124"/>
              <a:ext cx="2871216" cy="45857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80" y="585216"/>
              <a:ext cx="6986016" cy="150876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60780" y="680669"/>
            <a:ext cx="6339205" cy="12484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 indent="-13335">
              <a:lnSpc>
                <a:spcPct val="100099"/>
              </a:lnSpc>
              <a:spcBef>
                <a:spcPts val="114"/>
              </a:spcBef>
            </a:pPr>
            <a:r>
              <a:rPr dirty="0" sz="2000" spc="-10" b="1">
                <a:latin typeface="Times New Roman"/>
                <a:cs typeface="Times New Roman"/>
              </a:rPr>
              <a:t>Элементы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соревнований</a:t>
            </a:r>
            <a:r>
              <a:rPr dirty="0" sz="2000" spc="-19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побуждают</a:t>
            </a:r>
            <a:r>
              <a:rPr dirty="0" sz="2000" spc="-1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детей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к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большей активности,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к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проявлению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различных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двигательных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spc="-50" b="1">
                <a:latin typeface="Times New Roman"/>
                <a:cs typeface="Times New Roman"/>
              </a:rPr>
              <a:t>и </a:t>
            </a:r>
            <a:r>
              <a:rPr dirty="0" sz="2000" spc="-10" b="1">
                <a:latin typeface="Times New Roman"/>
                <a:cs typeface="Times New Roman"/>
              </a:rPr>
              <a:t>волевых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качеств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(быстроты,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ловкости,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выдержки, настойчивости)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80033" y="1204340"/>
            <a:ext cx="7932420" cy="3954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Упражнения</a:t>
            </a:r>
            <a:r>
              <a:rPr dirty="0" sz="3200" spc="195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с</a:t>
            </a:r>
            <a:r>
              <a:rPr dirty="0" sz="3200" spc="225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мячами</a:t>
            </a:r>
            <a:r>
              <a:rPr dirty="0" sz="3200" spc="190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различного</a:t>
            </a:r>
            <a:r>
              <a:rPr dirty="0" sz="3200" spc="210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веса</a:t>
            </a:r>
            <a:r>
              <a:rPr dirty="0" sz="3200" spc="204">
                <a:latin typeface="Times New Roman"/>
                <a:cs typeface="Times New Roman"/>
              </a:rPr>
              <a:t>  </a:t>
            </a:r>
            <a:r>
              <a:rPr dirty="0" sz="3200" spc="-50">
                <a:latin typeface="Times New Roman"/>
                <a:cs typeface="Times New Roman"/>
              </a:rPr>
              <a:t>и </a:t>
            </a:r>
            <a:r>
              <a:rPr dirty="0" sz="3200">
                <a:latin typeface="Times New Roman"/>
                <a:cs typeface="Times New Roman"/>
              </a:rPr>
              <a:t>объема</a:t>
            </a:r>
            <a:r>
              <a:rPr dirty="0" sz="3200" spc="5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развивают</a:t>
            </a:r>
            <a:r>
              <a:rPr dirty="0" sz="3200" spc="5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не</a:t>
            </a:r>
            <a:r>
              <a:rPr dirty="0" sz="3200" spc="5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только</a:t>
            </a:r>
            <a:r>
              <a:rPr dirty="0" sz="3200" spc="5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крупные,</a:t>
            </a:r>
            <a:r>
              <a:rPr dirty="0" sz="3200" spc="5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но</a:t>
            </a:r>
            <a:r>
              <a:rPr dirty="0" sz="3200" spc="52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и </a:t>
            </a:r>
            <a:r>
              <a:rPr dirty="0" sz="3200">
                <a:latin typeface="Times New Roman"/>
                <a:cs typeface="Times New Roman"/>
              </a:rPr>
              <a:t>мелкие</a:t>
            </a:r>
            <a:r>
              <a:rPr dirty="0" sz="3200" spc="520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мышцы</a:t>
            </a:r>
            <a:r>
              <a:rPr dirty="0" sz="3200" spc="484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обеих</a:t>
            </a:r>
            <a:r>
              <a:rPr dirty="0" sz="3200" spc="500">
                <a:latin typeface="Times New Roman"/>
                <a:cs typeface="Times New Roman"/>
              </a:rPr>
              <a:t>  </a:t>
            </a:r>
            <a:r>
              <a:rPr dirty="0" sz="3200">
                <a:latin typeface="Times New Roman"/>
                <a:cs typeface="Times New Roman"/>
              </a:rPr>
              <a:t>рук,</a:t>
            </a:r>
            <a:r>
              <a:rPr dirty="0" sz="3200" spc="525">
                <a:latin typeface="Times New Roman"/>
                <a:cs typeface="Times New Roman"/>
              </a:rPr>
              <a:t>  </a:t>
            </a:r>
            <a:r>
              <a:rPr dirty="0" sz="3200" spc="-10">
                <a:latin typeface="Times New Roman"/>
                <a:cs typeface="Times New Roman"/>
              </a:rPr>
              <a:t>увеличивают </a:t>
            </a:r>
            <a:r>
              <a:rPr dirty="0" sz="3200">
                <a:latin typeface="Times New Roman"/>
                <a:cs typeface="Times New Roman"/>
              </a:rPr>
              <a:t>подвижность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суставов</a:t>
            </a:r>
            <a:r>
              <a:rPr dirty="0" sz="3200" spc="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пальцев</a:t>
            </a:r>
            <a:r>
              <a:rPr dirty="0" sz="3200" spc="1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и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кистей,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что </a:t>
            </a:r>
            <a:r>
              <a:rPr dirty="0" sz="3200">
                <a:latin typeface="Times New Roman"/>
                <a:cs typeface="Times New Roman"/>
              </a:rPr>
              <a:t>особенно</a:t>
            </a:r>
            <a:r>
              <a:rPr dirty="0" sz="3200" spc="6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важно</a:t>
            </a:r>
            <a:r>
              <a:rPr dirty="0" sz="3200" spc="6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для</a:t>
            </a:r>
            <a:r>
              <a:rPr dirty="0" sz="3200" spc="6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шестилетнего</a:t>
            </a:r>
            <a:r>
              <a:rPr dirty="0" sz="3200" spc="6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ребенка, готовящегося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к</a:t>
            </a:r>
            <a:r>
              <a:rPr dirty="0" sz="3200" spc="-1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обучению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в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школе.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Спасибо</a:t>
            </a:r>
            <a:r>
              <a:rPr dirty="0" sz="32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dirty="0" sz="32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24203" y="990041"/>
            <a:ext cx="7524750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32510" algn="l"/>
                <a:tab pos="2738755" algn="l"/>
                <a:tab pos="5410200" algn="l"/>
              </a:tabLst>
            </a:pPr>
            <a:r>
              <a:rPr dirty="0" sz="2400" spc="-10" b="1">
                <a:latin typeface="Times New Roman"/>
                <a:cs typeface="Times New Roman"/>
              </a:rPr>
              <a:t>Цель: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повышение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профессиональной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компетентности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24203" y="1356182"/>
            <a:ext cx="3074670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508125" algn="l"/>
                <a:tab pos="1864995" algn="l"/>
              </a:tabLst>
            </a:pPr>
            <a:r>
              <a:rPr dirty="0" sz="2400" spc="-10">
                <a:latin typeface="Times New Roman"/>
                <a:cs typeface="Times New Roman"/>
              </a:rPr>
              <a:t>педагогов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вопросах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1246" y="1356182"/>
            <a:ext cx="1660525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400" spc="-10">
                <a:latin typeface="Times New Roman"/>
                <a:cs typeface="Times New Roman"/>
              </a:rPr>
              <a:t>организации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39661" y="1356182"/>
            <a:ext cx="2209800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043430" algn="l"/>
              </a:tabLst>
            </a:pPr>
            <a:r>
              <a:rPr dirty="0" sz="2400" spc="-10">
                <a:latin typeface="Times New Roman"/>
                <a:cs typeface="Times New Roman"/>
              </a:rPr>
              <a:t>физкультурно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24203" y="1722501"/>
            <a:ext cx="7639050" cy="47853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113664">
              <a:lnSpc>
                <a:spcPct val="100000"/>
              </a:lnSpc>
              <a:spcBef>
                <a:spcPts val="110"/>
              </a:spcBef>
            </a:pPr>
            <a:r>
              <a:rPr dirty="0" sz="2400">
                <a:latin typeface="Times New Roman"/>
                <a:cs typeface="Times New Roman"/>
              </a:rPr>
              <a:t>оздоровительного</a:t>
            </a:r>
            <a:r>
              <a:rPr dirty="0" sz="2400" spc="30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процесса</a:t>
            </a:r>
            <a:r>
              <a:rPr dirty="0" sz="2400" spc="31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в</a:t>
            </a:r>
            <a:r>
              <a:rPr dirty="0" sz="2400" spc="30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МБДОУ</a:t>
            </a:r>
            <a:r>
              <a:rPr dirty="0" sz="2400" spc="31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по</a:t>
            </a:r>
            <a:r>
              <a:rPr dirty="0" sz="2400" spc="315">
                <a:latin typeface="Times New Roman"/>
                <a:cs typeface="Times New Roman"/>
              </a:rPr>
              <a:t>  </a:t>
            </a:r>
            <a:r>
              <a:rPr dirty="0" sz="2400" spc="-10">
                <a:latin typeface="Times New Roman"/>
                <a:cs typeface="Times New Roman"/>
              </a:rPr>
              <a:t>развитию </a:t>
            </a:r>
            <a:r>
              <a:rPr dirty="0" sz="2400">
                <a:latin typeface="Times New Roman"/>
                <a:cs typeface="Times New Roman"/>
              </a:rPr>
              <a:t>общей</a:t>
            </a:r>
            <a:r>
              <a:rPr dirty="0" sz="2400" spc="28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моторики</a:t>
            </a:r>
            <a:r>
              <a:rPr dirty="0" sz="2400" spc="28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25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детей</a:t>
            </a:r>
            <a:r>
              <a:rPr dirty="0" sz="2400" spc="28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дошкольного</a:t>
            </a:r>
            <a:r>
              <a:rPr dirty="0" sz="2400" spc="27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возраста</a:t>
            </a:r>
            <a:r>
              <a:rPr dirty="0" sz="2400" spc="290">
                <a:latin typeface="Times New Roman"/>
                <a:cs typeface="Times New Roman"/>
              </a:rPr>
              <a:t>  </a:t>
            </a:r>
            <a:r>
              <a:rPr dirty="0" sz="2400" spc="-25">
                <a:latin typeface="Times New Roman"/>
                <a:cs typeface="Times New Roman"/>
              </a:rPr>
              <a:t>по </a:t>
            </a:r>
            <a:r>
              <a:rPr dirty="0" sz="2400">
                <a:latin typeface="Times New Roman"/>
                <a:cs typeface="Times New Roman"/>
              </a:rPr>
              <a:t>разделу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«Координация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движений»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Times New Roman"/>
                <a:cs typeface="Times New Roman"/>
              </a:rPr>
              <a:t>Задачи</a:t>
            </a:r>
            <a:r>
              <a:rPr dirty="0" sz="2400" spc="-17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обучения: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15">
                <a:latin typeface="Times New Roman"/>
                <a:cs typeface="Times New Roman"/>
              </a:rPr>
              <a:t>-</a:t>
            </a:r>
            <a:r>
              <a:rPr dirty="0" sz="2400" spc="-10">
                <a:latin typeface="Times New Roman"/>
                <a:cs typeface="Times New Roman"/>
              </a:rPr>
              <a:t>Заинтересовать</a:t>
            </a:r>
            <a:r>
              <a:rPr dirty="0" sz="2400" spc="-1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детей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упражнениями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игрой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мячом.</a:t>
            </a:r>
            <a:endParaRPr sz="2400">
              <a:latin typeface="Times New Roman"/>
              <a:cs typeface="Times New Roman"/>
            </a:endParaRPr>
          </a:p>
          <a:p>
            <a:pPr marL="12700" marR="5080" indent="177800">
              <a:lnSpc>
                <a:spcPct val="100000"/>
              </a:lnSpc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dirty="0" sz="2400" spc="-25">
                <a:latin typeface="Times New Roman"/>
                <a:cs typeface="Times New Roman"/>
              </a:rPr>
              <a:t>Формировать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навыки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передачи,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ловли,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ведения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бросков </a:t>
            </a:r>
            <a:r>
              <a:rPr dirty="0" sz="2400">
                <a:latin typeface="Times New Roman"/>
                <a:cs typeface="Times New Roman"/>
              </a:rPr>
              <a:t>мяча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корзину,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ворота,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умение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применять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их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игровой ситуации.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dirty="0" sz="2400" spc="-10">
                <a:latin typeface="Times New Roman"/>
                <a:cs typeface="Times New Roman"/>
              </a:rPr>
              <a:t>Воспитывать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умение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играть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коллективно.</a:t>
            </a:r>
            <a:endParaRPr sz="2400">
              <a:latin typeface="Times New Roman"/>
              <a:cs typeface="Times New Roman"/>
            </a:endParaRPr>
          </a:p>
          <a:p>
            <a:pPr marL="12700" marR="1162050" indent="177800">
              <a:lnSpc>
                <a:spcPct val="100000"/>
              </a:lnSpc>
              <a:spcBef>
                <a:spcPts val="5"/>
              </a:spcBef>
              <a:buChar char="-"/>
              <a:tabLst>
                <a:tab pos="190500" algn="l"/>
                <a:tab pos="2308860" algn="l"/>
              </a:tabLst>
            </a:pPr>
            <a:r>
              <a:rPr dirty="0" sz="2400" spc="-10">
                <a:latin typeface="Times New Roman"/>
                <a:cs typeface="Times New Roman"/>
              </a:rPr>
              <a:t>Развивать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глазомер,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координацию,</a:t>
            </a:r>
            <a:r>
              <a:rPr dirty="0" sz="2400" spc="-2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ритмичность, согласованность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движений.</a:t>
            </a:r>
            <a:endParaRPr sz="2400">
              <a:latin typeface="Times New Roman"/>
              <a:cs typeface="Times New Roman"/>
            </a:endParaRPr>
          </a:p>
          <a:p>
            <a:pPr marL="12700" marR="877569" indent="177800">
              <a:lnSpc>
                <a:spcPct val="100000"/>
              </a:lnSpc>
              <a:buChar char="-"/>
              <a:tabLst>
                <a:tab pos="190500" algn="l"/>
              </a:tabLst>
            </a:pPr>
            <a:r>
              <a:rPr dirty="0" sz="2400" spc="-10">
                <a:latin typeface="Times New Roman"/>
                <a:cs typeface="Times New Roman"/>
              </a:rPr>
              <a:t>Развивать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физические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качества</a:t>
            </a:r>
            <a:r>
              <a:rPr dirty="0" sz="2400" spc="-2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ребенка: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быстроту, ловкость,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выносливость,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силу.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561" y="69341"/>
            <a:ext cx="6513195" cy="7594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585595" marR="5080" indent="-1573530">
              <a:lnSpc>
                <a:spcPct val="100000"/>
              </a:lnSpc>
              <a:spcBef>
                <a:spcPts val="110"/>
              </a:spcBef>
            </a:pPr>
            <a:r>
              <a:rPr dirty="0" spc="-35"/>
              <a:t>Упражнения</a:t>
            </a:r>
            <a:r>
              <a:rPr dirty="0" spc="-110"/>
              <a:t> </a:t>
            </a:r>
            <a:r>
              <a:rPr dirty="0"/>
              <a:t>в</a:t>
            </a:r>
            <a:r>
              <a:rPr dirty="0" spc="-65"/>
              <a:t> </a:t>
            </a:r>
            <a:r>
              <a:rPr dirty="0"/>
              <a:t>бросании,</a:t>
            </a:r>
            <a:r>
              <a:rPr dirty="0" spc="-145"/>
              <a:t> </a:t>
            </a:r>
            <a:r>
              <a:rPr dirty="0"/>
              <a:t>ловле,</a:t>
            </a:r>
            <a:r>
              <a:rPr dirty="0" spc="-150"/>
              <a:t> </a:t>
            </a:r>
            <a:r>
              <a:rPr dirty="0"/>
              <a:t>катании</a:t>
            </a:r>
            <a:r>
              <a:rPr dirty="0" spc="-140"/>
              <a:t> </a:t>
            </a:r>
            <a:r>
              <a:rPr dirty="0" spc="-10"/>
              <a:t>мячей способствуют</a:t>
            </a:r>
            <a:r>
              <a:rPr dirty="0" spc="-175"/>
              <a:t> </a:t>
            </a:r>
            <a:r>
              <a:rPr dirty="0" spc="-10"/>
              <a:t>развитию</a:t>
            </a:r>
            <a:r>
              <a:rPr dirty="0" spc="-10" b="0"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89204" y="1019555"/>
            <a:ext cx="3749040" cy="1536700"/>
            <a:chOff x="489204" y="1019555"/>
            <a:chExt cx="3749040" cy="1536700"/>
          </a:xfrm>
        </p:grpSpPr>
        <p:sp>
          <p:nvSpPr>
            <p:cNvPr id="4" name="object 4" descr=""/>
            <p:cNvSpPr/>
            <p:nvPr/>
          </p:nvSpPr>
          <p:spPr>
            <a:xfrm>
              <a:off x="502920" y="1033271"/>
              <a:ext cx="3721100" cy="1508760"/>
            </a:xfrm>
            <a:custGeom>
              <a:avLst/>
              <a:gdLst/>
              <a:ahLst/>
              <a:cxnLst/>
              <a:rect l="l" t="t" r="r" b="b"/>
              <a:pathLst>
                <a:path w="3721100" h="1508760">
                  <a:moveTo>
                    <a:pt x="3721100" y="0"/>
                  </a:moveTo>
                  <a:lnTo>
                    <a:pt x="0" y="0"/>
                  </a:lnTo>
                  <a:lnTo>
                    <a:pt x="0" y="1207007"/>
                  </a:lnTo>
                  <a:lnTo>
                    <a:pt x="1860550" y="1508760"/>
                  </a:lnTo>
                  <a:lnTo>
                    <a:pt x="3721100" y="1207007"/>
                  </a:lnTo>
                  <a:lnTo>
                    <a:pt x="3721100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2920" y="1033271"/>
              <a:ext cx="3721100" cy="1508760"/>
            </a:xfrm>
            <a:custGeom>
              <a:avLst/>
              <a:gdLst/>
              <a:ahLst/>
              <a:cxnLst/>
              <a:rect l="l" t="t" r="r" b="b"/>
              <a:pathLst>
                <a:path w="3721100" h="1508760">
                  <a:moveTo>
                    <a:pt x="0" y="0"/>
                  </a:moveTo>
                  <a:lnTo>
                    <a:pt x="3721100" y="0"/>
                  </a:lnTo>
                  <a:lnTo>
                    <a:pt x="3721100" y="1207007"/>
                  </a:lnTo>
                  <a:lnTo>
                    <a:pt x="1860550" y="1508760"/>
                  </a:lnTo>
                  <a:lnTo>
                    <a:pt x="0" y="1207007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49020" y="994664"/>
            <a:ext cx="3350895" cy="1247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8750" indent="-146050">
              <a:lnSpc>
                <a:spcPts val="2390"/>
              </a:lnSpc>
              <a:spcBef>
                <a:spcPts val="114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ловкости,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ts val="2390"/>
              </a:lnSpc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координации,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0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согласованности</a:t>
            </a:r>
            <a:r>
              <a:rPr dirty="0" sz="2000" spc="-204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движений,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ритмичности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148071" y="1005839"/>
            <a:ext cx="3749040" cy="1536065"/>
            <a:chOff x="5148071" y="1005839"/>
            <a:chExt cx="3749040" cy="1536065"/>
          </a:xfrm>
        </p:grpSpPr>
        <p:sp>
          <p:nvSpPr>
            <p:cNvPr id="8" name="object 8" descr=""/>
            <p:cNvSpPr/>
            <p:nvPr/>
          </p:nvSpPr>
          <p:spPr>
            <a:xfrm>
              <a:off x="5161787" y="1019555"/>
              <a:ext cx="3721100" cy="1508760"/>
            </a:xfrm>
            <a:custGeom>
              <a:avLst/>
              <a:gdLst/>
              <a:ahLst/>
              <a:cxnLst/>
              <a:rect l="l" t="t" r="r" b="b"/>
              <a:pathLst>
                <a:path w="3721100" h="1508760">
                  <a:moveTo>
                    <a:pt x="3721100" y="0"/>
                  </a:moveTo>
                  <a:lnTo>
                    <a:pt x="0" y="0"/>
                  </a:lnTo>
                  <a:lnTo>
                    <a:pt x="0" y="1206881"/>
                  </a:lnTo>
                  <a:lnTo>
                    <a:pt x="1860677" y="1508633"/>
                  </a:lnTo>
                  <a:lnTo>
                    <a:pt x="3721100" y="1206881"/>
                  </a:lnTo>
                  <a:lnTo>
                    <a:pt x="3721100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61787" y="1019555"/>
              <a:ext cx="3721100" cy="1508760"/>
            </a:xfrm>
            <a:custGeom>
              <a:avLst/>
              <a:gdLst/>
              <a:ahLst/>
              <a:cxnLst/>
              <a:rect l="l" t="t" r="r" b="b"/>
              <a:pathLst>
                <a:path w="3721100" h="1508760">
                  <a:moveTo>
                    <a:pt x="0" y="0"/>
                  </a:moveTo>
                  <a:lnTo>
                    <a:pt x="3721100" y="0"/>
                  </a:lnTo>
                  <a:lnTo>
                    <a:pt x="3721100" y="1206881"/>
                  </a:lnTo>
                  <a:lnTo>
                    <a:pt x="1860677" y="1508633"/>
                  </a:lnTo>
                  <a:lnTo>
                    <a:pt x="0" y="1206881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994272" y="1160221"/>
            <a:ext cx="2186940" cy="93726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 indent="-15875">
              <a:lnSpc>
                <a:spcPts val="2380"/>
              </a:lnSpc>
              <a:spcBef>
                <a:spcPts val="215"/>
              </a:spcBef>
            </a:pPr>
            <a:r>
              <a:rPr dirty="0" sz="2000" spc="-10" b="1">
                <a:latin typeface="Times New Roman"/>
                <a:cs typeface="Times New Roman"/>
              </a:rPr>
              <a:t>Совершенствуют пространственную ориентировку.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1779"/>
            <a:ext cx="2962656" cy="3950208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090672" y="2656332"/>
            <a:ext cx="6007735" cy="4105910"/>
            <a:chOff x="3090672" y="2656332"/>
            <a:chExt cx="6007735" cy="410591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0672" y="2656332"/>
              <a:ext cx="2962655" cy="39502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5332" y="2743198"/>
              <a:ext cx="3012948" cy="4018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2391410">
              <a:lnSpc>
                <a:spcPct val="100000"/>
              </a:lnSpc>
              <a:spcBef>
                <a:spcPts val="115"/>
              </a:spcBef>
            </a:pPr>
            <a:r>
              <a:rPr dirty="0" spc="-35"/>
              <a:t>Упражнения</a:t>
            </a:r>
            <a:r>
              <a:rPr dirty="0" spc="-100"/>
              <a:t> </a:t>
            </a:r>
            <a:r>
              <a:rPr dirty="0"/>
              <a:t>в</a:t>
            </a:r>
            <a:r>
              <a:rPr dirty="0" spc="-30"/>
              <a:t> </a:t>
            </a:r>
            <a:r>
              <a:rPr dirty="0" spc="-10"/>
              <a:t>парах: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52373" y="822705"/>
            <a:ext cx="8367395" cy="1325880"/>
            <a:chOff x="452373" y="822705"/>
            <a:chExt cx="8367395" cy="1325880"/>
          </a:xfrm>
        </p:grpSpPr>
        <p:sp>
          <p:nvSpPr>
            <p:cNvPr id="4" name="object 4" descr=""/>
            <p:cNvSpPr/>
            <p:nvPr/>
          </p:nvSpPr>
          <p:spPr>
            <a:xfrm>
              <a:off x="5134356" y="836675"/>
              <a:ext cx="3670935" cy="1297940"/>
            </a:xfrm>
            <a:custGeom>
              <a:avLst/>
              <a:gdLst/>
              <a:ahLst/>
              <a:cxnLst/>
              <a:rect l="l" t="t" r="r" b="b"/>
              <a:pathLst>
                <a:path w="3670934" h="1297939">
                  <a:moveTo>
                    <a:pt x="3670935" y="0"/>
                  </a:moveTo>
                  <a:lnTo>
                    <a:pt x="0" y="0"/>
                  </a:lnTo>
                  <a:lnTo>
                    <a:pt x="0" y="1038351"/>
                  </a:lnTo>
                  <a:lnTo>
                    <a:pt x="1835403" y="1297939"/>
                  </a:lnTo>
                  <a:lnTo>
                    <a:pt x="3670935" y="1038351"/>
                  </a:lnTo>
                  <a:lnTo>
                    <a:pt x="3670935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34356" y="836675"/>
              <a:ext cx="3670935" cy="1297940"/>
            </a:xfrm>
            <a:custGeom>
              <a:avLst/>
              <a:gdLst/>
              <a:ahLst/>
              <a:cxnLst/>
              <a:rect l="l" t="t" r="r" b="b"/>
              <a:pathLst>
                <a:path w="3670934" h="1297939">
                  <a:moveTo>
                    <a:pt x="0" y="0"/>
                  </a:moveTo>
                  <a:lnTo>
                    <a:pt x="3670935" y="0"/>
                  </a:lnTo>
                  <a:lnTo>
                    <a:pt x="3670935" y="1038351"/>
                  </a:lnTo>
                  <a:lnTo>
                    <a:pt x="1835403" y="1297939"/>
                  </a:lnTo>
                  <a:lnTo>
                    <a:pt x="0" y="1038351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6343" y="836675"/>
              <a:ext cx="3337560" cy="1297940"/>
            </a:xfrm>
            <a:custGeom>
              <a:avLst/>
              <a:gdLst/>
              <a:ahLst/>
              <a:cxnLst/>
              <a:rect l="l" t="t" r="r" b="b"/>
              <a:pathLst>
                <a:path w="3337560" h="1297939">
                  <a:moveTo>
                    <a:pt x="3337305" y="0"/>
                  </a:moveTo>
                  <a:lnTo>
                    <a:pt x="0" y="0"/>
                  </a:lnTo>
                  <a:lnTo>
                    <a:pt x="0" y="1038351"/>
                  </a:lnTo>
                  <a:lnTo>
                    <a:pt x="1668526" y="1297939"/>
                  </a:lnTo>
                  <a:lnTo>
                    <a:pt x="3337305" y="1038351"/>
                  </a:lnTo>
                  <a:lnTo>
                    <a:pt x="3337305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6343" y="836675"/>
              <a:ext cx="3337560" cy="1297940"/>
            </a:xfrm>
            <a:custGeom>
              <a:avLst/>
              <a:gdLst/>
              <a:ahLst/>
              <a:cxnLst/>
              <a:rect l="l" t="t" r="r" b="b"/>
              <a:pathLst>
                <a:path w="3337560" h="1297939">
                  <a:moveTo>
                    <a:pt x="0" y="0"/>
                  </a:moveTo>
                  <a:lnTo>
                    <a:pt x="3337305" y="0"/>
                  </a:lnTo>
                  <a:lnTo>
                    <a:pt x="3337305" y="1038351"/>
                  </a:lnTo>
                  <a:lnTo>
                    <a:pt x="1668526" y="1297939"/>
                  </a:lnTo>
                  <a:lnTo>
                    <a:pt x="0" y="1038351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82904" y="991057"/>
            <a:ext cx="3243580" cy="635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dirty="0" sz="2000" b="1">
                <a:latin typeface="Times New Roman"/>
                <a:cs typeface="Times New Roman"/>
              </a:rPr>
              <a:t>Развивают</a:t>
            </a:r>
            <a:r>
              <a:rPr dirty="0" sz="2000" spc="-19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согласованность</a:t>
            </a:r>
            <a:endParaRPr sz="2000">
              <a:latin typeface="Times New Roman"/>
              <a:cs typeface="Times New Roman"/>
            </a:endParaRPr>
          </a:p>
          <a:p>
            <a:pPr algn="ctr" marL="9525">
              <a:lnSpc>
                <a:spcPts val="2390"/>
              </a:lnSpc>
            </a:pPr>
            <a:r>
              <a:rPr dirty="0" sz="2000" spc="-10" b="1">
                <a:latin typeface="Times New Roman"/>
                <a:cs typeface="Times New Roman"/>
              </a:rPr>
              <a:t>движений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06314" y="885571"/>
            <a:ext cx="3209290" cy="94106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6985">
              <a:lnSpc>
                <a:spcPct val="99800"/>
              </a:lnSpc>
              <a:spcBef>
                <a:spcPts val="120"/>
              </a:spcBef>
            </a:pPr>
            <a:r>
              <a:rPr dirty="0" sz="2000" spc="-10" b="1">
                <a:latin typeface="Times New Roman"/>
                <a:cs typeface="Times New Roman"/>
              </a:rPr>
              <a:t>Воспитывают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навыки сотрудничества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и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умение </a:t>
            </a:r>
            <a:r>
              <a:rPr dirty="0" sz="2000" spc="-30" b="1">
                <a:latin typeface="Times New Roman"/>
                <a:cs typeface="Times New Roman"/>
              </a:rPr>
              <a:t>взаимодействовать</a:t>
            </a:r>
            <a:r>
              <a:rPr dirty="0" sz="2000" spc="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в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парах.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2318004"/>
            <a:ext cx="3154680" cy="421081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268979" y="2089404"/>
            <a:ext cx="5760720" cy="4480560"/>
            <a:chOff x="3268979" y="2089404"/>
            <a:chExt cx="5760720" cy="448056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8979" y="2089404"/>
              <a:ext cx="2848355" cy="37947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0779" y="2852928"/>
              <a:ext cx="2788920" cy="3717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19655" y="694944"/>
            <a:ext cx="5646420" cy="1308100"/>
            <a:chOff x="1819655" y="694944"/>
            <a:chExt cx="5646420" cy="1308100"/>
          </a:xfrm>
        </p:grpSpPr>
        <p:sp>
          <p:nvSpPr>
            <p:cNvPr id="3" name="object 3" descr=""/>
            <p:cNvSpPr/>
            <p:nvPr/>
          </p:nvSpPr>
          <p:spPr>
            <a:xfrm>
              <a:off x="1833371" y="708660"/>
              <a:ext cx="5618480" cy="1280160"/>
            </a:xfrm>
            <a:custGeom>
              <a:avLst/>
              <a:gdLst/>
              <a:ahLst/>
              <a:cxnLst/>
              <a:rect l="l" t="t" r="r" b="b"/>
              <a:pathLst>
                <a:path w="5618480" h="1280160">
                  <a:moveTo>
                    <a:pt x="5618480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2809240" y="1280160"/>
                  </a:lnTo>
                  <a:lnTo>
                    <a:pt x="5618480" y="1024127"/>
                  </a:lnTo>
                  <a:lnTo>
                    <a:pt x="5618480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33371" y="708660"/>
              <a:ext cx="5618480" cy="1280160"/>
            </a:xfrm>
            <a:custGeom>
              <a:avLst/>
              <a:gdLst/>
              <a:ahLst/>
              <a:cxnLst/>
              <a:rect l="l" t="t" r="r" b="b"/>
              <a:pathLst>
                <a:path w="5618480" h="1280160">
                  <a:moveTo>
                    <a:pt x="0" y="0"/>
                  </a:moveTo>
                  <a:lnTo>
                    <a:pt x="5618480" y="0"/>
                  </a:lnTo>
                  <a:lnTo>
                    <a:pt x="5618480" y="1024127"/>
                  </a:lnTo>
                  <a:lnTo>
                    <a:pt x="2809240" y="1280160"/>
                  </a:lnTo>
                  <a:lnTo>
                    <a:pt x="0" y="1024127"/>
                  </a:lnTo>
                  <a:lnTo>
                    <a:pt x="0" y="0"/>
                  </a:lnTo>
                  <a:close/>
                </a:path>
              </a:pathLst>
            </a:custGeom>
            <a:ln w="27431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050925">
              <a:lnSpc>
                <a:spcPct val="100000"/>
              </a:lnSpc>
              <a:spcBef>
                <a:spcPts val="115"/>
              </a:spcBef>
            </a:pPr>
            <a:r>
              <a:rPr dirty="0"/>
              <a:t>Метание</a:t>
            </a:r>
            <a:r>
              <a:rPr dirty="0" spc="-140"/>
              <a:t> </a:t>
            </a:r>
            <a:r>
              <a:rPr dirty="0"/>
              <a:t>в</a:t>
            </a:r>
            <a:r>
              <a:rPr dirty="0" spc="-10"/>
              <a:t> </a:t>
            </a:r>
            <a:r>
              <a:rPr dirty="0"/>
              <a:t>цель</a:t>
            </a:r>
            <a:r>
              <a:rPr dirty="0" spc="-55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на</a:t>
            </a:r>
            <a:r>
              <a:rPr dirty="0" spc="-65"/>
              <a:t> </a:t>
            </a:r>
            <a:r>
              <a:rPr dirty="0"/>
              <a:t>дальность</a:t>
            </a:r>
            <a:r>
              <a:rPr dirty="0" spc="-75"/>
              <a:t> </a:t>
            </a:r>
            <a:r>
              <a:rPr dirty="0" spc="-10"/>
              <a:t>требует: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916938" y="729818"/>
            <a:ext cx="5361305" cy="9417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8115" indent="-145415">
              <a:lnSpc>
                <a:spcPts val="2390"/>
              </a:lnSpc>
              <a:spcBef>
                <a:spcPts val="114"/>
              </a:spcBef>
              <a:buFont typeface="Times New Roman"/>
              <a:buChar char="-"/>
              <a:tabLst>
                <a:tab pos="158115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сосредоточенности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ts val="2390"/>
              </a:lnSpc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умение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соизмерять</a:t>
            </a:r>
            <a:r>
              <a:rPr dirty="0" sz="2000" spc="-1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силу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броска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расстоянием</a:t>
            </a:r>
            <a:r>
              <a:rPr dirty="0" sz="1800" spc="-10" b="1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44145" indent="-131445">
              <a:lnSpc>
                <a:spcPct val="100000"/>
              </a:lnSpc>
              <a:spcBef>
                <a:spcPts val="15"/>
              </a:spcBef>
              <a:buSzPct val="90000"/>
              <a:buFont typeface="Times New Roman"/>
              <a:buChar char="-"/>
              <a:tabLst>
                <a:tab pos="144145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точности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броска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2377439"/>
            <a:ext cx="3067811" cy="40873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3552" y="2125979"/>
            <a:ext cx="2866644" cy="382219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6208" y="2642616"/>
            <a:ext cx="2866644" cy="3822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973" y="117805"/>
            <a:ext cx="5092065" cy="3937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-40"/>
              <a:t>Упражнения</a:t>
            </a:r>
            <a:r>
              <a:rPr dirty="0" spc="-120"/>
              <a:t> </a:t>
            </a:r>
            <a:r>
              <a:rPr dirty="0"/>
              <a:t>с</a:t>
            </a:r>
            <a:r>
              <a:rPr dirty="0" spc="-5"/>
              <a:t> </a:t>
            </a:r>
            <a:r>
              <a:rPr dirty="0"/>
              <a:t>массажным</a:t>
            </a:r>
            <a:r>
              <a:rPr dirty="0" spc="-160"/>
              <a:t> </a:t>
            </a:r>
            <a:r>
              <a:rPr dirty="0" spc="-10"/>
              <a:t>мячиком: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924557" y="680973"/>
            <a:ext cx="5116830" cy="1303655"/>
            <a:chOff x="1924557" y="680973"/>
            <a:chExt cx="5116830" cy="1303655"/>
          </a:xfrm>
        </p:grpSpPr>
        <p:sp>
          <p:nvSpPr>
            <p:cNvPr id="4" name="object 4" descr=""/>
            <p:cNvSpPr/>
            <p:nvPr/>
          </p:nvSpPr>
          <p:spPr>
            <a:xfrm>
              <a:off x="1938527" y="694943"/>
              <a:ext cx="5088890" cy="1275715"/>
            </a:xfrm>
            <a:custGeom>
              <a:avLst/>
              <a:gdLst/>
              <a:ahLst/>
              <a:cxnLst/>
              <a:rect l="l" t="t" r="r" b="b"/>
              <a:pathLst>
                <a:path w="5088890" h="1275714">
                  <a:moveTo>
                    <a:pt x="5088508" y="0"/>
                  </a:moveTo>
                  <a:lnTo>
                    <a:pt x="0" y="0"/>
                  </a:lnTo>
                  <a:lnTo>
                    <a:pt x="0" y="1020317"/>
                  </a:lnTo>
                  <a:lnTo>
                    <a:pt x="2544191" y="1275460"/>
                  </a:lnTo>
                  <a:lnTo>
                    <a:pt x="5088508" y="1020317"/>
                  </a:lnTo>
                  <a:lnTo>
                    <a:pt x="5088508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38527" y="694943"/>
              <a:ext cx="5088890" cy="1275715"/>
            </a:xfrm>
            <a:custGeom>
              <a:avLst/>
              <a:gdLst/>
              <a:ahLst/>
              <a:cxnLst/>
              <a:rect l="l" t="t" r="r" b="b"/>
              <a:pathLst>
                <a:path w="5088890" h="1275714">
                  <a:moveTo>
                    <a:pt x="0" y="0"/>
                  </a:moveTo>
                  <a:lnTo>
                    <a:pt x="5088508" y="0"/>
                  </a:lnTo>
                  <a:lnTo>
                    <a:pt x="5088508" y="1020317"/>
                  </a:lnTo>
                  <a:lnTo>
                    <a:pt x="2544191" y="1275460"/>
                  </a:lnTo>
                  <a:lnTo>
                    <a:pt x="0" y="1020317"/>
                  </a:lnTo>
                  <a:lnTo>
                    <a:pt x="0" y="0"/>
                  </a:lnTo>
                  <a:close/>
                </a:path>
              </a:pathLst>
            </a:custGeom>
            <a:ln w="27431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96464" y="742950"/>
            <a:ext cx="4549140" cy="94106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8750" indent="-146050">
              <a:lnSpc>
                <a:spcPts val="2390"/>
              </a:lnSpc>
              <a:spcBef>
                <a:spcPts val="114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b="1">
                <a:latin typeface="Times New Roman"/>
                <a:cs typeface="Times New Roman"/>
              </a:rPr>
              <a:t>развивают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мелкую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моторику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рук</a:t>
            </a:r>
            <a:endParaRPr sz="2000">
              <a:latin typeface="Times New Roman"/>
              <a:cs typeface="Times New Roman"/>
            </a:endParaRPr>
          </a:p>
          <a:p>
            <a:pPr marL="158115" indent="-145415">
              <a:lnSpc>
                <a:spcPts val="2390"/>
              </a:lnSpc>
              <a:buFont typeface="Times New Roman"/>
              <a:buChar char="-"/>
              <a:tabLst>
                <a:tab pos="158115" algn="l"/>
              </a:tabLst>
            </a:pPr>
            <a:r>
              <a:rPr dirty="0" sz="2000" spc="-25" b="1">
                <a:latin typeface="Times New Roman"/>
                <a:cs typeface="Times New Roman"/>
              </a:rPr>
              <a:t>улучшают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кровообращение</a:t>
            </a:r>
            <a:endParaRPr sz="200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  <a:tabLst>
                <a:tab pos="158750" algn="l"/>
              </a:tabLst>
            </a:pPr>
            <a:r>
              <a:rPr dirty="0" sz="2000" spc="-10" b="1">
                <a:latin typeface="Times New Roman"/>
                <a:cs typeface="Times New Roman"/>
              </a:rPr>
              <a:t>тонизируют</a:t>
            </a:r>
            <a:r>
              <a:rPr dirty="0" sz="2000" spc="-1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мелкие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мышцы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на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руках.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" y="2359151"/>
            <a:ext cx="3995928" cy="423367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82879" y="118871"/>
            <a:ext cx="8938260" cy="6703059"/>
            <a:chOff x="182879" y="118871"/>
            <a:chExt cx="8938260" cy="6703059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8515" y="2007107"/>
              <a:ext cx="4992624" cy="262432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515" y="4421122"/>
              <a:ext cx="2359152" cy="24003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9671" y="4453126"/>
              <a:ext cx="2578607" cy="23682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79" y="118871"/>
              <a:ext cx="1755648" cy="1938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471930">
              <a:lnSpc>
                <a:spcPct val="100000"/>
              </a:lnSpc>
              <a:spcBef>
                <a:spcPts val="115"/>
              </a:spcBef>
            </a:pPr>
            <a:r>
              <a:rPr dirty="0" spc="-25"/>
              <a:t>Упражнения</a:t>
            </a:r>
            <a:r>
              <a:rPr dirty="0" spc="-55"/>
              <a:t> </a:t>
            </a:r>
            <a:r>
              <a:rPr dirty="0"/>
              <a:t>с</a:t>
            </a:r>
            <a:r>
              <a:rPr dirty="0" spc="-130"/>
              <a:t> </a:t>
            </a:r>
            <a:r>
              <a:rPr dirty="0"/>
              <a:t>набивными</a:t>
            </a:r>
            <a:r>
              <a:rPr dirty="0" spc="-150"/>
              <a:t> </a:t>
            </a:r>
            <a:r>
              <a:rPr dirty="0" spc="-10"/>
              <a:t>мячами: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818388"/>
            <a:ext cx="4581144" cy="11430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6412" y="877951"/>
            <a:ext cx="4218305" cy="635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dirty="0" sz="2000" spc="-10" b="1">
                <a:latin typeface="Times New Roman"/>
                <a:cs typeface="Times New Roman"/>
              </a:rPr>
              <a:t>учат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регулировать</a:t>
            </a:r>
            <a:r>
              <a:rPr dirty="0" sz="2000" spc="-17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мышечные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dirty="0" sz="2000" spc="-10" b="1">
                <a:latin typeface="Times New Roman"/>
                <a:cs typeface="Times New Roman"/>
              </a:rPr>
              <a:t>усилия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при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броске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или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толчке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мяча;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479" y="818388"/>
            <a:ext cx="4055364" cy="11430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100954" y="880998"/>
            <a:ext cx="3828415" cy="635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dirty="0" sz="2000" b="1">
                <a:latin typeface="Times New Roman"/>
                <a:cs typeface="Times New Roman"/>
              </a:rPr>
              <a:t>развивают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физические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качества: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dirty="0" sz="2000" spc="-45" b="1">
                <a:latin typeface="Times New Roman"/>
                <a:cs typeface="Times New Roman"/>
              </a:rPr>
              <a:t>силу,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выносливость,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скорость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2020823"/>
            <a:ext cx="3566160" cy="471373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74320" y="2020823"/>
            <a:ext cx="3977640" cy="4714240"/>
            <a:chOff x="274320" y="2020823"/>
            <a:chExt cx="3977640" cy="471424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0" y="2020823"/>
              <a:ext cx="3730752" cy="47137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7752" y="5189219"/>
              <a:ext cx="1664207" cy="148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-35"/>
              <a:t>Упражнения</a:t>
            </a:r>
            <a:r>
              <a:rPr dirty="0" spc="-155"/>
              <a:t> </a:t>
            </a:r>
            <a:r>
              <a:rPr dirty="0"/>
              <a:t>с</a:t>
            </a:r>
            <a:r>
              <a:rPr dirty="0" spc="-60"/>
              <a:t> </a:t>
            </a:r>
            <a:r>
              <a:rPr dirty="0" spc="-10"/>
              <a:t>элементами</a:t>
            </a:r>
            <a:r>
              <a:rPr dirty="0" spc="-120"/>
              <a:t> </a:t>
            </a:r>
            <a:r>
              <a:rPr dirty="0" spc="-25"/>
              <a:t>хоккея, </a:t>
            </a:r>
            <a:r>
              <a:rPr dirty="0" spc="-10"/>
              <a:t>волейбола</a:t>
            </a:r>
            <a:r>
              <a:rPr dirty="0" spc="-210"/>
              <a:t> </a:t>
            </a:r>
            <a:r>
              <a:rPr dirty="0" spc="-10"/>
              <a:t>,баскетбола: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749808"/>
            <a:ext cx="7379208" cy="9235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18691" y="766013"/>
            <a:ext cx="704088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145415" algn="l"/>
              </a:tabLst>
            </a:pPr>
            <a:r>
              <a:rPr dirty="0" sz="1800" spc="-10" b="1">
                <a:latin typeface="Times New Roman"/>
                <a:cs typeface="Times New Roman"/>
              </a:rPr>
              <a:t>развивают</a:t>
            </a:r>
            <a:r>
              <a:rPr dirty="0" sz="1800" spc="-1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точность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движений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скоординированность;</a:t>
            </a:r>
            <a:endParaRPr sz="1800">
              <a:latin typeface="Times New Roman"/>
              <a:cs typeface="Times New Roman"/>
            </a:endParaRPr>
          </a:p>
          <a:p>
            <a:pPr marL="145415" indent="-13271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145415" algn="l"/>
              </a:tabLst>
            </a:pPr>
            <a:r>
              <a:rPr dirty="0" sz="1800" spc="-30" b="1">
                <a:latin typeface="Times New Roman"/>
                <a:cs typeface="Times New Roman"/>
              </a:rPr>
              <a:t>совершенствуют</a:t>
            </a:r>
            <a:r>
              <a:rPr dirty="0" sz="1800" spc="114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технику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броска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ловли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мяча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разными</a:t>
            </a:r>
            <a:r>
              <a:rPr dirty="0" sz="1800" spc="-9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способами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2383" y="1769364"/>
            <a:ext cx="3003804" cy="40050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" y="2464307"/>
            <a:ext cx="2916936" cy="389077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4767" y="2564892"/>
            <a:ext cx="291693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375" y="125933"/>
            <a:ext cx="3658235" cy="3937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-30"/>
              <a:t>Упражнения</a:t>
            </a:r>
            <a:r>
              <a:rPr dirty="0" spc="-80"/>
              <a:t> </a:t>
            </a:r>
            <a:r>
              <a:rPr dirty="0"/>
              <a:t>на</a:t>
            </a:r>
            <a:r>
              <a:rPr dirty="0" spc="-75"/>
              <a:t> </a:t>
            </a:r>
            <a:r>
              <a:rPr dirty="0" spc="-10"/>
              <a:t>фитболах: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836675"/>
            <a:ext cx="3931920" cy="101955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6160" y="933069"/>
            <a:ext cx="342772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формируют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закрепляют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навык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правильной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осанки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809244"/>
            <a:ext cx="3931920" cy="10469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51857" y="824610"/>
            <a:ext cx="32772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33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укрепляют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крупные</a:t>
            </a:r>
            <a:r>
              <a:rPr dirty="0" sz="1800" spc="-8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8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мелкие мышечные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группы</a:t>
            </a:r>
            <a:r>
              <a:rPr dirty="0" sz="1800" spc="-114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туловища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spc="-60" b="1">
                <a:latin typeface="Times New Roman"/>
                <a:cs typeface="Times New Roman"/>
              </a:rPr>
              <a:t>и </a:t>
            </a:r>
            <a:r>
              <a:rPr dirty="0" sz="1800" spc="-10" b="1">
                <a:latin typeface="Times New Roman"/>
                <a:cs typeface="Times New Roman"/>
              </a:rPr>
              <a:t>конечностей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" y="2276855"/>
            <a:ext cx="3017520" cy="40325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7832" y="1933955"/>
            <a:ext cx="2894075" cy="38587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2638044"/>
            <a:ext cx="2916936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2026-03-23T23:55:54Z</dcterms:created>
  <dcterms:modified xsi:type="dcterms:W3CDTF">2026-03-23T23:55:54Z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2026-03-23T00:00:00Z</vt:filetime>
  </property>
  <property fmtid="{D5CDD505-2E9C-101B-9397-08002B2CF9AE}" pid="5" name="Producer">
    <vt:lpwstr>www.ilovepdf.com</vt:lpwstr>
  </property>
</Properties>
</file>