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3" r:id="rId2"/>
    <p:sldId id="284" r:id="rId3"/>
    <p:sldId id="28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40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1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4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6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2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5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6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0B69-068B-4819-A3E8-203666C3A4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BDFE8F-2380-45B5-8777-432E8AB45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2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int. Перевод Paint. Изу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37132"/>
            <a:ext cx="3325020" cy="33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8662" y="4135869"/>
            <a:ext cx="3749401" cy="112628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Разработано для 7 класса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0CD745-D0D5-D737-BDC1-3F7CFBB29C42}"/>
              </a:ext>
            </a:extLst>
          </p:cNvPr>
          <p:cNvSpPr/>
          <p:nvPr/>
        </p:nvSpPr>
        <p:spPr>
          <a:xfrm>
            <a:off x="395536" y="404664"/>
            <a:ext cx="8845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Графический редактор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Paint</a:t>
            </a:r>
            <a:endParaRPr lang="ru-RU" sz="5400" b="1" cap="none" spc="0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0D871-5BAA-23CC-B1FD-AFC5613E01CB}"/>
              </a:ext>
            </a:extLst>
          </p:cNvPr>
          <p:cNvSpPr txBox="1"/>
          <p:nvPr/>
        </p:nvSpPr>
        <p:spPr>
          <a:xfrm>
            <a:off x="5508104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информатики:</a:t>
            </a:r>
          </a:p>
          <a:p>
            <a:r>
              <a:rPr lang="ru-RU" dirty="0"/>
              <a:t>Рыженкова Е.Д.</a:t>
            </a:r>
          </a:p>
        </p:txBody>
      </p:sp>
    </p:spTree>
    <p:extLst>
      <p:ext uri="{BB962C8B-B14F-4D97-AF65-F5344CB8AC3E}">
        <p14:creationId xmlns:p14="http://schemas.microsoft.com/office/powerpoint/2010/main" val="274347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80920" cy="1417638"/>
          </a:xfrm>
        </p:spPr>
        <p:txBody>
          <a:bodyPr/>
          <a:lstStyle/>
          <a:p>
            <a:pPr algn="ctr"/>
            <a:r>
              <a:rPr lang="ru-RU" sz="3600" b="1" dirty="0"/>
              <a:t>Для сохранения рисунка используют последовательность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31885"/>
            <a:ext cx="8712968" cy="3312368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Файл_ Сохранить (Сохранить как). </a:t>
            </a:r>
            <a:r>
              <a:rPr lang="ru-RU" sz="2000" dirty="0"/>
              <a:t>При этом необходимо задать имя файла, выбрать тип файла (BMP, JPG или GIF) и каталог для сохранения. Выполнение сохранения производится выбором мышкой действия </a:t>
            </a:r>
            <a:r>
              <a:rPr lang="ru-RU" sz="2000" b="1" u="sng" dirty="0"/>
              <a:t>Сохранить.</a:t>
            </a:r>
            <a:endParaRPr lang="ru-RU" sz="2000" dirty="0"/>
          </a:p>
          <a:p>
            <a:r>
              <a:rPr lang="ru-RU" sz="2000" dirty="0"/>
              <a:t>Если рисунок, который ранее находился в рабочей области, не был сохранен, но дана команда закрыть редактор, то будет задан вопрос: </a:t>
            </a:r>
            <a:r>
              <a:rPr lang="ru-RU" sz="2000" b="1" u="sng" dirty="0"/>
              <a:t>Сохранять изменения в файле ...? с вариантами ответа Да, Нет и Отмена</a:t>
            </a:r>
            <a:r>
              <a:rPr lang="ru-RU" sz="2000" dirty="0"/>
              <a:t>. Выбор варианта Отмена приведет к отмене команды выхода и возврату к редактированию рисунка.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38957"/>
          <a:stretch/>
        </p:blipFill>
        <p:spPr bwMode="auto">
          <a:xfrm>
            <a:off x="4860032" y="4300425"/>
            <a:ext cx="3277670" cy="253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6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52" y="-459432"/>
            <a:ext cx="7678744" cy="1988915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r>
              <a:rPr lang="ru-RU" sz="3600" b="1" dirty="0"/>
              <a:t>Для удаления всего нарисованного </a:t>
            </a:r>
            <a:r>
              <a:rPr lang="ru-RU" sz="3600" dirty="0"/>
              <a:t>с рабочей области используют пункты меню </a:t>
            </a:r>
            <a:r>
              <a:rPr lang="ru-RU" sz="3600" b="1" dirty="0"/>
              <a:t>Рисунок_ Очистить.</a:t>
            </a:r>
            <a:br>
              <a:rPr lang="ru-RU" sz="3600" b="1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68348"/>
          <a:stretch/>
        </p:blipFill>
        <p:spPr bwMode="auto">
          <a:xfrm>
            <a:off x="1357753" y="2636912"/>
            <a:ext cx="6428493" cy="404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6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8695"/>
            <a:ext cx="8460432" cy="1052736"/>
          </a:xfrm>
        </p:spPr>
        <p:txBody>
          <a:bodyPr/>
          <a:lstStyle/>
          <a:p>
            <a:pPr algn="ctr"/>
            <a:r>
              <a:rPr lang="ru-RU" sz="3600" b="1" dirty="0"/>
              <a:t>Для загрузки рисунка с диска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31431"/>
            <a:ext cx="8280920" cy="1440160"/>
          </a:xfrm>
        </p:spPr>
        <p:txBody>
          <a:bodyPr/>
          <a:lstStyle/>
          <a:p>
            <a:r>
              <a:rPr lang="ru-RU" dirty="0"/>
              <a:t>используется </a:t>
            </a:r>
            <a:r>
              <a:rPr lang="ru-RU" b="1" u="sng" dirty="0"/>
              <a:t>последовательность Файл_ Открыть. </a:t>
            </a:r>
            <a:r>
              <a:rPr lang="ru-RU" dirty="0"/>
              <a:t>После чего надо выбрать место расположения файла на диске (каталог), тип файла, и имя файла из списка. Действие подтверждается нажатием кнопки Открыть.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1" r="50000" b="38435"/>
          <a:stretch/>
        </p:blipFill>
        <p:spPr bwMode="auto">
          <a:xfrm>
            <a:off x="2267744" y="2852936"/>
            <a:ext cx="4799856" cy="37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1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13209"/>
            <a:ext cx="8388424" cy="76470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Панель инструментов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77913"/>
            <a:ext cx="42104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848872" cy="68580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Выделение произвольной области (1) и Выделение (2)– </a:t>
            </a:r>
            <a:r>
              <a:rPr lang="ru-RU" sz="2600" dirty="0"/>
              <a:t>позволяют выделить часть рисунка произвольной формы или весь рисунок для последующего копирования, удаления и т.д.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Ластик (3)- стирание части рисунка. </a:t>
            </a:r>
            <a:r>
              <a:rPr lang="ru-RU" sz="2600" dirty="0"/>
              <a:t>Можно менять размер ластика. Удаленный участок рисунка будет иметь цвет фона.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Заливка (4)- </a:t>
            </a:r>
            <a:r>
              <a:rPr lang="ru-RU" sz="2600" dirty="0"/>
              <a:t>позволит закрасить выбранным цветом внутреннюю часть произвольной замкнутой области. Для этого требуется выполнить щелчок в любой точке внутри области. Если область не является замкнутой, то закрасится вся рабочая область.</a:t>
            </a:r>
          </a:p>
          <a:p>
            <a:pPr>
              <a:lnSpc>
                <a:spcPct val="120000"/>
              </a:lnSpc>
            </a:pPr>
            <a:r>
              <a:rPr lang="ru-RU" sz="2600" dirty="0"/>
              <a:t>Выбор цвета из имеющегося на рисунке (5)– для последующего рисования, например, карандашом или кистью.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Масштаб  (6)– 1, 2, 6 или 8 </a:t>
            </a:r>
            <a:r>
              <a:rPr lang="ru-RU" sz="2600" dirty="0"/>
              <a:t>– кратное увеличение фрагмента рисунка.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Карандаш (7)- </a:t>
            </a:r>
            <a:r>
              <a:rPr lang="ru-RU" sz="2600" dirty="0"/>
              <a:t>при нажатой левой кнопки мыши за курсором мыши рисуется его след выбранного цвета толщиной 1 пиксель. При отпущенной левой кнопке след не рисуется. 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Кисть (8)- </a:t>
            </a:r>
            <a:r>
              <a:rPr lang="ru-RU" sz="2600" dirty="0"/>
              <a:t>действие похоже на карандаш, но можно менять форму кисти - кружок, квадратик и др. и толщину кисти.</a:t>
            </a:r>
          </a:p>
          <a:p>
            <a:pPr>
              <a:lnSpc>
                <a:spcPct val="120000"/>
              </a:lnSpc>
            </a:pPr>
            <a:r>
              <a:rPr lang="ru-RU" sz="2600" b="1" dirty="0"/>
              <a:t>Распылитель (9)- </a:t>
            </a:r>
            <a:r>
              <a:rPr lang="ru-RU" sz="2600" dirty="0"/>
              <a:t>рисование с использованием эффекта распыления краски.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0835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2636"/>
            <a:ext cx="8028384" cy="65527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Надпись (10)– </a:t>
            </a:r>
            <a:r>
              <a:rPr lang="ru-RU" dirty="0"/>
              <a:t>позволяет набирать текст символами выбранного размера, начертания и гарнитуры в прямоугольном окне с непрозрачным или прозрачным фоном.</a:t>
            </a:r>
          </a:p>
          <a:p>
            <a:r>
              <a:rPr lang="ru-RU" b="1" dirty="0"/>
              <a:t>Линия (11)- </a:t>
            </a:r>
            <a:r>
              <a:rPr lang="ru-RU" dirty="0"/>
              <a:t>предназначена для рисования прямой линии (отрезка) выбранного цвета и толщины. Концы отрезка - места, где была нажата и отпущена левая кнопка мыши.</a:t>
            </a:r>
          </a:p>
          <a:p>
            <a:r>
              <a:rPr lang="ru-RU" b="1" dirty="0"/>
              <a:t>Кривая (12)- </a:t>
            </a:r>
            <a:r>
              <a:rPr lang="ru-RU" dirty="0"/>
              <a:t>предназначена для рисования гладких кривых линий, соединяющих заданные точки, выбранного цвета и толщины. Сначала проводят прямую линию, затем при нажатой левой кнопке мыши кривую можно дважды изогнуть в выбранных направлениях. </a:t>
            </a:r>
          </a:p>
          <a:p>
            <a:r>
              <a:rPr lang="ru-RU" b="1" dirty="0"/>
              <a:t>Прямоугольник (13)- </a:t>
            </a:r>
            <a:r>
              <a:rPr lang="ru-RU" dirty="0"/>
              <a:t>используется для рисования закрашенных и </a:t>
            </a:r>
            <a:r>
              <a:rPr lang="ru-RU" dirty="0" err="1"/>
              <a:t>незакрашенных</a:t>
            </a:r>
            <a:r>
              <a:rPr lang="ru-RU" dirty="0"/>
              <a:t> прямоугольников и квадратов. Требуется нажать на левую кнопку мыши, перенести курсор в иную точку и отпустить кнопку. Возможные режимы – «только рамка», «рамка и заполнение», «только заполнение».</a:t>
            </a:r>
          </a:p>
          <a:p>
            <a:r>
              <a:rPr lang="ru-RU" b="1" dirty="0"/>
              <a:t>Многоугольник (14)- </a:t>
            </a:r>
            <a:r>
              <a:rPr lang="ru-RU" dirty="0"/>
              <a:t>рисование многоугольников. Для рисования первой стороны требуется перетащить курсор при нажатой кнопке. Для построения следующих сторон можно щелкать мышкой в вершинах многоугольника</a:t>
            </a:r>
          </a:p>
          <a:p>
            <a:r>
              <a:rPr lang="ru-RU" b="1" dirty="0"/>
              <a:t>Эллипс (15)- </a:t>
            </a:r>
            <a:r>
              <a:rPr lang="ru-RU" dirty="0"/>
              <a:t>рисование эллипса, вписанного в намеченный прямоугольник. Можно выбрать режим (см. прямоугольник).</a:t>
            </a:r>
          </a:p>
          <a:p>
            <a:r>
              <a:rPr lang="ru-RU" b="1" dirty="0"/>
              <a:t>Скругленный прямоугольник (16)- </a:t>
            </a:r>
            <a:r>
              <a:rPr lang="ru-RU" dirty="0"/>
              <a:t>рисование прямоугольника со скругленными вершинами.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77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376719" cy="1143000"/>
          </a:xfrm>
        </p:spPr>
        <p:txBody>
          <a:bodyPr/>
          <a:lstStyle/>
          <a:p>
            <a:r>
              <a:rPr lang="ru-RU" sz="3600" b="1" dirty="0"/>
              <a:t>Редактирование рисунка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8280920" cy="58326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Выбор палитры</a:t>
            </a:r>
          </a:p>
          <a:p>
            <a:pPr marL="114300" indent="0">
              <a:buNone/>
            </a:pPr>
            <a:r>
              <a:rPr lang="ru-RU" dirty="0"/>
              <a:t>Для выбора цвета можно использовать два способа.</a:t>
            </a:r>
          </a:p>
          <a:p>
            <a:endParaRPr lang="ru-RU" dirty="0"/>
          </a:p>
          <a:p>
            <a:r>
              <a:rPr lang="ru-RU" b="1" dirty="0"/>
              <a:t>Во-первых, существует палитра цветов с 28 предлагаемыми цветами </a:t>
            </a:r>
            <a:r>
              <a:rPr lang="ru-RU" dirty="0"/>
              <a:t>(Рис. ). Для выбора цвета линии и фона следует щелкнуть левой кнопкой мыши над нужным цветом. Для выбора цвета фона щелкают правой кнопкой. Используемые «по умолчанию» основной и фоновый цвета отображаются в левом нижнем углу окна </a:t>
            </a:r>
            <a:r>
              <a:rPr lang="ru-RU" dirty="0" err="1"/>
              <a:t>Paint</a:t>
            </a:r>
            <a:r>
              <a:rPr lang="ru-RU" dirty="0"/>
              <a:t>.</a:t>
            </a:r>
          </a:p>
          <a:p>
            <a:pPr marL="114300" indent="0" algn="ctr">
              <a:buNone/>
            </a:pPr>
            <a:r>
              <a:rPr lang="ru-RU" dirty="0"/>
              <a:t>Цвета «по умолчанию» и палитра цветов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13176"/>
            <a:ext cx="7639642" cy="14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465" y="332656"/>
            <a:ext cx="8316416" cy="2924944"/>
          </a:xfrm>
        </p:spPr>
        <p:txBody>
          <a:bodyPr/>
          <a:lstStyle/>
          <a:p>
            <a:r>
              <a:rPr lang="ru-RU" b="1" dirty="0"/>
              <a:t>Во-вторых, можно выбрать инструмент Выбор цвета </a:t>
            </a:r>
            <a:r>
              <a:rPr lang="ru-RU" dirty="0"/>
              <a:t>и щелкнуть им в том месте рабочей области, которая закрашена нужным цветом.</a:t>
            </a:r>
          </a:p>
          <a:p>
            <a:r>
              <a:rPr lang="ru-RU" dirty="0"/>
              <a:t>Для изменения палитры выберите цвет, который следует изменить. В меню Палитра выберите команду Изменить палитру. Нажмите кнопку Определить цвет, затем измените значения компонентов цвета. Нажмите кнопки Добавить в набор и ОК.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6" b="50000"/>
          <a:stretch/>
        </p:blipFill>
        <p:spPr bwMode="auto">
          <a:xfrm>
            <a:off x="2699792" y="2708920"/>
            <a:ext cx="5711246" cy="391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0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45"/>
            <a:ext cx="8028384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Преобразование цветного рисунка в черно-белый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40" y="1549113"/>
            <a:ext cx="8280920" cy="1872208"/>
          </a:xfrm>
        </p:spPr>
        <p:txBody>
          <a:bodyPr/>
          <a:lstStyle/>
          <a:p>
            <a:r>
              <a:rPr lang="ru-RU" dirty="0"/>
              <a:t>Для выполнения указанного действия в меню </a:t>
            </a:r>
            <a:r>
              <a:rPr lang="ru-RU" b="1" dirty="0"/>
              <a:t>Рисунок</a:t>
            </a:r>
            <a:r>
              <a:rPr lang="ru-RU" dirty="0"/>
              <a:t> выберите команду </a:t>
            </a:r>
            <a:r>
              <a:rPr lang="ru-RU" b="1" dirty="0"/>
              <a:t>Атрибуты</a:t>
            </a:r>
            <a:r>
              <a:rPr lang="ru-RU" dirty="0"/>
              <a:t>, затем выберите параметр палитры «черно-белая». </a:t>
            </a:r>
            <a:r>
              <a:rPr lang="ru-RU" b="1" u="sng" dirty="0"/>
              <a:t>Преобразование рисунка в черно-белый является необратимым. </a:t>
            </a:r>
            <a:r>
              <a:rPr lang="ru-RU" dirty="0"/>
              <a:t>После возвращения к цветной палитре цветными можно будет сделать только новый объект.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6" b="62652"/>
          <a:stretch/>
        </p:blipFill>
        <p:spPr bwMode="auto">
          <a:xfrm>
            <a:off x="3707904" y="3284984"/>
            <a:ext cx="4769498" cy="329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2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8374408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Обращение всех цветов рисунка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98" y="1484784"/>
            <a:ext cx="8064896" cy="1152128"/>
          </a:xfrm>
        </p:spPr>
        <p:txBody>
          <a:bodyPr/>
          <a:lstStyle/>
          <a:p>
            <a:r>
              <a:rPr lang="ru-RU" dirty="0"/>
              <a:t>Производится путем выбора в меню </a:t>
            </a:r>
            <a:r>
              <a:rPr lang="ru-RU" b="1" dirty="0"/>
              <a:t>Рисунок</a:t>
            </a:r>
            <a:r>
              <a:rPr lang="ru-RU" dirty="0"/>
              <a:t> команды </a:t>
            </a:r>
            <a:r>
              <a:rPr lang="ru-RU" b="1" dirty="0"/>
              <a:t>Обратить цвета</a:t>
            </a:r>
            <a:r>
              <a:rPr lang="ru-RU" dirty="0"/>
              <a:t>. Каждый цвет будет заменен на обратный к нему (белый станет черным, желтый – синим и т.д.).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 b="77391"/>
          <a:stretch/>
        </p:blipFill>
        <p:spPr bwMode="auto">
          <a:xfrm>
            <a:off x="971600" y="2924944"/>
            <a:ext cx="764392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8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188640"/>
            <a:ext cx="69131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Назначение и основные возможности графического редактора </a:t>
            </a:r>
            <a:r>
              <a:rPr lang="ru-RU" sz="3600" b="1" dirty="0" err="1"/>
              <a:t>Paint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Paint</a:t>
            </a:r>
            <a:r>
              <a:rPr lang="ru-RU" dirty="0"/>
              <a:t> – простейший графический редактор, встроенный в операционную систему </a:t>
            </a:r>
            <a:r>
              <a:rPr lang="ru-RU" dirty="0" err="1"/>
              <a:t>Windows</a:t>
            </a:r>
            <a:r>
              <a:rPr lang="ru-RU" dirty="0"/>
              <a:t> и предназначенный для создания и редактирования растровых графических изображений.</a:t>
            </a:r>
          </a:p>
          <a:p>
            <a:r>
              <a:rPr lang="ru-RU" dirty="0"/>
              <a:t>Графический редактор </a:t>
            </a:r>
            <a:r>
              <a:rPr lang="ru-RU" dirty="0" err="1"/>
              <a:t>Paint</a:t>
            </a:r>
            <a:r>
              <a:rPr lang="ru-RU" dirty="0"/>
              <a:t> ориентирован на процесс “рисования” изображения и комбинирования готовых фрагментов, и не предназначен для серьезных графических работ, например, технического проектирования (деталей, машин, домов), для редактирования фотоиллюстраций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58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5226"/>
            <a:ext cx="8388424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Вставка текста в рисунок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6" y="1096894"/>
            <a:ext cx="7776864" cy="13681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/>
              <a:t>Для вставки текста в рисунок используют инструмент </a:t>
            </a:r>
            <a:r>
              <a:rPr lang="ru-RU" sz="2000" b="1" dirty="0"/>
              <a:t>Надпись</a:t>
            </a:r>
            <a:r>
              <a:rPr lang="ru-RU" sz="2000" dirty="0"/>
              <a:t>. Для этого требуется щелкнуть мышкой на кнопке в панели инструментов. Щелчок мышью на рисунке приведет к появлению прямоугольника (рамки) для ввода текста в месте щелчка. В месте ввода появится текстовый курсор в виде буквы I. Рамка показывает границы участка рисунка, где будет размещен текст.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4" b="58087"/>
          <a:stretch/>
        </p:blipFill>
        <p:spPr bwMode="auto">
          <a:xfrm>
            <a:off x="2123728" y="3501008"/>
            <a:ext cx="5067334" cy="292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2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" y="3071"/>
            <a:ext cx="8439446" cy="1143000"/>
          </a:xfrm>
        </p:spPr>
        <p:txBody>
          <a:bodyPr/>
          <a:lstStyle/>
          <a:p>
            <a:r>
              <a:rPr lang="ru-RU" sz="3600" dirty="0"/>
              <a:t>Масштаб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352928" cy="2952328"/>
          </a:xfrm>
        </p:spPr>
        <p:txBody>
          <a:bodyPr/>
          <a:lstStyle/>
          <a:p>
            <a:r>
              <a:rPr lang="ru-RU" dirty="0"/>
              <a:t>можно изменять масштаб изображения через меню </a:t>
            </a:r>
            <a:r>
              <a:rPr lang="ru-RU" b="1" dirty="0"/>
              <a:t>Вид</a:t>
            </a:r>
            <a:r>
              <a:rPr lang="ru-RU" dirty="0"/>
              <a:t>, используя команду </a:t>
            </a:r>
            <a:r>
              <a:rPr lang="ru-RU" b="1" dirty="0"/>
              <a:t>Масштаб, Другой</a:t>
            </a:r>
            <a:r>
              <a:rPr lang="ru-RU" dirty="0"/>
              <a:t>. В этом случае коэффициент масштабирования задается в процентах: </a:t>
            </a:r>
            <a:r>
              <a:rPr lang="ru-RU" b="1" dirty="0"/>
              <a:t>100%, 200%, 400%, 600% и 800%</a:t>
            </a:r>
            <a:r>
              <a:rPr lang="ru-RU" dirty="0"/>
              <a:t>.</a:t>
            </a:r>
          </a:p>
          <a:p>
            <a:r>
              <a:rPr lang="ru-RU" dirty="0"/>
              <a:t>При выборе масштаба 400% и более имеется возможность включить сетку для более удобной работы с рисунком. Это осуществляется путем выбора из меню </a:t>
            </a:r>
            <a:r>
              <a:rPr lang="ru-RU" b="1" dirty="0"/>
              <a:t>Вид</a:t>
            </a:r>
            <a:r>
              <a:rPr lang="ru-RU" dirty="0"/>
              <a:t> команды </a:t>
            </a:r>
            <a:r>
              <a:rPr lang="ru-RU" b="1" dirty="0"/>
              <a:t>Показать сетку.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8" b="68696"/>
          <a:stretch/>
        </p:blipFill>
        <p:spPr bwMode="auto">
          <a:xfrm>
            <a:off x="2652988" y="3717032"/>
            <a:ext cx="5634422" cy="288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767" y="409228"/>
            <a:ext cx="7620000" cy="1143000"/>
          </a:xfrm>
        </p:spPr>
        <p:txBody>
          <a:bodyPr/>
          <a:lstStyle/>
          <a:p>
            <a:r>
              <a:rPr lang="ru-RU" sz="3600" dirty="0"/>
              <a:t>Для просмотра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1268760"/>
            <a:ext cx="8136904" cy="1440160"/>
          </a:xfrm>
        </p:spPr>
        <p:txBody>
          <a:bodyPr/>
          <a:lstStyle/>
          <a:p>
            <a:r>
              <a:rPr lang="ru-RU" dirty="0"/>
              <a:t>используют последовательность </a:t>
            </a:r>
            <a:r>
              <a:rPr lang="ru-RU" b="1" dirty="0"/>
              <a:t>Вид</a:t>
            </a:r>
            <a:r>
              <a:rPr lang="ru-RU" dirty="0"/>
              <a:t>, </a:t>
            </a:r>
            <a:r>
              <a:rPr lang="ru-RU" b="1" dirty="0"/>
              <a:t>Просмотреть рисунок</a:t>
            </a:r>
            <a:r>
              <a:rPr lang="ru-RU" dirty="0"/>
              <a:t>. Возврат в режим редактирования щелчок левой кнопкой мыши.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8" b="68870"/>
          <a:stretch/>
        </p:blipFill>
        <p:spPr bwMode="auto">
          <a:xfrm>
            <a:off x="2126635" y="2276872"/>
            <a:ext cx="5897826" cy="432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5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716" y="519309"/>
            <a:ext cx="79696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Работа с фрагментом рисунка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8343864" cy="5976664"/>
          </a:xfrm>
        </p:spPr>
        <p:txBody>
          <a:bodyPr>
            <a:normAutofit/>
          </a:bodyPr>
          <a:lstStyle/>
          <a:p>
            <a:r>
              <a:rPr lang="ru-RU" sz="1600" dirty="0"/>
              <a:t>Инструмент </a:t>
            </a:r>
            <a:r>
              <a:rPr lang="ru-RU" sz="1600" b="1" dirty="0"/>
              <a:t>Выделение произвольной области</a:t>
            </a:r>
            <a:r>
              <a:rPr lang="ru-RU" sz="1600" dirty="0"/>
              <a:t> позволяет выделить фрагмент - произвольную область рисунка, ограниченную построенной линией. Для этого требуется активизировать инструмент, а затем при нажатой левой кнопке нарисовать замкнутую область </a:t>
            </a:r>
            <a:r>
              <a:rPr lang="ru-RU" sz="1400" dirty="0"/>
              <a:t>произвольной</a:t>
            </a:r>
            <a:r>
              <a:rPr lang="ru-RU" sz="1600" dirty="0"/>
              <a:t> формы. Если область выбрана неверно, то щелкните курсором в любом месте помимо выделенной области.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marL="114300" indent="0">
              <a:buNone/>
            </a:pPr>
            <a:endParaRPr lang="ru-RU" sz="1600" dirty="0"/>
          </a:p>
          <a:p>
            <a:r>
              <a:rPr lang="ru-RU" sz="1600" dirty="0"/>
              <a:t>Инструмент </a:t>
            </a:r>
            <a:r>
              <a:rPr lang="ru-RU" sz="1600" b="1" dirty="0"/>
              <a:t>Выделение</a:t>
            </a:r>
            <a:r>
              <a:rPr lang="ru-RU" sz="1600" dirty="0"/>
              <a:t> позволяет выделить произвольную</a:t>
            </a:r>
          </a:p>
          <a:p>
            <a:pPr marL="114300" indent="0">
              <a:buNone/>
            </a:pPr>
            <a:r>
              <a:rPr lang="ru-RU" sz="1600" dirty="0"/>
              <a:t>прямоугольную область. Для этого надо активизировать </a:t>
            </a:r>
          </a:p>
          <a:p>
            <a:pPr marL="114300" indent="0">
              <a:buNone/>
            </a:pPr>
            <a:r>
              <a:rPr lang="ru-RU" sz="1600" dirty="0"/>
              <a:t>инструмент, переместить указатель на то место рабочей </a:t>
            </a:r>
          </a:p>
          <a:p>
            <a:pPr marL="114300" indent="0">
              <a:buNone/>
            </a:pPr>
            <a:r>
              <a:rPr lang="ru-RU" sz="1600" dirty="0"/>
              <a:t>области, где будет располагаться один из углов </a:t>
            </a:r>
          </a:p>
          <a:p>
            <a:pPr marL="114300" indent="0">
              <a:buNone/>
            </a:pPr>
            <a:r>
              <a:rPr lang="ru-RU" sz="1600" dirty="0"/>
              <a:t>выделяемого фрагмента, нажать левую кнопку мыши и </a:t>
            </a:r>
          </a:p>
          <a:p>
            <a:pPr marL="114300" indent="0">
              <a:buNone/>
            </a:pPr>
            <a:r>
              <a:rPr lang="ru-RU" sz="1600" dirty="0"/>
              <a:t>переместить ее в желаемом направлении.</a:t>
            </a:r>
          </a:p>
          <a:p>
            <a:endParaRPr lang="ru-RU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09" b="84175"/>
          <a:stretch/>
        </p:blipFill>
        <p:spPr bwMode="auto">
          <a:xfrm>
            <a:off x="5580112" y="2528900"/>
            <a:ext cx="27853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 b="85873"/>
          <a:stretch/>
        </p:blipFill>
        <p:spPr bwMode="auto">
          <a:xfrm>
            <a:off x="6323065" y="4703259"/>
            <a:ext cx="2304181" cy="202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2150"/>
            <a:ext cx="8352928" cy="105273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Существует два режима выделения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8136904" cy="1512168"/>
          </a:xfrm>
        </p:spPr>
        <p:txBody>
          <a:bodyPr/>
          <a:lstStyle/>
          <a:p>
            <a:r>
              <a:rPr lang="ru-RU" b="1" u="sng" dirty="0"/>
              <a:t>прозрачное </a:t>
            </a:r>
            <a:r>
              <a:rPr lang="ru-RU" dirty="0"/>
              <a:t>(из фрагмента исключается цвет фона) и </a:t>
            </a:r>
            <a:r>
              <a:rPr lang="ru-RU" b="1" u="sng" dirty="0"/>
              <a:t>непрозрачное </a:t>
            </a:r>
            <a:r>
              <a:rPr lang="ru-RU" dirty="0"/>
              <a:t>(во фрагменте сохраняется цвет фона). Для выбора режима на экране появляется специальная временная панель.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r="65981" b="41913"/>
          <a:stretch/>
        </p:blipFill>
        <p:spPr bwMode="auto">
          <a:xfrm>
            <a:off x="4499992" y="2437278"/>
            <a:ext cx="3337317" cy="399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0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98951"/>
            <a:ext cx="8280920" cy="112474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Над фрагментом рисунка можно производить операции: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84784"/>
            <a:ext cx="8280920" cy="1152128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изменять размеры, растягивать, поворачивать, наклонять и отражать с помощью команд меню Рисунок.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4" b="42609"/>
          <a:stretch/>
        </p:blipFill>
        <p:spPr bwMode="auto">
          <a:xfrm>
            <a:off x="4572000" y="2674643"/>
            <a:ext cx="3375315" cy="375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6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077200" cy="1052736"/>
          </a:xfrm>
        </p:spPr>
        <p:txBody>
          <a:bodyPr/>
          <a:lstStyle/>
          <a:p>
            <a:r>
              <a:rPr lang="ru-RU" sz="3600" b="1" dirty="0"/>
              <a:t>Использование</a:t>
            </a:r>
            <a:r>
              <a:rPr lang="ru-RU" sz="3600" dirty="0"/>
              <a:t> </a:t>
            </a:r>
            <a:r>
              <a:rPr lang="ru-RU" sz="3600" b="1" dirty="0"/>
              <a:t>буфера</a:t>
            </a:r>
            <a:r>
              <a:rPr lang="ru-RU" sz="3600" dirty="0"/>
              <a:t> </a:t>
            </a:r>
            <a:r>
              <a:rPr lang="ru-RU" sz="3600" b="1" dirty="0"/>
              <a:t>обмена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3600400"/>
          </a:xfrm>
        </p:spPr>
        <p:txBody>
          <a:bodyPr/>
          <a:lstStyle/>
          <a:p>
            <a:r>
              <a:rPr lang="ru-RU" dirty="0"/>
              <a:t>Выделенную область можно поместить в буфер через меню </a:t>
            </a:r>
            <a:r>
              <a:rPr lang="ru-RU" b="1" dirty="0"/>
              <a:t>Правка</a:t>
            </a:r>
            <a:r>
              <a:rPr lang="ru-RU" dirty="0"/>
              <a:t>. Для этого используют команды </a:t>
            </a:r>
            <a:r>
              <a:rPr lang="ru-RU" b="1" dirty="0"/>
              <a:t>Копировать</a:t>
            </a:r>
            <a:r>
              <a:rPr lang="ru-RU" dirty="0"/>
              <a:t> или </a:t>
            </a:r>
            <a:r>
              <a:rPr lang="ru-RU" b="1" dirty="0"/>
              <a:t>Вырезать</a:t>
            </a:r>
            <a:r>
              <a:rPr lang="ru-RU" dirty="0"/>
              <a:t>. Также можно поместить фрагмент в файл командой </a:t>
            </a:r>
            <a:r>
              <a:rPr lang="ru-RU" b="1" dirty="0"/>
              <a:t>Копировать в файл</a:t>
            </a:r>
            <a:r>
              <a:rPr lang="ru-RU" dirty="0"/>
              <a:t>.</a:t>
            </a:r>
          </a:p>
          <a:p>
            <a:r>
              <a:rPr lang="ru-RU" dirty="0"/>
              <a:t>Для вставки в рисунок готовых фрагментов из буфера обмена или файла используют меню </a:t>
            </a:r>
            <a:r>
              <a:rPr lang="ru-RU" b="1" dirty="0"/>
              <a:t>Правка</a:t>
            </a:r>
            <a:r>
              <a:rPr lang="ru-RU" dirty="0"/>
              <a:t> и команды </a:t>
            </a:r>
            <a:r>
              <a:rPr lang="ru-RU" b="1" dirty="0"/>
              <a:t>Вставить</a:t>
            </a:r>
            <a:r>
              <a:rPr lang="ru-RU" dirty="0"/>
              <a:t> или </a:t>
            </a:r>
            <a:r>
              <a:rPr lang="ru-RU" b="1" dirty="0"/>
              <a:t>Вставить из файла</a:t>
            </a:r>
            <a:r>
              <a:rPr lang="ru-RU" dirty="0"/>
              <a:t> соответственно. При этом вставленный фрагмент первоначально располагается в верхнем левом углу экрана и его требуется перетащить на нужное место мышкой при нажатой левой кнопке.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4" b="70957"/>
          <a:stretch/>
        </p:blipFill>
        <p:spPr bwMode="auto">
          <a:xfrm>
            <a:off x="4644008" y="4279352"/>
            <a:ext cx="3215005" cy="255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89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969696" cy="7920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Отмена выполненной операции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2" y="764704"/>
            <a:ext cx="8360392" cy="3096344"/>
          </a:xfrm>
        </p:spPr>
        <p:txBody>
          <a:bodyPr/>
          <a:lstStyle/>
          <a:p>
            <a:r>
              <a:rPr lang="ru-RU" dirty="0"/>
              <a:t>Во время редактирования рисунков </a:t>
            </a:r>
            <a:r>
              <a:rPr lang="ru-RU" b="1" u="sng" dirty="0"/>
              <a:t>нельзя изменять уже законченные элементы графического изображения - можно только их удалять, или переносить, или рисовать поверх них</a:t>
            </a:r>
            <a:r>
              <a:rPr lang="ru-RU" dirty="0"/>
              <a:t>.</a:t>
            </a:r>
          </a:p>
          <a:p>
            <a:r>
              <a:rPr lang="ru-RU" dirty="0"/>
              <a:t>Что же делать, если случайно рисунок был испорчен? </a:t>
            </a:r>
            <a:r>
              <a:rPr lang="ru-RU" b="1" u="sng" dirty="0"/>
              <a:t>Можно отменить три последних сделанных изменения рисунка. </a:t>
            </a:r>
            <a:r>
              <a:rPr lang="ru-RU" dirty="0"/>
              <a:t>Для этого используют меню </a:t>
            </a:r>
            <a:r>
              <a:rPr lang="ru-RU" b="1" dirty="0"/>
              <a:t>Правка и команду Отменить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Если операцию отменили по ошибке, то ее можно </a:t>
            </a:r>
            <a:r>
              <a:rPr lang="ru-RU" b="1" dirty="0"/>
              <a:t>восстановить пунктами меню Правка и Восстановить.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91" b="58783"/>
          <a:stretch/>
        </p:blipFill>
        <p:spPr bwMode="auto">
          <a:xfrm>
            <a:off x="5652120" y="3501008"/>
            <a:ext cx="2451652" cy="314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1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969696" cy="1417638"/>
          </a:xfrm>
        </p:spPr>
        <p:txBody>
          <a:bodyPr/>
          <a:lstStyle/>
          <a:p>
            <a:r>
              <a:rPr lang="ru-RU" sz="3600" b="1" dirty="0"/>
              <a:t>Предварительный просмотр и печать рисунка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388424" cy="5204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Рисунок можно напечатать на принтере используя последовательность </a:t>
            </a:r>
            <a:r>
              <a:rPr lang="ru-RU" b="1" dirty="0"/>
              <a:t>Файл</a:t>
            </a:r>
            <a:r>
              <a:rPr lang="ru-RU" dirty="0">
                <a:sym typeface="Wingdings 3"/>
              </a:rPr>
              <a:t></a:t>
            </a:r>
            <a:r>
              <a:rPr lang="ru-RU" b="1" dirty="0"/>
              <a:t> Печать</a:t>
            </a:r>
            <a:r>
              <a:rPr lang="ru-RU" dirty="0"/>
              <a:t>. Из-за различий между разрешающей способностью экрана и принтера, один и тот же рисунок на экране и на бумаге может выглядеть по-разному. Чтобы заранее проверить, как будет выглядеть рисунок в отпечатанном виде, используют меню </a:t>
            </a:r>
            <a:r>
              <a:rPr lang="ru-RU" b="1" dirty="0"/>
              <a:t>Файл</a:t>
            </a:r>
            <a:r>
              <a:rPr lang="ru-RU" dirty="0"/>
              <a:t> и команду </a:t>
            </a:r>
          </a:p>
          <a:p>
            <a:pPr marL="114300" indent="0">
              <a:buNone/>
            </a:pPr>
            <a:r>
              <a:rPr lang="ru-RU" b="1" dirty="0"/>
              <a:t>Предварительный просмотр</a:t>
            </a:r>
            <a:r>
              <a:rPr lang="ru-RU" dirty="0"/>
              <a:t>. Далее с </a:t>
            </a:r>
          </a:p>
          <a:p>
            <a:pPr marL="114300" indent="0">
              <a:buNone/>
            </a:pPr>
            <a:r>
              <a:rPr lang="ru-RU" dirty="0"/>
              <a:t>помощью кнопок </a:t>
            </a:r>
            <a:r>
              <a:rPr lang="ru-RU" b="1" dirty="0"/>
              <a:t>Крупнее</a:t>
            </a:r>
            <a:r>
              <a:rPr lang="ru-RU" dirty="0"/>
              <a:t> и </a:t>
            </a:r>
            <a:r>
              <a:rPr lang="ru-RU" b="1" dirty="0"/>
              <a:t>Мельче</a:t>
            </a:r>
            <a:r>
              <a:rPr lang="ru-RU" dirty="0"/>
              <a:t> </a:t>
            </a:r>
          </a:p>
          <a:p>
            <a:pPr marL="114300" indent="0">
              <a:buNone/>
            </a:pPr>
            <a:r>
              <a:rPr lang="ru-RU" dirty="0"/>
              <a:t>можно подобрать подходящий масштаб</a:t>
            </a:r>
          </a:p>
          <a:p>
            <a:pPr marL="114300" indent="0">
              <a:buNone/>
            </a:pPr>
            <a:r>
              <a:rPr lang="ru-RU" dirty="0"/>
              <a:t> изображения. Чтобы завершить </a:t>
            </a:r>
          </a:p>
          <a:p>
            <a:pPr marL="114300" indent="0">
              <a:buNone/>
            </a:pPr>
            <a:r>
              <a:rPr lang="ru-RU" dirty="0"/>
              <a:t>предварительный просмотр, нажмите на </a:t>
            </a:r>
          </a:p>
          <a:p>
            <a:pPr marL="114300" indent="0">
              <a:buNone/>
            </a:pPr>
            <a:r>
              <a:rPr lang="ru-RU" dirty="0"/>
              <a:t>кнопку </a:t>
            </a:r>
            <a:r>
              <a:rPr lang="ru-RU" b="1" dirty="0"/>
              <a:t>Закрыть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3" b="39131"/>
          <a:stretch/>
        </p:blipFill>
        <p:spPr bwMode="auto">
          <a:xfrm>
            <a:off x="5169458" y="3429000"/>
            <a:ext cx="3974542" cy="340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75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41763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Используя меню </a:t>
            </a:r>
            <a:r>
              <a:rPr lang="ru-RU" sz="2400" b="1" dirty="0"/>
              <a:t>Файл</a:t>
            </a:r>
            <a:r>
              <a:rPr lang="ru-RU" sz="2400" dirty="0"/>
              <a:t> и команду </a:t>
            </a:r>
            <a:r>
              <a:rPr lang="ru-RU" sz="2400" b="1" dirty="0"/>
              <a:t>Параметры страницы</a:t>
            </a:r>
            <a:r>
              <a:rPr lang="ru-RU" sz="2400" dirty="0"/>
              <a:t>, можно изменить размер страницы, размеры полей, ориентацию рисунка и используемый принтер.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9" b="46956"/>
          <a:stretch/>
        </p:blipFill>
        <p:spPr bwMode="auto">
          <a:xfrm>
            <a:off x="793824" y="1484784"/>
            <a:ext cx="7141862" cy="490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3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012" y="620688"/>
            <a:ext cx="79080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Основные возможности редактора:</a:t>
            </a:r>
            <a:br>
              <a:rPr lang="ru-RU" sz="3600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57" y="1700808"/>
            <a:ext cx="7620000" cy="3744416"/>
          </a:xfrm>
        </p:spPr>
        <p:txBody>
          <a:bodyPr/>
          <a:lstStyle/>
          <a:p>
            <a:r>
              <a:rPr lang="ru-RU" dirty="0"/>
              <a:t>одновременная работа только с одним файлом; </a:t>
            </a:r>
          </a:p>
          <a:p>
            <a:r>
              <a:rPr lang="ru-RU" dirty="0"/>
              <a:t>проведение прямых и кривых линий различной толщины и цвета; </a:t>
            </a:r>
          </a:p>
          <a:p>
            <a:r>
              <a:rPr lang="ru-RU" dirty="0"/>
              <a:t>использование кистей различной формы, ширины и цвета; </a:t>
            </a:r>
          </a:p>
          <a:p>
            <a:r>
              <a:rPr lang="ru-RU" dirty="0"/>
              <a:t>построение различных фигур - прямоугольников, многоугольников, овалов, эллипсов - закрашенных и не закрашенных; </a:t>
            </a:r>
          </a:p>
          <a:p>
            <a:r>
              <a:rPr lang="ru-RU" dirty="0"/>
              <a:t>помещение текста на рисунок; </a:t>
            </a:r>
          </a:p>
          <a:p>
            <a:r>
              <a:rPr lang="ru-RU" dirty="0"/>
              <a:t>использование преобразований - поворотов, отражений, растяжений и наклона.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95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122899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Копирование («захват») изображения с экрана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280920" cy="3888432"/>
          </a:xfrm>
        </p:spPr>
        <p:txBody>
          <a:bodyPr>
            <a:normAutofit/>
          </a:bodyPr>
          <a:lstStyle/>
          <a:p>
            <a:r>
              <a:rPr lang="ru-RU" dirty="0"/>
              <a:t>Для копирования в буфер обмена содержимого всего экрана необходимо нажать клавишу </a:t>
            </a:r>
            <a:r>
              <a:rPr lang="ru-RU" b="1" dirty="0" err="1"/>
              <a:t>Print</a:t>
            </a:r>
            <a:r>
              <a:rPr lang="ru-RU" b="1" dirty="0"/>
              <a:t> </a:t>
            </a:r>
            <a:r>
              <a:rPr lang="ru-RU" b="1" dirty="0" err="1"/>
              <a:t>Screen</a:t>
            </a:r>
            <a:r>
              <a:rPr lang="ru-RU" dirty="0"/>
              <a:t>. Для копирования в буфер обмена содержимого активного окна - нажать одновременно клавиши</a:t>
            </a:r>
          </a:p>
          <a:p>
            <a:r>
              <a:rPr lang="ru-RU" dirty="0"/>
              <a:t> </a:t>
            </a:r>
            <a:r>
              <a:rPr lang="ru-RU" b="1" dirty="0" err="1"/>
              <a:t>Alt+Print</a:t>
            </a:r>
            <a:r>
              <a:rPr lang="ru-RU" b="1" dirty="0"/>
              <a:t> </a:t>
            </a:r>
            <a:r>
              <a:rPr lang="ru-RU" b="1" dirty="0" err="1"/>
              <a:t>Screen</a:t>
            </a:r>
            <a:r>
              <a:rPr lang="ru-RU" dirty="0"/>
              <a:t>.</a:t>
            </a:r>
          </a:p>
          <a:p>
            <a:r>
              <a:rPr lang="ru-RU" dirty="0"/>
              <a:t>Для дальнейшей работы с </a:t>
            </a:r>
          </a:p>
          <a:p>
            <a:r>
              <a:rPr lang="ru-RU" dirty="0"/>
              <a:t>рисунком используйте в меню</a:t>
            </a:r>
          </a:p>
          <a:p>
            <a:r>
              <a:rPr lang="ru-RU" dirty="0"/>
              <a:t> </a:t>
            </a:r>
            <a:r>
              <a:rPr lang="ru-RU" b="1" dirty="0"/>
              <a:t>Правка</a:t>
            </a:r>
            <a:r>
              <a:rPr lang="ru-RU" dirty="0"/>
              <a:t> команду </a:t>
            </a:r>
            <a:r>
              <a:rPr lang="ru-RU" b="1" dirty="0"/>
              <a:t>Вставить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-750" r="48932" b="7186"/>
          <a:stretch/>
        </p:blipFill>
        <p:spPr bwMode="auto">
          <a:xfrm>
            <a:off x="4211960" y="2134452"/>
            <a:ext cx="4144078" cy="472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4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130100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Задание: Загрузи графический редактор PAINT и нарисуй рисунки.</a:t>
            </a:r>
          </a:p>
        </p:txBody>
      </p:sp>
      <p:pic>
        <p:nvPicPr>
          <p:cNvPr id="1026" name="Picture 2" descr="зачётная ра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6"/>
          <a:stretch>
            <a:fillRect/>
          </a:stretch>
        </p:blipFill>
        <p:spPr bwMode="auto">
          <a:xfrm>
            <a:off x="539552" y="1700808"/>
            <a:ext cx="750670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9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6" y="260648"/>
            <a:ext cx="8297210" cy="23042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Домашнее  задание : </a:t>
            </a:r>
            <a:br>
              <a:rPr lang="ru-RU" sz="2800" b="1" dirty="0"/>
            </a:br>
            <a:r>
              <a:rPr lang="ru-RU" sz="2800" b="1" dirty="0"/>
              <a:t>1.</a:t>
            </a:r>
            <a:r>
              <a:rPr lang="ru-RU" sz="2800" dirty="0"/>
              <a:t>Загрузи графический редактор PAINT, нарисуй схематичные объекты, раскрась.</a:t>
            </a:r>
            <a:br>
              <a:rPr lang="ru-RU" sz="2800" dirty="0"/>
            </a:br>
            <a:r>
              <a:rPr lang="ru-RU" sz="2800" b="1" dirty="0"/>
              <a:t>2. </a:t>
            </a:r>
            <a:r>
              <a:rPr lang="ru-RU" sz="2800" dirty="0"/>
              <a:t>Перешлите готовую работу  учителю 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grpSp>
        <p:nvGrpSpPr>
          <p:cNvPr id="109" name="Group 142"/>
          <p:cNvGrpSpPr>
            <a:grpSpLocks noChangeAspect="1"/>
          </p:cNvGrpSpPr>
          <p:nvPr/>
        </p:nvGrpSpPr>
        <p:grpSpPr bwMode="auto">
          <a:xfrm>
            <a:off x="323528" y="2464137"/>
            <a:ext cx="2971800" cy="2514600"/>
            <a:chOff x="1449" y="1212"/>
            <a:chExt cx="4680" cy="3960"/>
          </a:xfrm>
        </p:grpSpPr>
        <p:sp>
          <p:nvSpPr>
            <p:cNvPr id="110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1449" y="1212"/>
              <a:ext cx="4680" cy="3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AutoShape 150"/>
            <p:cNvSpPr>
              <a:spLocks noChangeArrowheads="1"/>
            </p:cNvSpPr>
            <p:nvPr/>
          </p:nvSpPr>
          <p:spPr bwMode="auto">
            <a:xfrm flipV="1">
              <a:off x="2349" y="4452"/>
              <a:ext cx="2700" cy="36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49"/>
            <p:cNvSpPr>
              <a:spLocks noChangeArrowheads="1"/>
            </p:cNvSpPr>
            <p:nvPr/>
          </p:nvSpPr>
          <p:spPr bwMode="auto">
            <a:xfrm>
              <a:off x="3069" y="1932"/>
              <a:ext cx="1260" cy="2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AutoShape 148"/>
            <p:cNvSpPr>
              <a:spLocks noChangeArrowheads="1"/>
            </p:cNvSpPr>
            <p:nvPr/>
          </p:nvSpPr>
          <p:spPr bwMode="auto">
            <a:xfrm>
              <a:off x="3069" y="1212"/>
              <a:ext cx="1260" cy="7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147"/>
            <p:cNvSpPr>
              <a:spLocks noChangeShapeType="1"/>
            </p:cNvSpPr>
            <p:nvPr/>
          </p:nvSpPr>
          <p:spPr bwMode="auto">
            <a:xfrm>
              <a:off x="3069" y="2652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146"/>
            <p:cNvSpPr>
              <a:spLocks noChangeShapeType="1"/>
            </p:cNvSpPr>
            <p:nvPr/>
          </p:nvSpPr>
          <p:spPr bwMode="auto">
            <a:xfrm>
              <a:off x="3069" y="3372"/>
              <a:ext cx="1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145"/>
            <p:cNvSpPr>
              <a:spLocks noChangeShapeType="1"/>
            </p:cNvSpPr>
            <p:nvPr/>
          </p:nvSpPr>
          <p:spPr bwMode="auto">
            <a:xfrm>
              <a:off x="3069" y="4091"/>
              <a:ext cx="1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44"/>
            <p:cNvSpPr>
              <a:spLocks noChangeArrowheads="1"/>
            </p:cNvSpPr>
            <p:nvPr/>
          </p:nvSpPr>
          <p:spPr bwMode="auto">
            <a:xfrm>
              <a:off x="2709" y="4812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43"/>
            <p:cNvSpPr>
              <a:spLocks noChangeArrowheads="1"/>
            </p:cNvSpPr>
            <p:nvPr/>
          </p:nvSpPr>
          <p:spPr bwMode="auto">
            <a:xfrm>
              <a:off x="3789" y="4812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8" name="Group 171"/>
          <p:cNvGrpSpPr>
            <a:grpSpLocks/>
          </p:cNvGrpSpPr>
          <p:nvPr/>
        </p:nvGrpSpPr>
        <p:grpSpPr bwMode="auto">
          <a:xfrm>
            <a:off x="5364088" y="2464137"/>
            <a:ext cx="2171700" cy="1371600"/>
            <a:chOff x="1753" y="8001"/>
            <a:chExt cx="3420" cy="2160"/>
          </a:xfrm>
        </p:grpSpPr>
        <p:sp>
          <p:nvSpPr>
            <p:cNvPr id="179" name="AutoShape 172"/>
            <p:cNvSpPr>
              <a:spLocks noChangeArrowheads="1"/>
            </p:cNvSpPr>
            <p:nvPr/>
          </p:nvSpPr>
          <p:spPr bwMode="auto">
            <a:xfrm>
              <a:off x="1753" y="8181"/>
              <a:ext cx="3420" cy="1980"/>
            </a:xfrm>
            <a:prstGeom prst="plaque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Rectangle 173"/>
            <p:cNvSpPr>
              <a:spLocks noChangeArrowheads="1"/>
            </p:cNvSpPr>
            <p:nvPr/>
          </p:nvSpPr>
          <p:spPr bwMode="auto">
            <a:xfrm>
              <a:off x="3013" y="8001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Line 174"/>
            <p:cNvSpPr>
              <a:spLocks noChangeShapeType="1"/>
            </p:cNvSpPr>
            <p:nvPr/>
          </p:nvSpPr>
          <p:spPr bwMode="auto">
            <a:xfrm flipV="1">
              <a:off x="3373" y="8361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Line 175"/>
            <p:cNvSpPr>
              <a:spLocks noChangeShapeType="1"/>
            </p:cNvSpPr>
            <p:nvPr/>
          </p:nvSpPr>
          <p:spPr bwMode="auto">
            <a:xfrm>
              <a:off x="3373" y="9081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3" name="Rectangle 1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4" name="Group 176"/>
          <p:cNvGrpSpPr>
            <a:grpSpLocks noChangeAspect="1"/>
          </p:cNvGrpSpPr>
          <p:nvPr/>
        </p:nvGrpSpPr>
        <p:grpSpPr bwMode="auto">
          <a:xfrm>
            <a:off x="3135238" y="4531464"/>
            <a:ext cx="3314700" cy="2057400"/>
            <a:chOff x="5934" y="7467"/>
            <a:chExt cx="5220" cy="3240"/>
          </a:xfrm>
        </p:grpSpPr>
        <p:sp>
          <p:nvSpPr>
            <p:cNvPr id="185" name="AutoShape 187"/>
            <p:cNvSpPr>
              <a:spLocks noChangeAspect="1" noChangeArrowheads="1" noTextEdit="1"/>
            </p:cNvSpPr>
            <p:nvPr/>
          </p:nvSpPr>
          <p:spPr bwMode="auto">
            <a:xfrm>
              <a:off x="5934" y="7467"/>
              <a:ext cx="5220" cy="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6" name="Group 177"/>
            <p:cNvGrpSpPr>
              <a:grpSpLocks/>
            </p:cNvGrpSpPr>
            <p:nvPr/>
          </p:nvGrpSpPr>
          <p:grpSpPr bwMode="auto">
            <a:xfrm>
              <a:off x="6474" y="7647"/>
              <a:ext cx="4320" cy="2520"/>
              <a:chOff x="6474" y="7647"/>
              <a:chExt cx="4320" cy="2520"/>
            </a:xfrm>
          </p:grpSpPr>
          <p:sp>
            <p:nvSpPr>
              <p:cNvPr id="187" name="Line 186"/>
              <p:cNvSpPr>
                <a:spLocks noChangeShapeType="1"/>
              </p:cNvSpPr>
              <p:nvPr/>
            </p:nvSpPr>
            <p:spPr bwMode="auto">
              <a:xfrm>
                <a:off x="7194" y="10167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Line 185"/>
              <p:cNvSpPr>
                <a:spLocks noChangeShapeType="1"/>
              </p:cNvSpPr>
              <p:nvPr/>
            </p:nvSpPr>
            <p:spPr bwMode="auto">
              <a:xfrm flipH="1" flipV="1">
                <a:off x="6474" y="9267"/>
                <a:ext cx="72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Line 184"/>
              <p:cNvSpPr>
                <a:spLocks noChangeShapeType="1"/>
              </p:cNvSpPr>
              <p:nvPr/>
            </p:nvSpPr>
            <p:spPr bwMode="auto">
              <a:xfrm flipV="1">
                <a:off x="10074" y="9267"/>
                <a:ext cx="72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Line 183"/>
              <p:cNvSpPr>
                <a:spLocks noChangeShapeType="1"/>
              </p:cNvSpPr>
              <p:nvPr/>
            </p:nvSpPr>
            <p:spPr bwMode="auto">
              <a:xfrm>
                <a:off x="6474" y="9267"/>
                <a:ext cx="108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Line 182"/>
              <p:cNvSpPr>
                <a:spLocks noChangeShapeType="1"/>
              </p:cNvSpPr>
              <p:nvPr/>
            </p:nvSpPr>
            <p:spPr bwMode="auto">
              <a:xfrm>
                <a:off x="7554" y="9807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Line 181"/>
              <p:cNvSpPr>
                <a:spLocks noChangeShapeType="1"/>
              </p:cNvSpPr>
              <p:nvPr/>
            </p:nvSpPr>
            <p:spPr bwMode="auto">
              <a:xfrm>
                <a:off x="7194" y="9627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Line 180"/>
              <p:cNvSpPr>
                <a:spLocks noChangeShapeType="1"/>
              </p:cNvSpPr>
              <p:nvPr/>
            </p:nvSpPr>
            <p:spPr bwMode="auto">
              <a:xfrm flipH="1">
                <a:off x="9714" y="9267"/>
                <a:ext cx="108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Rectangle 179"/>
              <p:cNvSpPr>
                <a:spLocks noChangeArrowheads="1"/>
              </p:cNvSpPr>
              <p:nvPr/>
            </p:nvSpPr>
            <p:spPr bwMode="auto">
              <a:xfrm>
                <a:off x="8454" y="7647"/>
                <a:ext cx="18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AutoShape 178"/>
              <p:cNvSpPr>
                <a:spLocks noChangeArrowheads="1"/>
              </p:cNvSpPr>
              <p:nvPr/>
            </p:nvSpPr>
            <p:spPr bwMode="auto">
              <a:xfrm rot="5400000">
                <a:off x="8454" y="7827"/>
                <a:ext cx="1260" cy="9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97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52928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br>
              <a:rPr lang="ru-RU" dirty="0"/>
            </a:br>
            <a:r>
              <a:rPr lang="ru-RU" sz="4000" b="1" dirty="0"/>
              <a:t>Основы работы в программе </a:t>
            </a:r>
            <a:r>
              <a:rPr lang="ru-RU" sz="4000" b="1" dirty="0" err="1"/>
              <a:t>Paint</a:t>
            </a:r>
            <a:br>
              <a:rPr lang="ru-RU" sz="4000" b="1" dirty="0"/>
            </a:br>
            <a:r>
              <a:rPr lang="ru-RU" sz="4000" b="1" dirty="0"/>
              <a:t>Начало работы и вид окна программы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064" y="1772816"/>
            <a:ext cx="8424936" cy="1066800"/>
          </a:xfrm>
        </p:spPr>
        <p:txBody>
          <a:bodyPr>
            <a:noAutofit/>
          </a:bodyPr>
          <a:lstStyle/>
          <a:p>
            <a:r>
              <a:rPr lang="ru-RU" sz="2400" dirty="0"/>
              <a:t>Для запуска графического редактора </a:t>
            </a:r>
            <a:r>
              <a:rPr lang="ru-RU" sz="2400" dirty="0" err="1"/>
              <a:t>Paint</a:t>
            </a:r>
            <a:r>
              <a:rPr lang="ru-RU" sz="2400" dirty="0"/>
              <a:t> необходимо выполнить: Пуск_ Программы} Стандартные} Графический редактор </a:t>
            </a:r>
            <a:r>
              <a:rPr lang="ru-RU" sz="2400" dirty="0" err="1"/>
              <a:t>Paint</a:t>
            </a:r>
            <a:r>
              <a:rPr lang="ru-RU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8" r="40687"/>
          <a:stretch/>
        </p:blipFill>
        <p:spPr bwMode="auto">
          <a:xfrm>
            <a:off x="1979712" y="3003824"/>
            <a:ext cx="5094529" cy="36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8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51" y="404664"/>
            <a:ext cx="82096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После запуска окно графического редактора </a:t>
            </a:r>
            <a:r>
              <a:rPr lang="ru-RU" sz="2700" b="1" dirty="0" err="1"/>
              <a:t>Paint</a:t>
            </a:r>
            <a:r>
              <a:rPr lang="ru-RU" sz="2700" b="1" dirty="0"/>
              <a:t> имеет вид, представленный на Рис.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4" y="1700808"/>
            <a:ext cx="7205012" cy="494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549058" cy="4504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Окно графического редактора </a:t>
            </a:r>
            <a:r>
              <a:rPr lang="en-US" sz="2400" b="1" dirty="0"/>
              <a:t>Paint</a:t>
            </a:r>
          </a:p>
        </p:txBody>
      </p:sp>
    </p:spTree>
    <p:extLst>
      <p:ext uri="{BB962C8B-B14F-4D97-AF65-F5344CB8AC3E}">
        <p14:creationId xmlns:p14="http://schemas.microsoft.com/office/powerpoint/2010/main" val="153361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7" y="116632"/>
            <a:ext cx="4152325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390" y="1608395"/>
            <a:ext cx="8208912" cy="514116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sz="2400" b="1" dirty="0"/>
          </a:p>
          <a:p>
            <a:pPr marL="114300" indent="0">
              <a:buNone/>
            </a:pPr>
            <a:r>
              <a:rPr lang="ru-RU" sz="2400" b="1" dirty="0"/>
              <a:t>1 – строка заголовка (имя файла рисунка и затем название редактора);</a:t>
            </a:r>
          </a:p>
          <a:p>
            <a:pPr marL="114300" indent="0">
              <a:buNone/>
            </a:pPr>
            <a:r>
              <a:rPr lang="ru-RU" sz="2400" b="1" dirty="0"/>
              <a:t>2 – строка меню (команды Файл, Правка, Вид, Рисунок, Палитра и Справка);</a:t>
            </a:r>
          </a:p>
          <a:p>
            <a:pPr marL="114300" indent="0">
              <a:buNone/>
            </a:pPr>
            <a:r>
              <a:rPr lang="ru-RU" sz="2400" b="1" dirty="0"/>
              <a:t>3 - панель инструментов;</a:t>
            </a:r>
          </a:p>
          <a:p>
            <a:pPr marL="114300" indent="0">
              <a:buNone/>
            </a:pPr>
            <a:r>
              <a:rPr lang="ru-RU" sz="2400" b="1" dirty="0"/>
              <a:t>4 - палитру цветов;</a:t>
            </a:r>
          </a:p>
          <a:p>
            <a:pPr marL="114300" indent="0">
              <a:buNone/>
            </a:pPr>
            <a:r>
              <a:rPr lang="ru-RU" sz="2400" b="1" dirty="0"/>
              <a:t>5 - поле выбора ширины линии;</a:t>
            </a:r>
          </a:p>
          <a:p>
            <a:pPr marL="114300" indent="0">
              <a:buNone/>
            </a:pPr>
            <a:r>
              <a:rPr lang="ru-RU" sz="2400" b="1" dirty="0"/>
              <a:t>6 - горизонтальную и вертикальную полосы прокрутки;</a:t>
            </a:r>
          </a:p>
          <a:p>
            <a:pPr marL="114300" indent="0">
              <a:buNone/>
            </a:pPr>
            <a:r>
              <a:rPr lang="ru-RU" sz="2400" b="1" dirty="0"/>
              <a:t>7 - рабочее поле (рабочая область).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102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264696" cy="39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4" y="54868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Основные действия с рисунком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340768"/>
            <a:ext cx="6552728" cy="1603648"/>
          </a:xfrm>
        </p:spPr>
        <p:txBody>
          <a:bodyPr/>
          <a:lstStyle/>
          <a:p>
            <a:pPr marL="11430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Для создания нового рисунка применяют последовательность: </a:t>
            </a:r>
            <a:r>
              <a:rPr lang="ru-RU" b="1" dirty="0"/>
              <a:t>Файл_ Создать</a:t>
            </a:r>
            <a:r>
              <a:rPr lang="ru-RU" dirty="0"/>
              <a:t>. После этого в рабочей области окна появится белый прямоугольник, на фоне которого и работают.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8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2248"/>
            <a:ext cx="8208912" cy="1417638"/>
          </a:xfrm>
        </p:spPr>
        <p:txBody>
          <a:bodyPr/>
          <a:lstStyle/>
          <a:p>
            <a:r>
              <a:rPr lang="ru-RU" sz="3600" b="1" dirty="0"/>
              <a:t>Для изменения стандартного размера рисунка следует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532439" cy="5060032"/>
          </a:xfrm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/>
              <a:t>Установить курсор в правый нижний угол белого прямоугольника (при этом курсор поменяет свой вид на две диагональные стрелки) и переместить курсор при нажатой левой кнопке мыши на новое место.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Другой способ задания размеров рисунка выполняется посредством выбора из пункта меню Рисунок пункта Атрибуты и вводом в поля Ширина и Высота нужных значений.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Также есть возможность выбрать Единицы измерения и Тип цветовой палитры (цветная или черно-белая).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8" t="33747" r="35829" b="33126"/>
          <a:stretch/>
        </p:blipFill>
        <p:spPr bwMode="auto">
          <a:xfrm>
            <a:off x="2267744" y="4226670"/>
            <a:ext cx="3773869" cy="265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097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1776</Words>
  <Application>Microsoft Office PowerPoint</Application>
  <PresentationFormat>Экран (4:3)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Comic Sans MS</vt:lpstr>
      <vt:lpstr>Wingdings 3</vt:lpstr>
      <vt:lpstr>Легкий дым</vt:lpstr>
      <vt:lpstr>Презентация PowerPoint</vt:lpstr>
      <vt:lpstr>Назначение и основные возможности графического редактора Paint</vt:lpstr>
      <vt:lpstr>Основные возможности редактора:  </vt:lpstr>
      <vt:lpstr>           Основы работы в программе Paint Начало работы и вид окна программы</vt:lpstr>
      <vt:lpstr>После запуска окно графического редактора Paint имеет вид, представленный на Рис.  </vt:lpstr>
      <vt:lpstr>Презентация PowerPoint</vt:lpstr>
      <vt:lpstr>Презентация PowerPoint</vt:lpstr>
      <vt:lpstr>Основные действия с рисунком</vt:lpstr>
      <vt:lpstr>Для изменения стандартного размера рисунка следует </vt:lpstr>
      <vt:lpstr>Для сохранения рисунка используют последовательность </vt:lpstr>
      <vt:lpstr>  Для удаления всего нарисованного с рабочей области используют пункты меню Рисунок_ Очистить.  </vt:lpstr>
      <vt:lpstr>Для загрузки рисунка с диска</vt:lpstr>
      <vt:lpstr>Панель инструментов </vt:lpstr>
      <vt:lpstr>Презентация PowerPoint</vt:lpstr>
      <vt:lpstr>Презентация PowerPoint</vt:lpstr>
      <vt:lpstr>Редактирование рисунка</vt:lpstr>
      <vt:lpstr>Презентация PowerPoint</vt:lpstr>
      <vt:lpstr>Преобразование цветного рисунка в черно-белый </vt:lpstr>
      <vt:lpstr>Обращение всех цветов рисунка </vt:lpstr>
      <vt:lpstr>Вставка текста в рисунок </vt:lpstr>
      <vt:lpstr>Масштаб</vt:lpstr>
      <vt:lpstr>Для просмотра </vt:lpstr>
      <vt:lpstr>Работа с фрагментом рисунка </vt:lpstr>
      <vt:lpstr>Существует два режима выделения </vt:lpstr>
      <vt:lpstr>Над фрагментом рисунка можно производить операции:</vt:lpstr>
      <vt:lpstr>Использование буфера обмена</vt:lpstr>
      <vt:lpstr>Отмена выполненной операции </vt:lpstr>
      <vt:lpstr>Предварительный просмотр и печать рисунка</vt:lpstr>
      <vt:lpstr>Используя меню Файл и команду Параметры страницы, можно изменить размер страницы, размеры полей, ориентацию рисунка и используемый принтер.</vt:lpstr>
      <vt:lpstr>Копирование («захват») изображения с экрана </vt:lpstr>
      <vt:lpstr>Задание: Загрузи графический редактор PAINT и нарисуй рисунки.</vt:lpstr>
      <vt:lpstr>Домашнее  задание :  1.Загрузи графический редактор PAINT, нарисуй схематичные объекты, раскрась. 2. Перешлите готовую работу  учителю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Основы работы в программе Paint Начало работы и вид окна программы</dc:title>
  <dc:creator>Admin</dc:creator>
  <cp:lastModifiedBy>ЕКАТЕРИНА РЫЖЕНКОВА</cp:lastModifiedBy>
  <cp:revision>16</cp:revision>
  <dcterms:created xsi:type="dcterms:W3CDTF">2015-03-01T18:50:44Z</dcterms:created>
  <dcterms:modified xsi:type="dcterms:W3CDTF">2026-04-15T18:59:07Z</dcterms:modified>
</cp:coreProperties>
</file>