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handoutMasterIdLst>
    <p:handoutMasterId r:id="rId21"/>
  </p:handoutMasterIdLst>
  <p:sldIdLst>
    <p:sldId id="256" r:id="rId2"/>
    <p:sldId id="286" r:id="rId3"/>
    <p:sldId id="265" r:id="rId4"/>
    <p:sldId id="257" r:id="rId5"/>
    <p:sldId id="289" r:id="rId6"/>
    <p:sldId id="260" r:id="rId7"/>
    <p:sldId id="266" r:id="rId8"/>
    <p:sldId id="268" r:id="rId9"/>
    <p:sldId id="290" r:id="rId10"/>
    <p:sldId id="259" r:id="rId11"/>
    <p:sldId id="288" r:id="rId12"/>
    <p:sldId id="269" r:id="rId13"/>
    <p:sldId id="274" r:id="rId14"/>
    <p:sldId id="275" r:id="rId15"/>
    <p:sldId id="276" r:id="rId16"/>
    <p:sldId id="272" r:id="rId17"/>
    <p:sldId id="279" r:id="rId18"/>
    <p:sldId id="291" r:id="rId19"/>
    <p:sldId id="284" r:id="rId20"/>
  </p:sldIdLst>
  <p:sldSz cx="12192000" cy="6858000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4" autoAdjust="0"/>
    <p:restoredTop sz="94660"/>
  </p:normalViewPr>
  <p:slideViewPr>
    <p:cSldViewPr snapToGrid="0">
      <p:cViewPr>
        <p:scale>
          <a:sx n="65" d="100"/>
          <a:sy n="65" d="100"/>
        </p:scale>
        <p:origin x="-438" y="-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ACE556-AC9E-40EC-B888-D6DE20A6D547}" type="datetimeFigureOut">
              <a:rPr lang="ru-RU" smtClean="0"/>
              <a:t>18.07.2018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E9819A-D6C9-4B90-A5CC-6DE744F2C8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57338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7/18/2018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7/18/2018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7/18/2018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32"/>
            <a:ext cx="2356674" cy="6853285"/>
            <a:chOff x="6627813" y="195454"/>
            <a:chExt cx="1952625" cy="5678297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454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7/18/2018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Инструменты русского народного оркестра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9267507" cy="1570081"/>
          </a:xfrm>
        </p:spPr>
        <p:txBody>
          <a:bodyPr>
            <a:normAutofit/>
          </a:bodyPr>
          <a:lstStyle/>
          <a:p>
            <a:r>
              <a:rPr lang="ru-RU" dirty="0" smtClean="0"/>
              <a:t>Презентация Федотова </a:t>
            </a:r>
            <a:r>
              <a:rPr lang="ru-RU" dirty="0"/>
              <a:t>Алексея</a:t>
            </a:r>
          </a:p>
          <a:p>
            <a:r>
              <a:rPr lang="ru-RU" dirty="0"/>
              <a:t>о</a:t>
            </a:r>
            <a:r>
              <a:rPr lang="ru-RU" dirty="0" smtClean="0"/>
              <a:t>бучающегося объединения «Солисты»</a:t>
            </a:r>
          </a:p>
          <a:p>
            <a:r>
              <a:rPr lang="ru-RU" dirty="0" smtClean="0"/>
              <a:t>МОУ ДОД «ЦДОД» Заводского района города Саратова</a:t>
            </a:r>
          </a:p>
          <a:p>
            <a:r>
              <a:rPr lang="ru-RU" dirty="0" smtClean="0"/>
              <a:t>Руководитель: Федотов Игорь Юрьевич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9105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Баян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1282" y="1797269"/>
            <a:ext cx="3531477" cy="2511972"/>
          </a:xfrm>
        </p:spPr>
      </p:pic>
      <p:sp>
        <p:nvSpPr>
          <p:cNvPr id="5" name="Текст 4"/>
          <p:cNvSpPr txBox="1">
            <a:spLocks/>
          </p:cNvSpPr>
          <p:nvPr/>
        </p:nvSpPr>
        <p:spPr>
          <a:xfrm>
            <a:off x="2589213" y="5181600"/>
            <a:ext cx="8915400" cy="729622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49244" y="4983217"/>
            <a:ext cx="999533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err="1"/>
              <a:t>Бая́н</a:t>
            </a:r>
            <a:r>
              <a:rPr lang="ru-RU" sz="2000" dirty="0"/>
              <a:t> — </a:t>
            </a:r>
            <a:r>
              <a:rPr lang="ru-RU" sz="2000" dirty="0" smtClean="0"/>
              <a:t>русский </a:t>
            </a:r>
            <a:r>
              <a:rPr lang="ru-RU" sz="2000" dirty="0"/>
              <a:t>язычковый </a:t>
            </a:r>
            <a:r>
              <a:rPr lang="ru-RU" sz="2000" dirty="0" err="1"/>
              <a:t>кнопочно</a:t>
            </a:r>
            <a:r>
              <a:rPr lang="ru-RU" sz="2000" dirty="0"/>
              <a:t>-пневматический музыкальный инструмент с полным хроматическим звукорядом на правой клавиатуре, басами и готовым (аккордовым) или готово-выборным аккомпанементом на левой. Современная разновидность ручной гармоники.</a:t>
            </a:r>
          </a:p>
        </p:txBody>
      </p:sp>
    </p:spTree>
    <p:extLst>
      <p:ext uri="{BB962C8B-B14F-4D97-AF65-F5344CB8AC3E}">
        <p14:creationId xmlns:p14="http://schemas.microsoft.com/office/powerpoint/2010/main" val="4191958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Гусли</a:t>
            </a: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654952"/>
          </a:xfrm>
        </p:spPr>
        <p:txBody>
          <a:bodyPr>
            <a:noAutofit/>
          </a:bodyPr>
          <a:lstStyle/>
          <a:p>
            <a:pPr algn="just"/>
            <a:r>
              <a:rPr lang="ru-RU" sz="2000" b="1" dirty="0" err="1"/>
              <a:t>Гу́сли</a:t>
            </a:r>
            <a:r>
              <a:rPr lang="ru-RU" sz="2000" dirty="0"/>
              <a:t> (др.-рус. </a:t>
            </a:r>
            <a:r>
              <a:rPr lang="ru-RU" sz="2000" dirty="0" smtClean="0"/>
              <a:t>гусли, </a:t>
            </a:r>
            <a:r>
              <a:rPr lang="ru-RU" sz="2000" dirty="0"/>
              <a:t>связанное с </a:t>
            </a:r>
            <a:r>
              <a:rPr lang="ru-RU" sz="2000" i="1" dirty="0" smtClean="0"/>
              <a:t>гудеть</a:t>
            </a:r>
            <a:r>
              <a:rPr lang="ru-RU" sz="2000" dirty="0"/>
              <a:t>)</a:t>
            </a:r>
            <a:r>
              <a:rPr lang="ru-RU" sz="2000" dirty="0" smtClean="0"/>
              <a:t> </a:t>
            </a:r>
            <a:r>
              <a:rPr lang="ru-RU" sz="2000" dirty="0"/>
              <a:t>— различные по конструкции и происхождению струнные </a:t>
            </a:r>
            <a:r>
              <a:rPr lang="ru-RU" sz="2000" dirty="0" smtClean="0"/>
              <a:t>музыкальные </a:t>
            </a:r>
            <a:r>
              <a:rPr lang="ru-RU" sz="2000" dirty="0"/>
              <a:t>инструменты, распространённые в России. </a:t>
            </a:r>
            <a:r>
              <a:rPr lang="ru-RU" sz="2000" dirty="0" smtClean="0"/>
              <a:t>В </a:t>
            </a:r>
            <a:r>
              <a:rPr lang="ru-RU" sz="2000" dirty="0"/>
              <a:t>древности гуслями могли называться все струнные музыкальные </a:t>
            </a:r>
            <a:r>
              <a:rPr lang="ru-RU" sz="2000" dirty="0" smtClean="0"/>
              <a:t>инструменты.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819933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40587" y="700952"/>
            <a:ext cx="3992732" cy="576262"/>
          </a:xfrm>
        </p:spPr>
        <p:txBody>
          <a:bodyPr/>
          <a:lstStyle/>
          <a:p>
            <a:r>
              <a:rPr lang="ru-RU" dirty="0" smtClean="0"/>
              <a:t>Гусли клавишные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1875006" y="2546998"/>
            <a:ext cx="3964033" cy="3352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7166957" y="700952"/>
            <a:ext cx="3999001" cy="576262"/>
          </a:xfrm>
        </p:spPr>
        <p:txBody>
          <a:bodyPr/>
          <a:lstStyle/>
          <a:p>
            <a:r>
              <a:rPr lang="ru-RU" dirty="0" smtClean="0"/>
              <a:t>Гусли </a:t>
            </a:r>
            <a:r>
              <a:rPr lang="ru-RU" dirty="0" err="1" smtClean="0"/>
              <a:t>крылавидные</a:t>
            </a:r>
            <a:endParaRPr lang="ru-RU" dirty="0"/>
          </a:p>
        </p:txBody>
      </p:sp>
      <p:pic>
        <p:nvPicPr>
          <p:cNvPr id="8" name="Объект 5"/>
          <p:cNvPicPr>
            <a:picLocks noGrp="1" noChangeAspect="1"/>
          </p:cNvPicPr>
          <p:nvPr>
            <p:ph sz="quarter" idx="4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66957" y="2546998"/>
            <a:ext cx="4338637" cy="2988438"/>
          </a:xfrm>
        </p:spPr>
      </p:pic>
    </p:spTree>
    <p:extLst>
      <p:ext uri="{BB962C8B-B14F-4D97-AF65-F5344CB8AC3E}">
        <p14:creationId xmlns:p14="http://schemas.microsoft.com/office/powerpoint/2010/main" val="444519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Группа духовых инструментов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1755228" y="5181599"/>
            <a:ext cx="10131972" cy="1418897"/>
          </a:xfrm>
        </p:spPr>
        <p:txBody>
          <a:bodyPr>
            <a:noAutofit/>
          </a:bodyPr>
          <a:lstStyle/>
          <a:p>
            <a:pPr indent="342900" algn="just">
              <a:spcBef>
                <a:spcPts val="0"/>
              </a:spcBef>
            </a:pPr>
            <a:r>
              <a:rPr lang="ru-RU" sz="2000" dirty="0"/>
              <a:t>П</a:t>
            </a:r>
            <a:r>
              <a:rPr lang="ru-RU" sz="2000" dirty="0" smtClean="0"/>
              <a:t>ринцип игры </a:t>
            </a:r>
            <a:r>
              <a:rPr lang="ru-RU" sz="2000" dirty="0"/>
              <a:t>основывается на посылании направленной струи воздуха в специальное отверстие и для регулировки высоты звучания закрывания специальных отверстий </a:t>
            </a:r>
            <a:r>
              <a:rPr lang="ru-RU" sz="2000" dirty="0" smtClean="0"/>
              <a:t>клапанами. На </a:t>
            </a:r>
            <a:r>
              <a:rPr lang="ru-RU" sz="2000" dirty="0"/>
              <a:t>ранних этапах своего развития эти инструменты изготавливались исключительно из дерева, откуда исторически и получили своё наименование</a:t>
            </a:r>
            <a:r>
              <a:rPr lang="ru-RU" sz="2000" dirty="0" smtClean="0"/>
              <a:t>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298377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Рожок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74965" y="2476500"/>
            <a:ext cx="4363409" cy="32725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7233482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89213" y="764013"/>
            <a:ext cx="3992732" cy="576262"/>
          </a:xfrm>
        </p:spPr>
        <p:txBody>
          <a:bodyPr/>
          <a:lstStyle/>
          <a:p>
            <a:r>
              <a:rPr lang="ru-RU" dirty="0" smtClean="0"/>
              <a:t>Жалейки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2589213" y="2516440"/>
            <a:ext cx="4231012" cy="28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7166957" y="764013"/>
            <a:ext cx="3999001" cy="576262"/>
          </a:xfrm>
        </p:spPr>
        <p:txBody>
          <a:bodyPr/>
          <a:lstStyle/>
          <a:p>
            <a:r>
              <a:rPr lang="ru-RU" dirty="0" smtClean="0"/>
              <a:t>Свирель</a:t>
            </a:r>
            <a:endParaRPr lang="ru-RU" dirty="0"/>
          </a:p>
        </p:txBody>
      </p:sp>
      <p:pic>
        <p:nvPicPr>
          <p:cNvPr id="8" name="Объект 3"/>
          <p:cNvPicPr>
            <a:picLocks noGrp="1" noChangeAspect="1"/>
          </p:cNvPicPr>
          <p:nvPr>
            <p:ph sz="quarter" idx="4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66956" y="2545737"/>
            <a:ext cx="4500000" cy="28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98313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Группа ударно-шумовых инструментов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1828800" y="5181600"/>
            <a:ext cx="9675813" cy="729622"/>
          </a:xfrm>
        </p:spPr>
        <p:txBody>
          <a:bodyPr>
            <a:noAutofit/>
          </a:bodyPr>
          <a:lstStyle/>
          <a:p>
            <a:pPr indent="0" algn="just">
              <a:spcBef>
                <a:spcPts val="0"/>
              </a:spcBef>
            </a:pPr>
            <a:r>
              <a:rPr lang="ru-RU" sz="2000" dirty="0" smtClean="0"/>
              <a:t>Звук </a:t>
            </a:r>
            <a:r>
              <a:rPr lang="ru-RU" sz="2000" dirty="0"/>
              <a:t>из которых извлекается ударом или тряской (покачиванием) [молоточков, колотушек, палочек и т. п.] по звучащему телу (мембране, металлу, дереву и др</a:t>
            </a:r>
            <a:r>
              <a:rPr lang="ru-RU" sz="2000" dirty="0" smtClean="0"/>
              <a:t>.). </a:t>
            </a:r>
            <a:r>
              <a:rPr lang="ru-RU" sz="2000" dirty="0"/>
              <a:t>Самое многочисленное семейство среди всех музыкальных инструментов.</a:t>
            </a:r>
          </a:p>
        </p:txBody>
      </p:sp>
    </p:spTree>
    <p:extLst>
      <p:ext uri="{BB962C8B-B14F-4D97-AF65-F5344CB8AC3E}">
        <p14:creationId xmlns:p14="http://schemas.microsoft.com/office/powerpoint/2010/main" val="426882693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042992" y="721972"/>
            <a:ext cx="3992732" cy="576262"/>
          </a:xfrm>
        </p:spPr>
        <p:txBody>
          <a:bodyPr/>
          <a:lstStyle/>
          <a:p>
            <a:r>
              <a:rPr lang="ru-RU" dirty="0" smtClean="0"/>
              <a:t>Музыкальные ложки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2042992" y="2545737"/>
            <a:ext cx="2549622" cy="3352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7166957" y="721972"/>
            <a:ext cx="3999001" cy="576262"/>
          </a:xfrm>
        </p:spPr>
        <p:txBody>
          <a:bodyPr/>
          <a:lstStyle/>
          <a:p>
            <a:r>
              <a:rPr lang="ru-RU" dirty="0" smtClean="0"/>
              <a:t>Рубель</a:t>
            </a:r>
            <a:endParaRPr lang="ru-RU" dirty="0"/>
          </a:p>
        </p:txBody>
      </p:sp>
      <p:pic>
        <p:nvPicPr>
          <p:cNvPr id="10" name="Объект 3"/>
          <p:cNvPicPr>
            <a:picLocks noGrp="1" noChangeAspect="1"/>
          </p:cNvPicPr>
          <p:nvPr>
            <p:ph sz="quarter" idx="4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8348849">
            <a:off x="6860204" y="3564821"/>
            <a:ext cx="4048690" cy="131463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19230678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042992" y="721972"/>
            <a:ext cx="3992732" cy="576262"/>
          </a:xfrm>
        </p:spPr>
        <p:txBody>
          <a:bodyPr/>
          <a:lstStyle/>
          <a:p>
            <a:r>
              <a:rPr lang="ru-RU" dirty="0" smtClean="0"/>
              <a:t>Трещотка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7166957" y="721972"/>
            <a:ext cx="3999001" cy="576262"/>
          </a:xfrm>
        </p:spPr>
        <p:txBody>
          <a:bodyPr/>
          <a:lstStyle/>
          <a:p>
            <a:r>
              <a:rPr lang="ru-RU" dirty="0" smtClean="0"/>
              <a:t>Круговая трещотка</a:t>
            </a:r>
            <a:endParaRPr lang="ru-RU" dirty="0"/>
          </a:p>
        </p:txBody>
      </p:sp>
      <p:pic>
        <p:nvPicPr>
          <p:cNvPr id="7" name="Объект 3"/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42992" y="2195923"/>
            <a:ext cx="4343400" cy="275371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Объект 3"/>
          <p:cNvPicPr>
            <a:picLocks noGrp="1" noChangeAspect="1"/>
          </p:cNvPicPr>
          <p:nvPr>
            <p:ph sz="quarter" idx="4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66957" y="2195923"/>
            <a:ext cx="3333910" cy="3352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32968242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</a:t>
            </a: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37617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653540" y="624110"/>
            <a:ext cx="10538460" cy="1280890"/>
          </a:xfrm>
        </p:spPr>
        <p:txBody>
          <a:bodyPr>
            <a:normAutofit fontScale="90000"/>
          </a:bodyPr>
          <a:lstStyle/>
          <a:p>
            <a:r>
              <a:rPr lang="ru-RU" sz="4000" dirty="0">
                <a:solidFill>
                  <a:prstClr val="black">
                    <a:lumMod val="85000"/>
                    <a:lumOff val="15000"/>
                  </a:prstClr>
                </a:solidFill>
              </a:rPr>
              <a:t>Первый оркестр </a:t>
            </a:r>
            <a:r>
              <a:rPr lang="ru-RU" sz="4000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/>
            </a:r>
            <a:br>
              <a:rPr lang="ru-RU" sz="4000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</a:br>
            <a:r>
              <a:rPr lang="ru-RU" sz="4000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русских </a:t>
            </a:r>
            <a:r>
              <a:rPr lang="ru-RU" sz="4000" dirty="0">
                <a:solidFill>
                  <a:prstClr val="black">
                    <a:lumMod val="85000"/>
                    <a:lumOff val="15000"/>
                  </a:prstClr>
                </a:solidFill>
              </a:rPr>
              <a:t>народных инструментов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3821" y="2058028"/>
            <a:ext cx="2810954" cy="414615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Объект 7"/>
          <p:cNvSpPr>
            <a:spLocks noGrp="1"/>
          </p:cNvSpPr>
          <p:nvPr>
            <p:ph sz="half" idx="2"/>
          </p:nvPr>
        </p:nvSpPr>
        <p:spPr>
          <a:xfrm>
            <a:off x="1653540" y="2263140"/>
            <a:ext cx="5181599" cy="3884930"/>
          </a:xfrm>
        </p:spPr>
        <p:txBody>
          <a:bodyPr>
            <a:noAutofit/>
          </a:bodyPr>
          <a:lstStyle/>
          <a:p>
            <a:pPr algn="just"/>
            <a:r>
              <a:rPr lang="ru-RU" sz="1200" dirty="0"/>
              <a:t>О</a:t>
            </a:r>
            <a:r>
              <a:rPr lang="ru-RU" sz="1200" dirty="0" smtClean="0"/>
              <a:t>ркестр </a:t>
            </a:r>
            <a:r>
              <a:rPr lang="ru-RU" sz="1200" dirty="0"/>
              <a:t>русских народных инструментов — оркестр, включающий в свой состав инструменты семейства домр и балалаек, а также гусли, баяны, жалейки и другие русские народные </a:t>
            </a:r>
            <a:r>
              <a:rPr lang="ru-RU" sz="1200" dirty="0" smtClean="0"/>
              <a:t>инструменты. Первый </a:t>
            </a:r>
            <a:r>
              <a:rPr lang="ru-RU" sz="1200" dirty="0"/>
              <a:t>подобный коллектив был создан в 1888 году в Санкт-Петербурге балалаечником Василием Васильевичем Андреевым как «Кружок любителей игры на балалайке», после успешных концертов в России и за рубежом получивший название «Великорусского оркестра». После Октябрьской революции оркестры русских народных инструментов получили широкое распространение, и существовали практически повсеместно: в концертных организациях, домах культуры, клубах и т. </a:t>
            </a:r>
            <a:r>
              <a:rPr lang="ru-RU" sz="1200" dirty="0" smtClean="0"/>
              <a:t>п. Репертуар </a:t>
            </a:r>
            <a:r>
              <a:rPr lang="ru-RU" sz="1200" dirty="0"/>
              <a:t>русских народных оркестров включает обычно обработки русских народных песен и переложения сочинений, написанных для других составов, но также и произведения, написанные специально для </a:t>
            </a:r>
            <a:r>
              <a:rPr lang="ru-RU" sz="1200" dirty="0" smtClean="0"/>
              <a:t>них. Современные </a:t>
            </a:r>
            <a:r>
              <a:rPr lang="ru-RU" sz="1200" dirty="0"/>
              <a:t>оркестры русских народных инструментов — серьёзные творческие коллективы, выступающие на крупнейших концертных площадках в России и за границей.</a:t>
            </a:r>
          </a:p>
        </p:txBody>
      </p:sp>
    </p:spTree>
    <p:extLst>
      <p:ext uri="{BB962C8B-B14F-4D97-AF65-F5344CB8AC3E}">
        <p14:creationId xmlns:p14="http://schemas.microsoft.com/office/powerpoint/2010/main" val="90011148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cs typeface="Times New Roman" panose="02020603050405020304" pitchFamily="18" charset="0"/>
              </a:rPr>
              <a:t>Группа балалаек</a:t>
            </a:r>
            <a:endParaRPr lang="ru-RU" dirty="0">
              <a:cs typeface="Times New Roman" panose="02020603050405020304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2049518" y="5696607"/>
            <a:ext cx="9455096" cy="729622"/>
          </a:xfrm>
        </p:spPr>
        <p:txBody>
          <a:bodyPr>
            <a:noAutofit/>
          </a:bodyPr>
          <a:lstStyle/>
          <a:p>
            <a:r>
              <a:rPr lang="ru-RU" sz="2000" dirty="0">
                <a:solidFill>
                  <a:schemeClr val="tx1"/>
                </a:solidFill>
                <a:cs typeface="Times New Roman" panose="02020603050405020304" pitchFamily="18" charset="0"/>
              </a:rPr>
              <a:t>Название </a:t>
            </a:r>
            <a:r>
              <a:rPr lang="ru-RU" sz="2000" b="1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«балалайка» </a:t>
            </a:r>
            <a:r>
              <a:rPr lang="ru-RU" sz="2000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происходит </a:t>
            </a:r>
            <a:r>
              <a:rPr lang="ru-RU" sz="2000" dirty="0">
                <a:solidFill>
                  <a:schemeClr val="tx1"/>
                </a:solidFill>
                <a:cs typeface="Times New Roman" panose="02020603050405020304" pitchFamily="18" charset="0"/>
              </a:rPr>
              <a:t>от слова «балакать», «пустозвонить</a:t>
            </a:r>
            <a:r>
              <a:rPr lang="ru-RU" sz="2000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».</a:t>
            </a:r>
            <a:endParaRPr lang="ru-RU" sz="2000" dirty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5444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2764547" y="795545"/>
            <a:ext cx="3992732" cy="576262"/>
          </a:xfrm>
        </p:spPr>
        <p:txBody>
          <a:bodyPr/>
          <a:lstStyle/>
          <a:p>
            <a:r>
              <a:rPr lang="ru-RU" dirty="0" smtClean="0"/>
              <a:t>Балалайка прима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2764547" y="2257606"/>
            <a:ext cx="1838632" cy="3352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7166957" y="795545"/>
            <a:ext cx="3999001" cy="576262"/>
          </a:xfrm>
        </p:spPr>
        <p:txBody>
          <a:bodyPr/>
          <a:lstStyle/>
          <a:p>
            <a:r>
              <a:rPr lang="ru-RU" dirty="0" smtClean="0"/>
              <a:t>Балалайка секунда</a:t>
            </a:r>
            <a:endParaRPr lang="ru-RU" dirty="0"/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quarter" idx="4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66957" y="2378185"/>
            <a:ext cx="2075542" cy="335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11237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2764547" y="795545"/>
            <a:ext cx="3992732" cy="576262"/>
          </a:xfrm>
        </p:spPr>
        <p:txBody>
          <a:bodyPr/>
          <a:lstStyle/>
          <a:p>
            <a:r>
              <a:rPr lang="ru-RU" dirty="0" smtClean="0"/>
              <a:t>Балалайка альт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7166957" y="795545"/>
            <a:ext cx="3999001" cy="576262"/>
          </a:xfrm>
        </p:spPr>
        <p:txBody>
          <a:bodyPr/>
          <a:lstStyle/>
          <a:p>
            <a:r>
              <a:rPr lang="ru-RU" dirty="0" smtClean="0"/>
              <a:t>Балалайка бас</a:t>
            </a:r>
            <a:endParaRPr lang="ru-RU" dirty="0"/>
          </a:p>
        </p:txBody>
      </p:sp>
      <p:pic>
        <p:nvPicPr>
          <p:cNvPr id="11" name="Объект 3"/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64547" y="2546998"/>
            <a:ext cx="2215506" cy="3352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Объект 5"/>
          <p:cNvPicPr>
            <a:picLocks noGrp="1" noChangeAspect="1"/>
          </p:cNvPicPr>
          <p:nvPr>
            <p:ph sz="quarter" idx="4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57279" y="2546998"/>
            <a:ext cx="2237661" cy="3352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37269127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Контрабас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50978" y="1615440"/>
            <a:ext cx="2911367" cy="432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02685384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Группа домр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sz="2000" b="1" dirty="0" smtClean="0">
                <a:solidFill>
                  <a:schemeClr val="tx1"/>
                </a:solidFill>
              </a:rPr>
              <a:t>Домра</a:t>
            </a:r>
            <a:r>
              <a:rPr lang="ru-RU" sz="2000" dirty="0" smtClean="0">
                <a:solidFill>
                  <a:schemeClr val="tx1"/>
                </a:solidFill>
              </a:rPr>
              <a:t> – </a:t>
            </a:r>
            <a:r>
              <a:rPr lang="ru-RU" sz="2000" dirty="0">
                <a:solidFill>
                  <a:schemeClr val="tx1"/>
                </a:solidFill>
              </a:rPr>
              <a:t>с</a:t>
            </a:r>
            <a:r>
              <a:rPr lang="ru-RU" sz="2000" dirty="0" smtClean="0">
                <a:solidFill>
                  <a:schemeClr val="tx1"/>
                </a:solidFill>
              </a:rPr>
              <a:t>таринный </a:t>
            </a:r>
            <a:r>
              <a:rPr lang="ru-RU" sz="2000" dirty="0">
                <a:solidFill>
                  <a:schemeClr val="tx1"/>
                </a:solidFill>
              </a:rPr>
              <a:t>струнный щипковый</a:t>
            </a:r>
            <a:r>
              <a:rPr lang="ru-RU" sz="2000" b="1" dirty="0">
                <a:solidFill>
                  <a:schemeClr val="tx1"/>
                </a:solidFill>
              </a:rPr>
              <a:t> </a:t>
            </a:r>
            <a:r>
              <a:rPr lang="ru-RU" sz="2000" dirty="0" smtClean="0">
                <a:solidFill>
                  <a:schemeClr val="tx1"/>
                </a:solidFill>
              </a:rPr>
              <a:t>инструмент.</a:t>
            </a:r>
            <a:endParaRPr lang="ru-RU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226065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66711" y="690440"/>
            <a:ext cx="3992732" cy="576262"/>
          </a:xfrm>
        </p:spPr>
        <p:txBody>
          <a:bodyPr/>
          <a:lstStyle/>
          <a:p>
            <a:r>
              <a:rPr lang="ru-RU" dirty="0" smtClean="0"/>
              <a:t>Домра пикколо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2266711" y="1992729"/>
            <a:ext cx="1680100" cy="3352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Текст 3"/>
          <p:cNvSpPr>
            <a:spLocks noGrp="1"/>
          </p:cNvSpPr>
          <p:nvPr>
            <p:ph type="body" sz="quarter" idx="3"/>
          </p:nvPr>
        </p:nvSpPr>
        <p:spPr>
          <a:xfrm>
            <a:off x="7166957" y="690440"/>
            <a:ext cx="3999001" cy="576262"/>
          </a:xfrm>
        </p:spPr>
        <p:txBody>
          <a:bodyPr/>
          <a:lstStyle/>
          <a:p>
            <a:r>
              <a:rPr lang="ru-RU" dirty="0" smtClean="0"/>
              <a:t>Домра малая</a:t>
            </a:r>
            <a:endParaRPr lang="ru-RU" dirty="0"/>
          </a:p>
        </p:txBody>
      </p:sp>
      <p:pic>
        <p:nvPicPr>
          <p:cNvPr id="8" name="Объект 6"/>
          <p:cNvPicPr>
            <a:picLocks noGrp="1" noChangeAspect="1"/>
          </p:cNvPicPr>
          <p:nvPr>
            <p:ph sz="quarter" idx="4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41627" y="1992729"/>
            <a:ext cx="1327235" cy="3351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8040465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66711" y="690440"/>
            <a:ext cx="3992732" cy="576262"/>
          </a:xfrm>
        </p:spPr>
        <p:txBody>
          <a:bodyPr/>
          <a:lstStyle/>
          <a:p>
            <a:r>
              <a:rPr lang="ru-RU" dirty="0" smtClean="0"/>
              <a:t>Домра альт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3"/>
          </p:nvPr>
        </p:nvSpPr>
        <p:spPr>
          <a:xfrm>
            <a:off x="7166957" y="690440"/>
            <a:ext cx="3999001" cy="576262"/>
          </a:xfrm>
        </p:spPr>
        <p:txBody>
          <a:bodyPr/>
          <a:lstStyle/>
          <a:p>
            <a:r>
              <a:rPr lang="ru-RU" dirty="0" smtClean="0"/>
              <a:t>Домра бас</a:t>
            </a:r>
            <a:endParaRPr lang="ru-RU" dirty="0"/>
          </a:p>
        </p:txBody>
      </p:sp>
      <p:pic>
        <p:nvPicPr>
          <p:cNvPr id="7" name="Объект 3"/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66711" y="1992729"/>
            <a:ext cx="1446756" cy="3352800"/>
          </a:xfrm>
        </p:spPr>
      </p:pic>
      <p:pic>
        <p:nvPicPr>
          <p:cNvPr id="9" name="Объект 3"/>
          <p:cNvPicPr>
            <a:picLocks noGrp="1" noChangeAspect="1"/>
          </p:cNvPicPr>
          <p:nvPr>
            <p:ph sz="quarter" idx="4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66957" y="1992729"/>
            <a:ext cx="1587779" cy="3352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5502692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Легкий дым">
  <a:themeElements>
    <a:clrScheme name="Wisp">
      <a:dk1>
        <a:sysClr val="windowText" lastClr="000000"/>
      </a:dk1>
      <a:lt1>
        <a:sysClr val="window" lastClr="FFFFFF"/>
      </a:lt1>
      <a:dk2>
        <a:srgbClr val="647252"/>
      </a:dk2>
      <a:lt2>
        <a:srgbClr val="EAE8CF"/>
      </a:lt2>
      <a:accent1>
        <a:srgbClr val="E78712"/>
      </a:accent1>
      <a:accent2>
        <a:srgbClr val="B73C26"/>
      </a:accent2>
      <a:accent3>
        <a:srgbClr val="865331"/>
      </a:accent3>
      <a:accent4>
        <a:srgbClr val="B38648"/>
      </a:accent4>
      <a:accent5>
        <a:srgbClr val="BBB473"/>
      </a:accent5>
      <a:accent6>
        <a:srgbClr val="849276"/>
      </a:accent6>
      <a:hlink>
        <a:srgbClr val="FDAB2A"/>
      </a:hlink>
      <a:folHlink>
        <a:srgbClr val="CCB182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54F6613E-5ED7-40ED-90A8-F639BE712C0E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241</TotalTime>
  <Words>297</Words>
  <Application>Microsoft Office PowerPoint</Application>
  <PresentationFormat>Произвольный</PresentationFormat>
  <Paragraphs>38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Легкий дым</vt:lpstr>
      <vt:lpstr>Инструменты русского народного оркестра</vt:lpstr>
      <vt:lpstr>Первый оркестр  русских народных инструментов</vt:lpstr>
      <vt:lpstr>Группа балалаек</vt:lpstr>
      <vt:lpstr>Презентация PowerPoint</vt:lpstr>
      <vt:lpstr>Презентация PowerPoint</vt:lpstr>
      <vt:lpstr>Контрабас</vt:lpstr>
      <vt:lpstr>Группа домр</vt:lpstr>
      <vt:lpstr>Презентация PowerPoint</vt:lpstr>
      <vt:lpstr>Презентация PowerPoint</vt:lpstr>
      <vt:lpstr>Баян</vt:lpstr>
      <vt:lpstr>Гусли</vt:lpstr>
      <vt:lpstr>Презентация PowerPoint</vt:lpstr>
      <vt:lpstr>Группа духовых инструментов</vt:lpstr>
      <vt:lpstr>Рожок</vt:lpstr>
      <vt:lpstr>Презентация PowerPoint</vt:lpstr>
      <vt:lpstr>Группа ударно-шумовых инструментов</vt:lpstr>
      <vt:lpstr>Презентация PowerPoint</vt:lpstr>
      <vt:lpstr>Презентация PowerPoint</vt:lpstr>
      <vt:lpstr>Спасибо за внимание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Инструменты русского народного оркестра</dc:title>
  <dc:creator>фд</dc:creator>
  <cp:lastModifiedBy>ELENA</cp:lastModifiedBy>
  <cp:revision>46</cp:revision>
  <dcterms:created xsi:type="dcterms:W3CDTF">2014-12-16T18:35:34Z</dcterms:created>
  <dcterms:modified xsi:type="dcterms:W3CDTF">2018-07-18T07:16:20Z</dcterms:modified>
</cp:coreProperties>
</file>