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56C58DE5-152D-4AA4-AB27-2EBC27DC42AC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8D58396-2F62-4DA6-9BA5-3EA4EFC0E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3666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58DE5-152D-4AA4-AB27-2EBC27DC42AC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8396-2F62-4DA6-9BA5-3EA4EFC0E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708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58DE5-152D-4AA4-AB27-2EBC27DC42AC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8396-2F62-4DA6-9BA5-3EA4EFC0E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095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58DE5-152D-4AA4-AB27-2EBC27DC42AC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8396-2F62-4DA6-9BA5-3EA4EFC0E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293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56C58DE5-152D-4AA4-AB27-2EBC27DC42AC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88D58396-2F62-4DA6-9BA5-3EA4EFC0E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2431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58DE5-152D-4AA4-AB27-2EBC27DC42AC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8396-2F62-4DA6-9BA5-3EA4EFC0E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283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58DE5-152D-4AA4-AB27-2EBC27DC42AC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8396-2F62-4DA6-9BA5-3EA4EFC0E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036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58DE5-152D-4AA4-AB27-2EBC27DC42AC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8396-2F62-4DA6-9BA5-3EA4EFC0E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239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58DE5-152D-4AA4-AB27-2EBC27DC42AC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8396-2F62-4DA6-9BA5-3EA4EFC0E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96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58DE5-152D-4AA4-AB27-2EBC27DC42AC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D58396-2F62-4DA6-9BA5-3EA4EFC0EE9B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74667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56C58DE5-152D-4AA4-AB27-2EBC27DC42AC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D58396-2F62-4DA6-9BA5-3EA4EFC0EE9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80955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6C58DE5-152D-4AA4-AB27-2EBC27DC42AC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8D58396-2F62-4DA6-9BA5-3EA4EFC0E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328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600" i="1" dirty="0" smtClean="0">
                <a:latin typeface="Arial Narrow" panose="020B0606020202030204" pitchFamily="34" charset="0"/>
              </a:rPr>
              <a:t>Игровые ситуации по духовно-нравственному воспитанию у детей раннего возраста.</a:t>
            </a:r>
            <a:endParaRPr lang="ru-RU" sz="3600" i="1" dirty="0">
              <a:latin typeface="Arial Narrow" panose="020B0606020202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2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02874" y="2106387"/>
            <a:ext cx="8007926" cy="229935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800" u="sng" dirty="0">
                <a:latin typeface="Bahnschrift Light" panose="020B0502040204020203" pitchFamily="34" charset="0"/>
              </a:rPr>
              <a:t>ЦЕЛЬ</a:t>
            </a:r>
            <a:r>
              <a:rPr lang="ru-RU" sz="1800" dirty="0">
                <a:latin typeface="Bahnschrift Light" panose="020B0502040204020203" pitchFamily="34" charset="0"/>
              </a:rPr>
              <a:t>:</a:t>
            </a:r>
            <a:br>
              <a:rPr lang="ru-RU" sz="1800" dirty="0">
                <a:latin typeface="Bahnschrift Light" panose="020B0502040204020203" pitchFamily="34" charset="0"/>
              </a:rPr>
            </a:br>
            <a:r>
              <a:rPr lang="ru-RU" sz="1800" dirty="0">
                <a:latin typeface="Bahnschrift Light" panose="020B0502040204020203" pitchFamily="34" charset="0"/>
              </a:rPr>
              <a:t> </a:t>
            </a:r>
            <a:br>
              <a:rPr lang="ru-RU" sz="1800" dirty="0">
                <a:latin typeface="Bahnschrift Light" panose="020B0502040204020203" pitchFamily="34" charset="0"/>
              </a:rPr>
            </a:br>
            <a:r>
              <a:rPr lang="ru-RU" sz="1800" dirty="0">
                <a:latin typeface="Bahnschrift Light" panose="020B0502040204020203" pitchFamily="34" charset="0"/>
              </a:rPr>
              <a:t>Создать условия для развития духовно</a:t>
            </a:r>
            <a:r>
              <a:rPr lang="ru-RU" sz="1800" b="1" dirty="0">
                <a:latin typeface="Bahnschrift Light" panose="020B0502040204020203" pitchFamily="34" charset="0"/>
              </a:rPr>
              <a:t>-</a:t>
            </a:r>
            <a:r>
              <a:rPr lang="ru-RU" sz="1800" dirty="0">
                <a:latin typeface="Bahnschrift Light" panose="020B0502040204020203" pitchFamily="34" charset="0"/>
              </a:rPr>
              <a:t> нравственных ценностей у детей раннего возраста</a:t>
            </a:r>
            <a:r>
              <a:rPr lang="ru-RU" sz="1800" b="1" dirty="0">
                <a:latin typeface="Bahnschrift Light" panose="020B0502040204020203" pitchFamily="34" charset="0"/>
              </a:rPr>
              <a:t>.</a:t>
            </a:r>
            <a:r>
              <a:rPr lang="ru-RU" sz="1800" dirty="0">
                <a:latin typeface="Bahnschrift Light" panose="020B0502040204020203" pitchFamily="34" charset="0"/>
              </a:rPr>
              <a:t/>
            </a:r>
            <a:br>
              <a:rPr lang="ru-RU" sz="1800" dirty="0">
                <a:latin typeface="Bahnschrift Light" panose="020B0502040204020203" pitchFamily="34" charset="0"/>
              </a:rPr>
            </a:br>
            <a:r>
              <a:rPr lang="ru-RU" sz="1800" dirty="0">
                <a:latin typeface="Bahnschrift Light" panose="020B0502040204020203" pitchFamily="34" charset="0"/>
              </a:rPr>
              <a:t> </a:t>
            </a:r>
            <a:br>
              <a:rPr lang="ru-RU" sz="1800" dirty="0">
                <a:latin typeface="Bahnschrift Light" panose="020B0502040204020203" pitchFamily="34" charset="0"/>
              </a:rPr>
            </a:br>
            <a:r>
              <a:rPr lang="ru-RU" sz="1800" u="sng" dirty="0">
                <a:latin typeface="Bahnschrift Light" panose="020B0502040204020203" pitchFamily="34" charset="0"/>
              </a:rPr>
              <a:t>УСЛОВИЯ</a:t>
            </a:r>
            <a:r>
              <a:rPr lang="ru-RU" sz="1800" dirty="0">
                <a:latin typeface="Bahnschrift Light" panose="020B0502040204020203" pitchFamily="34" charset="0"/>
              </a:rPr>
              <a:t>:</a:t>
            </a:r>
            <a:br>
              <a:rPr lang="ru-RU" sz="1800" dirty="0">
                <a:latin typeface="Bahnschrift Light" panose="020B0502040204020203" pitchFamily="34" charset="0"/>
              </a:rPr>
            </a:br>
            <a:r>
              <a:rPr lang="ru-RU" sz="1800" dirty="0">
                <a:latin typeface="Bahnschrift Light" panose="020B0502040204020203" pitchFamily="34" charset="0"/>
              </a:rPr>
              <a:t>1. </a:t>
            </a:r>
            <a:r>
              <a:rPr lang="ru-RU" sz="1800" dirty="0" smtClean="0">
                <a:latin typeface="Bahnschrift Light" panose="020B0502040204020203" pitchFamily="34" charset="0"/>
              </a:rPr>
              <a:t>Психолого </a:t>
            </a:r>
            <a:r>
              <a:rPr lang="ru-RU" sz="1800" dirty="0">
                <a:latin typeface="Bahnschrift Light" panose="020B0502040204020203" pitchFamily="34" charset="0"/>
              </a:rPr>
              <a:t>– физическое благополучие детей раннего</a:t>
            </a:r>
            <a:r>
              <a:rPr lang="ru-RU" sz="1800" b="1" dirty="0">
                <a:latin typeface="Bahnschrift Light" panose="020B0502040204020203" pitchFamily="34" charset="0"/>
              </a:rPr>
              <a:t> </a:t>
            </a:r>
            <a:r>
              <a:rPr lang="ru-RU" sz="1800" dirty="0">
                <a:latin typeface="Bahnschrift Light" panose="020B0502040204020203" pitchFamily="34" charset="0"/>
              </a:rPr>
              <a:t>  возраста на основе оптимизации детски – родительских отношений путём использования игровых технологий и методов.</a:t>
            </a:r>
            <a:br>
              <a:rPr lang="ru-RU" sz="1800" dirty="0">
                <a:latin typeface="Bahnschrift Light" panose="020B0502040204020203" pitchFamily="34" charset="0"/>
              </a:rPr>
            </a:br>
            <a:r>
              <a:rPr lang="ru-RU" sz="1800" dirty="0">
                <a:latin typeface="Bahnschrift Light" panose="020B0502040204020203" pitchFamily="34" charset="0"/>
              </a:rPr>
              <a:t>2. </a:t>
            </a:r>
            <a:r>
              <a:rPr lang="ru-RU" sz="1800" dirty="0">
                <a:latin typeface="Bahnschrift Light" panose="020B0502040204020203" pitchFamily="34" charset="0"/>
              </a:rPr>
              <a:t>Разнообразие методов и приемов воспитания, направленных на становление и развитие духовно – нравственных качеств личности детей раннего возраста</a:t>
            </a:r>
            <a:r>
              <a:rPr lang="ru-RU" sz="1800" b="1" dirty="0">
                <a:latin typeface="Bahnschrift Light" panose="020B0502040204020203" pitchFamily="34" charset="0"/>
              </a:rPr>
              <a:t>.</a:t>
            </a:r>
            <a:r>
              <a:rPr lang="ru-RU" sz="1800" dirty="0">
                <a:latin typeface="Bahnschrift Light" panose="020B0502040204020203" pitchFamily="34" charset="0"/>
              </a:rPr>
              <a:t/>
            </a:r>
            <a:br>
              <a:rPr lang="ru-RU" sz="1800" dirty="0">
                <a:latin typeface="Bahnschrift Light" panose="020B0502040204020203" pitchFamily="34" charset="0"/>
              </a:rPr>
            </a:br>
            <a:endParaRPr lang="ru-RU" sz="1800" dirty="0">
              <a:latin typeface="Bahnschrift Light" panose="020B0502040204020203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трелка вправо 3"/>
          <p:cNvSpPr/>
          <p:nvPr/>
        </p:nvSpPr>
        <p:spPr>
          <a:xfrm>
            <a:off x="1713670" y="1483597"/>
            <a:ext cx="978408" cy="48463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22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56509" y="1953491"/>
            <a:ext cx="8776439" cy="259079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200" dirty="0"/>
              <a:t>АКТУАЛЬНОСТЬ</a:t>
            </a:r>
            <a:br>
              <a:rPr lang="ru-RU" sz="1200" dirty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Система</a:t>
            </a:r>
            <a:r>
              <a:rPr lang="ru-RU" sz="1200" dirty="0"/>
              <a:t> воспитания детей раннего возраста должна быть ориентирована в первую очередь на личностные</a:t>
            </a:r>
            <a:r>
              <a:rPr lang="ru-RU" sz="1200" b="1" dirty="0"/>
              <a:t>, </a:t>
            </a:r>
            <a:r>
              <a:rPr lang="ru-RU" sz="1200" dirty="0"/>
              <a:t>возрастные особенности</a:t>
            </a:r>
            <a:r>
              <a:rPr lang="ru-RU" sz="1200" b="1" dirty="0"/>
              <a:t> </a:t>
            </a:r>
            <a:r>
              <a:rPr lang="ru-RU" sz="1200" dirty="0"/>
              <a:t>ребёнка; формирование базиса личностной культуры; развитие индивидуальности.</a:t>
            </a:r>
            <a:br>
              <a:rPr lang="ru-RU" sz="1200" dirty="0"/>
            </a:br>
            <a:r>
              <a:rPr lang="ru-RU" sz="1200" dirty="0"/>
              <a:t>Ребёнок раннего возраста, ещё не несёт каких – либо серьёзных обязанностей перед обществом. Это период наибольшей зависимости от взрослых. Период общения носит преимущественно ориентированно – личностный характер, строится на основе эмоциональных контактов. Это значит, что взрослые в процессе общения с ребёнком обеспечивают ему чувство психологической защищённости, доверие к миру, эмоциональное благополучие.</a:t>
            </a:r>
            <a:br>
              <a:rPr lang="ru-RU" sz="1200" dirty="0"/>
            </a:br>
            <a:r>
              <a:rPr lang="ru-RU" sz="1200" dirty="0"/>
              <a:t>Вооружение нравственными знаниями важно потому, что они не только информируют ребёнка раннего возраста о нормах поведения, утверждённых в современном обществе, но и дают представления о последствиях нарушения норм или последствиях данного поступка для окружающих людей.</a:t>
            </a:r>
            <a:br>
              <a:rPr lang="ru-RU" sz="1200" dirty="0"/>
            </a:br>
            <a:r>
              <a:rPr lang="ru-RU" sz="1200" dirty="0"/>
              <a:t> </a:t>
            </a:r>
            <a:br>
              <a:rPr lang="ru-RU" sz="1200" dirty="0"/>
            </a:br>
            <a:endParaRPr lang="ru-RU" sz="1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трелка вправо 3"/>
          <p:cNvSpPr/>
          <p:nvPr/>
        </p:nvSpPr>
        <p:spPr>
          <a:xfrm>
            <a:off x="1967346" y="1573403"/>
            <a:ext cx="978408" cy="48463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49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0255" y="2064327"/>
            <a:ext cx="9060872" cy="261773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800" u="sng" dirty="0"/>
              <a:t>Задачи</a:t>
            </a:r>
            <a:r>
              <a:rPr lang="ru-RU" sz="1800" dirty="0"/>
              <a:t>:</a:t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Организовать</a:t>
            </a:r>
            <a:r>
              <a:rPr lang="ru-RU" sz="1800" dirty="0"/>
              <a:t> воспитательную деятельность, направленную на развитие способности к сопереживанию, взаимопомощи, чувства ответственности за свои поступки, отзывчивость по отношению к сверстникам, умению мирно разрешать конфликты.</a:t>
            </a:r>
            <a:br>
              <a:rPr lang="ru-RU" sz="1800" dirty="0"/>
            </a:br>
            <a:r>
              <a:rPr lang="ru-RU" sz="1800" dirty="0"/>
              <a:t> </a:t>
            </a:r>
            <a:br>
              <a:rPr lang="ru-RU" sz="1800" dirty="0"/>
            </a:br>
            <a:r>
              <a:rPr lang="ru-RU" sz="1800" dirty="0"/>
              <a:t>Создание в группе атмосферы гуманного и доброжелательного отношения ко всем воспитанникам, что позволяет растить их общительными, добрыми, любознательными, инициативными, стремящимися к самостоятельности и творчеству.</a:t>
            </a:r>
            <a:br>
              <a:rPr lang="ru-RU" sz="1800" dirty="0"/>
            </a:br>
            <a:r>
              <a:rPr lang="ru-RU" sz="1800" dirty="0"/>
              <a:t> </a:t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трелка вправо 3"/>
          <p:cNvSpPr/>
          <p:nvPr/>
        </p:nvSpPr>
        <p:spPr>
          <a:xfrm>
            <a:off x="1690255" y="1454727"/>
            <a:ext cx="978408" cy="48463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07819"/>
            <a:ext cx="6650182" cy="6414654"/>
          </a:xfrm>
          <a:prstGeom prst="rect">
            <a:avLst/>
          </a:prstGeom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581" y="1038658"/>
            <a:ext cx="4890655" cy="416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4345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Савон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Савон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89</TotalTime>
  <Words>15</Words>
  <Application>Microsoft Office PowerPoint</Application>
  <PresentationFormat>Широкоэкранный</PresentationFormat>
  <Paragraphs>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Arial Narrow</vt:lpstr>
      <vt:lpstr>Bahnschrift Light</vt:lpstr>
      <vt:lpstr>Century Gothic</vt:lpstr>
      <vt:lpstr>Garamond</vt:lpstr>
      <vt:lpstr>Савон</vt:lpstr>
      <vt:lpstr>Игровые ситуации по духовно-нравственному воспитанию у детей раннего возраста.</vt:lpstr>
      <vt:lpstr>ЦЕЛЬ:   Создать условия для развития духовно- нравственных ценностей у детей раннего возраста.   УСЛОВИЯ: 1. Психолого – физическое благополучие детей раннего   возраста на основе оптимизации детски – родительских отношений путём использования игровых технологий и методов. 2. Разнообразие методов и приемов воспитания, направленных на становление и развитие духовно – нравственных качеств личности детей раннего возраста. </vt:lpstr>
      <vt:lpstr>АКТУАЛЬНОСТЬ  Система воспитания детей раннего возраста должна быть ориентирована в первую очередь на личностные, возрастные особенности ребёнка; формирование базиса личностной культуры; развитие индивидуальности. Ребёнок раннего возраста, ещё не несёт каких – либо серьёзных обязанностей перед обществом. Это период наибольшей зависимости от взрослых. Период общения носит преимущественно ориентированно – личностный характер, строится на основе эмоциональных контактов. Это значит, что взрослые в процессе общения с ребёнком обеспечивают ему чувство психологической защищённости, доверие к миру, эмоциональное благополучие. Вооружение нравственными знаниями важно потому, что они не только информируют ребёнка раннего возраста о нормах поведения, утверждённых в современном обществе, но и дают представления о последствиях нарушения норм или последствиях данного поступка для окружающих людей.   </vt:lpstr>
      <vt:lpstr>Задачи:  Организовать воспитательную деятельность, направленную на развитие способности к сопереживанию, взаимопомощи, чувства ответственности за свои поступки, отзывчивость по отношению к сверстникам, умению мирно разрешать конфликты.   Создание в группе атмосферы гуманного и доброжелательного отношения ко всем воспитанникам, что позволяет растить их общительными, добрыми, любознательными, инициативными, стремящимися к самостоятельности и творчеству.  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Игровые ситуации по духовно-нравственному воспитанию у детей раннего возраста.</dc:title>
  <dc:creator>Пользователь Windows</dc:creator>
  <cp:lastModifiedBy>Пользователь Windows</cp:lastModifiedBy>
  <cp:revision>8</cp:revision>
  <dcterms:created xsi:type="dcterms:W3CDTF">2025-12-11T18:37:25Z</dcterms:created>
  <dcterms:modified xsi:type="dcterms:W3CDTF">2025-12-11T20:18:51Z</dcterms:modified>
</cp:coreProperties>
</file>