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4101" r:id="rId1"/>
  </p:sldMasterIdLst>
  <p:notesMasterIdLst>
    <p:notesMasterId r:id="rId69"/>
  </p:notesMasterIdLst>
  <p:sldIdLst>
    <p:sldId id="345" r:id="rId2"/>
    <p:sldId id="343" r:id="rId3"/>
    <p:sldId id="393" r:id="rId4"/>
    <p:sldId id="305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382" r:id="rId14"/>
    <p:sldId id="383" r:id="rId15"/>
    <p:sldId id="386" r:id="rId16"/>
    <p:sldId id="368" r:id="rId17"/>
    <p:sldId id="369" r:id="rId18"/>
    <p:sldId id="370" r:id="rId19"/>
    <p:sldId id="371" r:id="rId20"/>
    <p:sldId id="372" r:id="rId21"/>
    <p:sldId id="373" r:id="rId22"/>
    <p:sldId id="374" r:id="rId23"/>
    <p:sldId id="387" r:id="rId24"/>
    <p:sldId id="388" r:id="rId25"/>
    <p:sldId id="389" r:id="rId26"/>
    <p:sldId id="270" r:id="rId27"/>
    <p:sldId id="275" r:id="rId28"/>
    <p:sldId id="276" r:id="rId29"/>
    <p:sldId id="280" r:id="rId30"/>
    <p:sldId id="391" r:id="rId31"/>
    <p:sldId id="348" r:id="rId32"/>
    <p:sldId id="347" r:id="rId33"/>
    <p:sldId id="365" r:id="rId34"/>
    <p:sldId id="349" r:id="rId35"/>
    <p:sldId id="392" r:id="rId36"/>
    <p:sldId id="285" r:id="rId37"/>
    <p:sldId id="350" r:id="rId38"/>
    <p:sldId id="353" r:id="rId39"/>
    <p:sldId id="355" r:id="rId40"/>
    <p:sldId id="358" r:id="rId41"/>
    <p:sldId id="352" r:id="rId42"/>
    <p:sldId id="354" r:id="rId43"/>
    <p:sldId id="356" r:id="rId44"/>
    <p:sldId id="357" r:id="rId45"/>
    <p:sldId id="296" r:id="rId46"/>
    <p:sldId id="361" r:id="rId47"/>
    <p:sldId id="291" r:id="rId48"/>
    <p:sldId id="363" r:id="rId49"/>
    <p:sldId id="362" r:id="rId50"/>
    <p:sldId id="297" r:id="rId51"/>
    <p:sldId id="298" r:id="rId52"/>
    <p:sldId id="311" r:id="rId53"/>
    <p:sldId id="309" r:id="rId54"/>
    <p:sldId id="364" r:id="rId55"/>
    <p:sldId id="310" r:id="rId56"/>
    <p:sldId id="360" r:id="rId57"/>
    <p:sldId id="377" r:id="rId58"/>
    <p:sldId id="376" r:id="rId59"/>
    <p:sldId id="378" r:id="rId60"/>
    <p:sldId id="381" r:id="rId61"/>
    <p:sldId id="394" r:id="rId62"/>
    <p:sldId id="395" r:id="rId63"/>
    <p:sldId id="366" r:id="rId64"/>
    <p:sldId id="367" r:id="rId65"/>
    <p:sldId id="396" r:id="rId66"/>
    <p:sldId id="302" r:id="rId67"/>
    <p:sldId id="375" r:id="rId68"/>
  </p:sldIdLst>
  <p:sldSz cx="9144000" cy="5143500" type="screen16x9"/>
  <p:notesSz cx="6858000" cy="9144000"/>
  <p:embeddedFontLst>
    <p:embeddedFont>
      <p:font typeface="Century Gothic" panose="020B0502020202020204" pitchFamily="34" charset="0"/>
      <p:regular r:id="rId70"/>
      <p:bold r:id="rId71"/>
      <p:italic r:id="rId72"/>
      <p:boldItalic r:id="rId73"/>
    </p:embeddedFont>
    <p:embeddedFont>
      <p:font typeface="Wingdings 3" panose="05040102010807070707" pitchFamily="18" charset="2"/>
      <p:regular r:id="rId74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74" y="77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font" Target="fonts/font5.fntdata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3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font" Target="fonts/font1.fntdata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font" Target="fonts/font4.fntdata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font" Target="fonts/font2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71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3C91D89-00E2-4670-A2D5-124852F4F0EF}" type="slidenum">
              <a:rPr lang="ru-RU" altLang="ru-RU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</a:t>
            </a:fld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01717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6e8b7faaf2_0_7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6e8b7faaf2_0_7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>
          <a:extLst>
            <a:ext uri="{FF2B5EF4-FFF2-40B4-BE49-F238E27FC236}">
              <a16:creationId xmlns:a16="http://schemas.microsoft.com/office/drawing/2014/main" id="{9220C8A2-85FA-29E8-501C-1DBFEE2958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6e8b7faaf2_0_695:notes">
            <a:extLst>
              <a:ext uri="{FF2B5EF4-FFF2-40B4-BE49-F238E27FC236}">
                <a16:creationId xmlns:a16="http://schemas.microsoft.com/office/drawing/2014/main" id="{7BE12B80-4EB8-E641-709F-EE66ABCFAD4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6e8b7faaf2_0_695:notes">
            <a:extLst>
              <a:ext uri="{FF2B5EF4-FFF2-40B4-BE49-F238E27FC236}">
                <a16:creationId xmlns:a16="http://schemas.microsoft.com/office/drawing/2014/main" id="{3133AF59-06F9-E1FA-19D8-A46BCE38C8E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708178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>
          <a:extLst>
            <a:ext uri="{FF2B5EF4-FFF2-40B4-BE49-F238E27FC236}">
              <a16:creationId xmlns:a16="http://schemas.microsoft.com/office/drawing/2014/main" id="{C32EF45E-1D98-B4C5-FDF2-AB2E76316C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6e8b7faaf2_0_702:notes">
            <a:extLst>
              <a:ext uri="{FF2B5EF4-FFF2-40B4-BE49-F238E27FC236}">
                <a16:creationId xmlns:a16="http://schemas.microsoft.com/office/drawing/2014/main" id="{8C5933B4-FEBF-0BB7-1F2C-DC4C61F90DF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6e8b7faaf2_0_702:notes">
            <a:extLst>
              <a:ext uri="{FF2B5EF4-FFF2-40B4-BE49-F238E27FC236}">
                <a16:creationId xmlns:a16="http://schemas.microsoft.com/office/drawing/2014/main" id="{C049EA98-2A24-324B-CA43-714C6819981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904654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>
          <a:extLst>
            <a:ext uri="{FF2B5EF4-FFF2-40B4-BE49-F238E27FC236}">
              <a16:creationId xmlns:a16="http://schemas.microsoft.com/office/drawing/2014/main" id="{EEE51481-AB42-24F5-0F07-65668A3182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6e8b7faaf2_0_713:notes">
            <a:extLst>
              <a:ext uri="{FF2B5EF4-FFF2-40B4-BE49-F238E27FC236}">
                <a16:creationId xmlns:a16="http://schemas.microsoft.com/office/drawing/2014/main" id="{D65013BB-CBCF-2630-94C8-6B5FDD2A412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6e8b7faaf2_0_713:notes">
            <a:extLst>
              <a:ext uri="{FF2B5EF4-FFF2-40B4-BE49-F238E27FC236}">
                <a16:creationId xmlns:a16="http://schemas.microsoft.com/office/drawing/2014/main" id="{3F55DCCD-BE1D-E9EF-F1E6-9990B9CFA65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022465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>
          <a:extLst>
            <a:ext uri="{FF2B5EF4-FFF2-40B4-BE49-F238E27FC236}">
              <a16:creationId xmlns:a16="http://schemas.microsoft.com/office/drawing/2014/main" id="{C6E4BAB1-0E1D-9471-5A60-518F0B9BAD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6e8b7faaf2_0_721:notes">
            <a:extLst>
              <a:ext uri="{FF2B5EF4-FFF2-40B4-BE49-F238E27FC236}">
                <a16:creationId xmlns:a16="http://schemas.microsoft.com/office/drawing/2014/main" id="{BE449AA5-917B-7096-F5F0-FCF28FC1817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6e8b7faaf2_0_721:notes">
            <a:extLst>
              <a:ext uri="{FF2B5EF4-FFF2-40B4-BE49-F238E27FC236}">
                <a16:creationId xmlns:a16="http://schemas.microsoft.com/office/drawing/2014/main" id="{E94D5AA8-5981-4242-7E98-4E5EFC8E8B4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804319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>
          <a:extLst>
            <a:ext uri="{FF2B5EF4-FFF2-40B4-BE49-F238E27FC236}">
              <a16:creationId xmlns:a16="http://schemas.microsoft.com/office/drawing/2014/main" id="{7CEE3B0D-A642-6812-DBE8-FB877D5A96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6e8b7faaf2_0_728:notes">
            <a:extLst>
              <a:ext uri="{FF2B5EF4-FFF2-40B4-BE49-F238E27FC236}">
                <a16:creationId xmlns:a16="http://schemas.microsoft.com/office/drawing/2014/main" id="{6800B845-808A-4B8B-1C75-0706F4E01B3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6e8b7faaf2_0_728:notes">
            <a:extLst>
              <a:ext uri="{FF2B5EF4-FFF2-40B4-BE49-F238E27FC236}">
                <a16:creationId xmlns:a16="http://schemas.microsoft.com/office/drawing/2014/main" id="{B14CB9BC-E5D4-2FF6-8A27-E9F7963EFAB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298015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>
          <a:extLst>
            <a:ext uri="{FF2B5EF4-FFF2-40B4-BE49-F238E27FC236}">
              <a16:creationId xmlns:a16="http://schemas.microsoft.com/office/drawing/2014/main" id="{6A79DD1C-146A-2083-C219-FF0C0425F2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6e8b7faaf2_0_734:notes">
            <a:extLst>
              <a:ext uri="{FF2B5EF4-FFF2-40B4-BE49-F238E27FC236}">
                <a16:creationId xmlns:a16="http://schemas.microsoft.com/office/drawing/2014/main" id="{9E7602CE-C657-5C86-ADC4-9061E9C9D12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6e8b7faaf2_0_734:notes">
            <a:extLst>
              <a:ext uri="{FF2B5EF4-FFF2-40B4-BE49-F238E27FC236}">
                <a16:creationId xmlns:a16="http://schemas.microsoft.com/office/drawing/2014/main" id="{D7471F12-1B13-3AA9-B7E0-496C440B768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101008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>
          <a:extLst>
            <a:ext uri="{FF2B5EF4-FFF2-40B4-BE49-F238E27FC236}">
              <a16:creationId xmlns:a16="http://schemas.microsoft.com/office/drawing/2014/main" id="{02E8DAE2-57A9-44B2-DC58-DD50CE5776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6e8b7faaf2_0_758:notes">
            <a:extLst>
              <a:ext uri="{FF2B5EF4-FFF2-40B4-BE49-F238E27FC236}">
                <a16:creationId xmlns:a16="http://schemas.microsoft.com/office/drawing/2014/main" id="{AB3465C9-42B9-4446-5133-85C2E423054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6e8b7faaf2_0_758:notes">
            <a:extLst>
              <a:ext uri="{FF2B5EF4-FFF2-40B4-BE49-F238E27FC236}">
                <a16:creationId xmlns:a16="http://schemas.microsoft.com/office/drawing/2014/main" id="{FFC8C7E0-9F48-CF60-8CE0-E790D0C7CBB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5197651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6e8b7faaf2_0_8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6e8b7faaf2_0_8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6e8b7faaf2_0_1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Google Shape;280;g6e8b7faaf2_0_1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6e8b7faaf2_0_1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6e8b7faaf2_0_1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6e8b7faaf2_0_10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6" name="Google Shape;326;g6e8b7faaf2_0_10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>
          <a:extLst>
            <a:ext uri="{FF2B5EF4-FFF2-40B4-BE49-F238E27FC236}">
              <a16:creationId xmlns:a16="http://schemas.microsoft.com/office/drawing/2014/main" id="{3E002015-0912-4502-7963-355E7D9D1E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6e8b7faaf2_0_1017:notes">
            <a:extLst>
              <a:ext uri="{FF2B5EF4-FFF2-40B4-BE49-F238E27FC236}">
                <a16:creationId xmlns:a16="http://schemas.microsoft.com/office/drawing/2014/main" id="{792C1D5C-8914-97A5-026E-250B252CA7C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Google Shape;280;g6e8b7faaf2_0_1017:notes">
            <a:extLst>
              <a:ext uri="{FF2B5EF4-FFF2-40B4-BE49-F238E27FC236}">
                <a16:creationId xmlns:a16="http://schemas.microsoft.com/office/drawing/2014/main" id="{0A40005C-2E65-598E-DC96-4C03312FFFC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9678298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>
          <a:extLst>
            <a:ext uri="{FF2B5EF4-FFF2-40B4-BE49-F238E27FC236}">
              <a16:creationId xmlns:a16="http://schemas.microsoft.com/office/drawing/2014/main" id="{72849C89-F11F-1AE9-19CD-B377588744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6e8b7faaf2_0_1033:notes">
            <a:extLst>
              <a:ext uri="{FF2B5EF4-FFF2-40B4-BE49-F238E27FC236}">
                <a16:creationId xmlns:a16="http://schemas.microsoft.com/office/drawing/2014/main" id="{DAB3304F-3779-4483-DBEA-E03D41602A5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6e8b7faaf2_0_1033:notes">
            <a:extLst>
              <a:ext uri="{FF2B5EF4-FFF2-40B4-BE49-F238E27FC236}">
                <a16:creationId xmlns:a16="http://schemas.microsoft.com/office/drawing/2014/main" id="{C264557E-89BC-FC18-B247-060BC910502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1092550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6e8b7faaf2_0_11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6e8b7faaf2_0_11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CFC8103-DFF3-4A95-B562-6C07D4A22983}" type="slidenum">
              <a:rPr lang="ru-RU" altLang="ru-RU"/>
              <a:pPr/>
              <a:t>37</a:t>
            </a:fld>
            <a:endParaRPr lang="ru-RU" altLang="ru-RU" dirty="0"/>
          </a:p>
        </p:txBody>
      </p:sp>
      <p:sp>
        <p:nvSpPr>
          <p:cNvPr id="3789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7891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ru-RU" altLang="ru-RU" dirty="0"/>
          </a:p>
        </p:txBody>
      </p:sp>
      <p:sp>
        <p:nvSpPr>
          <p:cNvPr id="37892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D9DB0BC6-B65D-41DB-B9D8-8900708DF070}" type="slidenum">
              <a:rPr lang="ru-RU" altLang="ru-RU" sz="1200">
                <a:latin typeface="Calibri" panose="020F0502020204030204" pitchFamily="34" charset="0"/>
              </a:rPr>
              <a:pPr algn="r"/>
              <a:t>37</a:t>
            </a:fld>
            <a:endParaRPr lang="ru-RU" altLang="ru-RU" sz="1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761703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0105CE1-A9AC-434A-B1F4-024AEF720E3C}" type="slidenum">
              <a:rPr lang="ru-RU" altLang="ru-RU"/>
              <a:pPr/>
              <a:t>38</a:t>
            </a:fld>
            <a:endParaRPr lang="ru-RU" altLang="ru-RU" dirty="0"/>
          </a:p>
        </p:txBody>
      </p:sp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4096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ru-RU" altLang="ru-RU" dirty="0"/>
          </a:p>
        </p:txBody>
      </p:sp>
      <p:sp>
        <p:nvSpPr>
          <p:cNvPr id="40964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E0021CC5-25CA-4D95-8FBC-3B35C6D82EC8}" type="slidenum">
              <a:rPr lang="ru-RU" altLang="ru-RU" sz="1200">
                <a:latin typeface="Calibri" panose="020F0502020204030204" pitchFamily="34" charset="0"/>
              </a:rPr>
              <a:pPr algn="r"/>
              <a:t>38</a:t>
            </a:fld>
            <a:endParaRPr lang="ru-RU" altLang="ru-RU" sz="1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01154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EE7E27-ACA8-49D5-AF20-C8D96A831988}" type="slidenum">
              <a:rPr lang="ru-RU" altLang="ru-RU"/>
              <a:pPr/>
              <a:t>39</a:t>
            </a:fld>
            <a:endParaRPr lang="ru-RU" altLang="ru-RU" dirty="0"/>
          </a:p>
        </p:txBody>
      </p:sp>
      <p:sp>
        <p:nvSpPr>
          <p:cNvPr id="4403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44035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ru-RU" altLang="ru-RU" dirty="0"/>
          </a:p>
        </p:txBody>
      </p:sp>
      <p:sp>
        <p:nvSpPr>
          <p:cNvPr id="44036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7A51947F-AF27-4F41-8B95-A0BF345FD358}" type="slidenum">
              <a:rPr lang="ru-RU" altLang="ru-RU" sz="1200">
                <a:latin typeface="Calibri" panose="020F0502020204030204" pitchFamily="34" charset="0"/>
              </a:rPr>
              <a:pPr algn="r"/>
              <a:t>39</a:t>
            </a:fld>
            <a:endParaRPr lang="ru-RU" altLang="ru-RU" sz="1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616123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C30FAC-9498-B16B-63DD-2798C0A703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E84D78F-7B78-753A-D4E3-0D3025A3AA0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CFC8103-DFF3-4A95-B562-6C07D4A22983}" type="slidenum">
              <a:rPr lang="ru-RU" altLang="ru-RU"/>
              <a:pPr/>
              <a:t>41</a:t>
            </a:fld>
            <a:endParaRPr lang="ru-RU" altLang="ru-RU" dirty="0"/>
          </a:p>
        </p:txBody>
      </p:sp>
      <p:sp>
        <p:nvSpPr>
          <p:cNvPr id="37890" name="Образ слайда 1">
            <a:extLst>
              <a:ext uri="{FF2B5EF4-FFF2-40B4-BE49-F238E27FC236}">
                <a16:creationId xmlns:a16="http://schemas.microsoft.com/office/drawing/2014/main" id="{8F3AD57D-F490-9D9E-4106-6665F87E557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7891" name="Заметки 2">
            <a:extLst>
              <a:ext uri="{FF2B5EF4-FFF2-40B4-BE49-F238E27FC236}">
                <a16:creationId xmlns:a16="http://schemas.microsoft.com/office/drawing/2014/main" id="{3E4669F1-6780-3582-3B05-5BA9DCFE43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ru-RU" altLang="ru-RU" dirty="0"/>
          </a:p>
        </p:txBody>
      </p:sp>
      <p:sp>
        <p:nvSpPr>
          <p:cNvPr id="37892" name="Номер слайда 3">
            <a:extLst>
              <a:ext uri="{FF2B5EF4-FFF2-40B4-BE49-F238E27FC236}">
                <a16:creationId xmlns:a16="http://schemas.microsoft.com/office/drawing/2014/main" id="{041B58DD-28F4-9691-1DF1-D205BAD198E4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D9DB0BC6-B65D-41DB-B9D8-8900708DF070}" type="slidenum">
              <a:rPr lang="ru-RU" altLang="ru-RU" sz="1200">
                <a:latin typeface="Calibri" panose="020F0502020204030204" pitchFamily="34" charset="0"/>
              </a:rPr>
              <a:pPr algn="r"/>
              <a:t>41</a:t>
            </a:fld>
            <a:endParaRPr lang="ru-RU" altLang="ru-RU" sz="1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263112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BC30A-F67C-10D5-EF30-12485C509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BA0A46D-0B8F-232D-264B-3AB16181665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0105CE1-A9AC-434A-B1F4-024AEF720E3C}" type="slidenum">
              <a:rPr lang="ru-RU" altLang="ru-RU"/>
              <a:pPr/>
              <a:t>42</a:t>
            </a:fld>
            <a:endParaRPr lang="ru-RU" altLang="ru-RU" dirty="0"/>
          </a:p>
        </p:txBody>
      </p:sp>
      <p:sp>
        <p:nvSpPr>
          <p:cNvPr id="40962" name="Образ слайда 1">
            <a:extLst>
              <a:ext uri="{FF2B5EF4-FFF2-40B4-BE49-F238E27FC236}">
                <a16:creationId xmlns:a16="http://schemas.microsoft.com/office/drawing/2014/main" id="{C02AD3A0-6A47-D4E7-7931-74CFD6C8FD9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40963" name="Заметки 2">
            <a:extLst>
              <a:ext uri="{FF2B5EF4-FFF2-40B4-BE49-F238E27FC236}">
                <a16:creationId xmlns:a16="http://schemas.microsoft.com/office/drawing/2014/main" id="{91FA788A-133B-6C3B-A9B0-774D2935FD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ru-RU" altLang="ru-RU" dirty="0"/>
          </a:p>
        </p:txBody>
      </p:sp>
      <p:sp>
        <p:nvSpPr>
          <p:cNvPr id="40964" name="Номер слайда 3">
            <a:extLst>
              <a:ext uri="{FF2B5EF4-FFF2-40B4-BE49-F238E27FC236}">
                <a16:creationId xmlns:a16="http://schemas.microsoft.com/office/drawing/2014/main" id="{3BC4A8E8-F04F-BD75-85D1-08EA26595F1F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E0021CC5-25CA-4D95-8FBC-3B35C6D82EC8}" type="slidenum">
              <a:rPr lang="ru-RU" altLang="ru-RU" sz="1200">
                <a:latin typeface="Calibri" panose="020F0502020204030204" pitchFamily="34" charset="0"/>
              </a:rPr>
              <a:pPr algn="r"/>
              <a:t>42</a:t>
            </a:fld>
            <a:endParaRPr lang="ru-RU" altLang="ru-RU" sz="1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37662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6e8b7faaf2_0_6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6e8b7faaf2_0_6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02511F-9389-7355-CF9E-2476529D27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2D5C472-3AF6-8287-A0F2-631077799E3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EE7E27-ACA8-49D5-AF20-C8D96A831988}" type="slidenum">
              <a:rPr lang="ru-RU" altLang="ru-RU"/>
              <a:pPr/>
              <a:t>43</a:t>
            </a:fld>
            <a:endParaRPr lang="ru-RU" altLang="ru-RU" dirty="0"/>
          </a:p>
        </p:txBody>
      </p:sp>
      <p:sp>
        <p:nvSpPr>
          <p:cNvPr id="44034" name="Образ слайда 1">
            <a:extLst>
              <a:ext uri="{FF2B5EF4-FFF2-40B4-BE49-F238E27FC236}">
                <a16:creationId xmlns:a16="http://schemas.microsoft.com/office/drawing/2014/main" id="{AE9BEB82-1E60-38D0-3A48-0A7A0F6481D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44035" name="Заметки 2">
            <a:extLst>
              <a:ext uri="{FF2B5EF4-FFF2-40B4-BE49-F238E27FC236}">
                <a16:creationId xmlns:a16="http://schemas.microsoft.com/office/drawing/2014/main" id="{A05843E1-A311-C30C-33F6-138A74AC28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ru-RU" altLang="ru-RU" dirty="0"/>
          </a:p>
        </p:txBody>
      </p:sp>
      <p:sp>
        <p:nvSpPr>
          <p:cNvPr id="44036" name="Номер слайда 3">
            <a:extLst>
              <a:ext uri="{FF2B5EF4-FFF2-40B4-BE49-F238E27FC236}">
                <a16:creationId xmlns:a16="http://schemas.microsoft.com/office/drawing/2014/main" id="{10248098-33AD-4296-52D4-A3464C93BFF7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7A51947F-AF27-4F41-8B95-A0BF345FD358}" type="slidenum">
              <a:rPr lang="ru-RU" altLang="ru-RU" sz="1200">
                <a:latin typeface="Calibri" panose="020F0502020204030204" pitchFamily="34" charset="0"/>
              </a:rPr>
              <a:pPr algn="r"/>
              <a:t>43</a:t>
            </a:fld>
            <a:endParaRPr lang="ru-RU" altLang="ru-RU" sz="1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921600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g6e8b7faaf2_0_12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5" name="Google Shape;445;g6e8b7faaf2_0_12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g6e8b7faaf2_0_12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0" name="Google Shape;450;g6e8b7faaf2_0_12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g6e8b7faaf2_0_1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7" name="Google Shape;457;g6e8b7faaf2_0_12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5">
          <a:extLst>
            <a:ext uri="{FF2B5EF4-FFF2-40B4-BE49-F238E27FC236}">
              <a16:creationId xmlns:a16="http://schemas.microsoft.com/office/drawing/2014/main" id="{6E7C7877-E7F5-1871-82B9-D28EE3666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g6e8b7faaf2_0_1234:notes">
            <a:extLst>
              <a:ext uri="{FF2B5EF4-FFF2-40B4-BE49-F238E27FC236}">
                <a16:creationId xmlns:a16="http://schemas.microsoft.com/office/drawing/2014/main" id="{1315DB8F-3B60-D98E-CB00-FD753351AAC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7" name="Google Shape;457;g6e8b7faaf2_0_1234:notes">
            <a:extLst>
              <a:ext uri="{FF2B5EF4-FFF2-40B4-BE49-F238E27FC236}">
                <a16:creationId xmlns:a16="http://schemas.microsoft.com/office/drawing/2014/main" id="{F9FE891A-9DA7-C18D-3843-8C5D9E29D9C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8031515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3">
          <a:extLst>
            <a:ext uri="{FF2B5EF4-FFF2-40B4-BE49-F238E27FC236}">
              <a16:creationId xmlns:a16="http://schemas.microsoft.com/office/drawing/2014/main" id="{9DF2ECA7-A729-8D44-214E-4E1E07A1A2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g6e8b7faaf2_0_1222:notes">
            <a:extLst>
              <a:ext uri="{FF2B5EF4-FFF2-40B4-BE49-F238E27FC236}">
                <a16:creationId xmlns:a16="http://schemas.microsoft.com/office/drawing/2014/main" id="{D39715CC-86AC-860C-5E4E-E009C6BF4A0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5" name="Google Shape;445;g6e8b7faaf2_0_1222:notes">
            <a:extLst>
              <a:ext uri="{FF2B5EF4-FFF2-40B4-BE49-F238E27FC236}">
                <a16:creationId xmlns:a16="http://schemas.microsoft.com/office/drawing/2014/main" id="{0F0008BD-DCEA-1254-02D5-8D91B92C948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5454666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3">
          <a:extLst>
            <a:ext uri="{FF2B5EF4-FFF2-40B4-BE49-F238E27FC236}">
              <a16:creationId xmlns:a16="http://schemas.microsoft.com/office/drawing/2014/main" id="{C84306F8-9BC9-071F-109E-F62645D0BD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g6e8b7faaf2_0_1222:notes">
            <a:extLst>
              <a:ext uri="{FF2B5EF4-FFF2-40B4-BE49-F238E27FC236}">
                <a16:creationId xmlns:a16="http://schemas.microsoft.com/office/drawing/2014/main" id="{2434541B-C27A-20E7-068F-50B0D6A9E98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5" name="Google Shape;445;g6e8b7faaf2_0_1222:notes">
            <a:extLst>
              <a:ext uri="{FF2B5EF4-FFF2-40B4-BE49-F238E27FC236}">
                <a16:creationId xmlns:a16="http://schemas.microsoft.com/office/drawing/2014/main" id="{0821EE20-E435-693B-4267-5AD615F900C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1698651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g6e8b7faaf2_0_1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9" name="Google Shape;489;g6e8b7faaf2_0_12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7">
          <a:extLst>
            <a:ext uri="{FF2B5EF4-FFF2-40B4-BE49-F238E27FC236}">
              <a16:creationId xmlns:a16="http://schemas.microsoft.com/office/drawing/2014/main" id="{58875C3E-5F7E-7247-48D5-6D68F7877A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g6e8b7faaf2_0_1268:notes">
            <a:extLst>
              <a:ext uri="{FF2B5EF4-FFF2-40B4-BE49-F238E27FC236}">
                <a16:creationId xmlns:a16="http://schemas.microsoft.com/office/drawing/2014/main" id="{179AA310-625B-4691-68A1-6AB45E94E69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9" name="Google Shape;489;g6e8b7faaf2_0_1268:notes">
            <a:extLst>
              <a:ext uri="{FF2B5EF4-FFF2-40B4-BE49-F238E27FC236}">
                <a16:creationId xmlns:a16="http://schemas.microsoft.com/office/drawing/2014/main" id="{37357915-7BD5-F8B3-11E6-CCC3A9A169C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286773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6e8b7faaf2_0_6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6e8b7faaf2_0_6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6e8b7faaf2_0_7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6e8b7faaf2_0_7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6e8b7faaf2_0_7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6e8b7faaf2_0_7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6e8b7faaf2_0_7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6e8b7faaf2_0_7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6e8b7faaf2_0_7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6e8b7faaf2_0_7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6e8b7faaf2_0_7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6e8b7faaf2_0_7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1910" y="1885950"/>
            <a:ext cx="6686549" cy="1697086"/>
          </a:xfrm>
        </p:spPr>
        <p:txBody>
          <a:bodyPr anchor="b">
            <a:normAutofit/>
          </a:bodyPr>
          <a:lstStyle>
            <a:lvl1pPr>
              <a:defRPr sz="405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1910" y="3583035"/>
            <a:ext cx="6686549" cy="844712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F5B9F-307F-402E-B366-9F47C560A8C1}" type="datetimeFigureOut">
              <a:rPr lang="ru-RU" smtClean="0"/>
              <a:pPr/>
              <a:t>24.07.2026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3242858"/>
            <a:ext cx="1308489" cy="583942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3397155"/>
            <a:ext cx="584825" cy="273844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174824568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457200"/>
            <a:ext cx="6686549" cy="2337780"/>
          </a:xfrm>
        </p:spPr>
        <p:txBody>
          <a:bodyPr anchor="ctr">
            <a:normAutofit/>
          </a:bodyPr>
          <a:lstStyle>
            <a:lvl1pPr algn="l">
              <a:defRPr sz="36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10" y="3265535"/>
            <a:ext cx="6686549" cy="1166898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F5B9F-307F-402E-B366-9F47C560A8C1}" type="datetimeFigureOut">
              <a:rPr lang="ru-RU" smtClean="0"/>
              <a:pPr/>
              <a:t>24.07.2026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2383632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2433105"/>
            <a:ext cx="584825" cy="273844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3524653229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7462" y="457200"/>
            <a:ext cx="6295445" cy="2171700"/>
          </a:xfrm>
        </p:spPr>
        <p:txBody>
          <a:bodyPr anchor="ctr">
            <a:normAutofit/>
          </a:bodyPr>
          <a:lstStyle>
            <a:lvl1pPr algn="l">
              <a:defRPr sz="36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56259" y="2628900"/>
            <a:ext cx="5652416" cy="28575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10" y="3265535"/>
            <a:ext cx="6686549" cy="1166898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F5B9F-307F-402E-B366-9F47C560A8C1}" type="datetimeFigureOut">
              <a:rPr lang="ru-RU" smtClean="0"/>
              <a:pPr/>
              <a:t>24.07.2026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141" y="2383632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2433105"/>
            <a:ext cx="584825" cy="273844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  <p:sp>
        <p:nvSpPr>
          <p:cNvPr id="14" name="TextBox 13"/>
          <p:cNvSpPr txBox="1"/>
          <p:nvPr/>
        </p:nvSpPr>
        <p:spPr>
          <a:xfrm>
            <a:off x="1850739" y="48600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36139" y="2178980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19090716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1828800"/>
            <a:ext cx="6686550" cy="2043634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3886200"/>
            <a:ext cx="6686550" cy="547217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F5B9F-307F-402E-B366-9F47C560A8C1}" type="datetimeFigureOut">
              <a:rPr lang="ru-RU" smtClean="0"/>
              <a:pPr/>
              <a:t>24.07.2026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683794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0" y="3737316"/>
            <a:ext cx="584825" cy="273844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613721488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137462" y="457200"/>
            <a:ext cx="6295445" cy="2171700"/>
          </a:xfrm>
        </p:spPr>
        <p:txBody>
          <a:bodyPr anchor="ctr">
            <a:normAutofit/>
          </a:bodyPr>
          <a:lstStyle>
            <a:lvl1pPr algn="l">
              <a:defRPr sz="36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3257550"/>
            <a:ext cx="6686550" cy="62865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3886200"/>
            <a:ext cx="6686550" cy="547217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F5B9F-307F-402E-B366-9F47C560A8C1}" type="datetimeFigureOut">
              <a:rPr lang="ru-RU" smtClean="0"/>
              <a:pPr/>
              <a:t>24.07.2026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141" y="3683794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0" y="3737316"/>
            <a:ext cx="584825" cy="273844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  <p:sp>
        <p:nvSpPr>
          <p:cNvPr id="17" name="TextBox 16"/>
          <p:cNvSpPr txBox="1"/>
          <p:nvPr/>
        </p:nvSpPr>
        <p:spPr>
          <a:xfrm>
            <a:off x="1850739" y="48600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36139" y="2178980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297185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470555"/>
            <a:ext cx="6686549" cy="2160015"/>
          </a:xfrm>
        </p:spPr>
        <p:txBody>
          <a:bodyPr anchor="ctr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3257550"/>
            <a:ext cx="6686550" cy="62865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3886200"/>
            <a:ext cx="6686550" cy="547217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F5B9F-307F-402E-B366-9F47C560A8C1}" type="datetimeFigureOut">
              <a:rPr lang="ru-RU" smtClean="0"/>
              <a:pPr/>
              <a:t>24.07.2026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683794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0" y="3737316"/>
            <a:ext cx="584825" cy="273844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2407360761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F5B9F-307F-402E-B366-9F47C560A8C1}" type="datetimeFigureOut">
              <a:rPr lang="ru-RU" smtClean="0"/>
              <a:pPr/>
              <a:t>24.07.2026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535782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38271140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71109" y="470554"/>
            <a:ext cx="1655701" cy="3962863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1909" y="470554"/>
            <a:ext cx="4857750" cy="396286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F5B9F-307F-402E-B366-9F47C560A8C1}" type="datetimeFigureOut">
              <a:rPr lang="ru-RU" smtClean="0"/>
              <a:pPr/>
              <a:t>24.07.2026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535782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2094573844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"/>
          <p:cNvSpPr txBox="1">
            <a:spLocks noGrp="1"/>
          </p:cNvSpPr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3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836885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4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4" name="Google Shape;54;p4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82634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4694" y="468082"/>
            <a:ext cx="6683765" cy="96066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1909" y="1600200"/>
            <a:ext cx="6686550" cy="283321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F5B9F-307F-402E-B366-9F47C560A8C1}" type="datetimeFigureOut">
              <a:rPr lang="ru-RU" smtClean="0"/>
              <a:pPr/>
              <a:t>24.07.2026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535782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981300000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1544063"/>
            <a:ext cx="6686549" cy="1101600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10" y="2647597"/>
            <a:ext cx="6686549" cy="6453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F5B9F-307F-402E-B366-9F47C560A8C1}" type="datetimeFigureOut">
              <a:rPr lang="ru-RU" smtClean="0"/>
              <a:pPr/>
              <a:t>24.07.2026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2383632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2433105"/>
            <a:ext cx="584825" cy="273844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2000345980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1909" y="1600200"/>
            <a:ext cx="3235398" cy="28332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93060" y="1594666"/>
            <a:ext cx="3235398" cy="28332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F5B9F-307F-402E-B366-9F47C560A8C1}" type="datetimeFigureOut">
              <a:rPr lang="ru-RU" smtClean="0"/>
              <a:pPr/>
              <a:t>24.07.2026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3141" y="535782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590837"/>
            <a:ext cx="584825" cy="273844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1212352935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4530" y="1479527"/>
            <a:ext cx="2994549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1909" y="1911725"/>
            <a:ext cx="3257170" cy="2515545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29972" y="1477106"/>
            <a:ext cx="2999251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75218" y="1909304"/>
            <a:ext cx="3254006" cy="2515545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F5B9F-307F-402E-B366-9F47C560A8C1}" type="datetimeFigureOut">
              <a:rPr lang="ru-RU" smtClean="0"/>
              <a:pPr/>
              <a:t>24.07.2026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3141" y="535782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590837"/>
            <a:ext cx="584825" cy="273844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216190470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F5B9F-307F-402E-B366-9F47C560A8C1}" type="datetimeFigureOut">
              <a:rPr lang="ru-RU" smtClean="0"/>
              <a:pPr/>
              <a:t>24.07.2026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3141" y="535782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1188728616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F5B9F-307F-402E-B366-9F47C560A8C1}" type="datetimeFigureOut">
              <a:rPr lang="ru-RU" smtClean="0"/>
              <a:pPr/>
              <a:t>24.07.2026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3141" y="535782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2971010024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334566"/>
            <a:ext cx="2628899" cy="732234"/>
          </a:xfrm>
        </p:spPr>
        <p:txBody>
          <a:bodyPr anchor="b"/>
          <a:lstStyle>
            <a:lvl1pPr algn="l">
              <a:defRPr sz="15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259" y="334567"/>
            <a:ext cx="3886200" cy="4061222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1198960"/>
            <a:ext cx="2628899" cy="319682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F5B9F-307F-402E-B366-9F47C560A8C1}" type="datetimeFigureOut">
              <a:rPr lang="ru-RU" smtClean="0"/>
              <a:pPr/>
              <a:t>24.07.2026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535782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3910701237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3600450"/>
            <a:ext cx="6686550" cy="42505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1909" y="476224"/>
            <a:ext cx="6686550" cy="2891228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4025504"/>
            <a:ext cx="6686550" cy="370284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F5B9F-307F-402E-B366-9F47C560A8C1}" type="datetimeFigureOut">
              <a:rPr lang="ru-RU" smtClean="0"/>
              <a:pPr/>
              <a:t>24.07.2026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683794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0" y="3737316"/>
            <a:ext cx="584825" cy="273844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1196307778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171450"/>
            <a:ext cx="2138637" cy="4978971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0416" y="-589"/>
            <a:ext cx="1767506" cy="514052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4694" y="468082"/>
            <a:ext cx="6683765" cy="9606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09" y="1600200"/>
            <a:ext cx="6686550" cy="29146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1210" y="4597828"/>
            <a:ext cx="859712" cy="2777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4F5B9F-307F-402E-B366-9F47C560A8C1}" type="datetimeFigureOut">
              <a:rPr lang="ru-RU" smtClean="0"/>
              <a:pPr/>
              <a:t>24.07.2026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1910" y="4601856"/>
            <a:ext cx="571499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398860" y="590837"/>
            <a:ext cx="584825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>
                <a:solidFill>
                  <a:srgbClr val="FEFFFF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206696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2" r:id="rId1"/>
    <p:sldLayoutId id="2147484103" r:id="rId2"/>
    <p:sldLayoutId id="2147484104" r:id="rId3"/>
    <p:sldLayoutId id="2147484105" r:id="rId4"/>
    <p:sldLayoutId id="2147484106" r:id="rId5"/>
    <p:sldLayoutId id="2147484107" r:id="rId6"/>
    <p:sldLayoutId id="2147484108" r:id="rId7"/>
    <p:sldLayoutId id="2147484109" r:id="rId8"/>
    <p:sldLayoutId id="2147484110" r:id="rId9"/>
    <p:sldLayoutId id="2147484111" r:id="rId10"/>
    <p:sldLayoutId id="2147484112" r:id="rId11"/>
    <p:sldLayoutId id="2147484113" r:id="rId12"/>
    <p:sldLayoutId id="2147484114" r:id="rId13"/>
    <p:sldLayoutId id="2147484115" r:id="rId14"/>
    <p:sldLayoutId id="2147484116" r:id="rId15"/>
    <p:sldLayoutId id="2147484117" r:id="rId16"/>
    <p:sldLayoutId id="2147484118" r:id="rId17"/>
    <p:sldLayoutId id="2147484119" r:id="rId18"/>
  </p:sldLayoutIdLst>
  <p:hf sldNum="0" hdr="0" ftr="0" dt="0"/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1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8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8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8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5F8061E6-D060-30EF-2B79-C9BE362C26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5520" y="2541898"/>
            <a:ext cx="4306966" cy="2190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icture background">
            <a:extLst>
              <a:ext uri="{FF2B5EF4-FFF2-40B4-BE49-F238E27FC236}">
                <a16:creationId xmlns:a16="http://schemas.microsoft.com/office/drawing/2014/main" id="{1B74B23F-BAFB-841D-62DB-32A476C7C0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14" y="3453328"/>
            <a:ext cx="4705362" cy="1690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icture background">
            <a:extLst>
              <a:ext uri="{FF2B5EF4-FFF2-40B4-BE49-F238E27FC236}">
                <a16:creationId xmlns:a16="http://schemas.microsoft.com/office/drawing/2014/main" id="{164741AD-0E85-591E-6C16-B2B9107DAB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14" y="0"/>
            <a:ext cx="4750420" cy="1706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Picture background">
            <a:extLst>
              <a:ext uri="{FF2B5EF4-FFF2-40B4-BE49-F238E27FC236}">
                <a16:creationId xmlns:a16="http://schemas.microsoft.com/office/drawing/2014/main" id="{7F731F92-62F0-2FFE-FCC7-3B17495084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14" y="1636022"/>
            <a:ext cx="4378154" cy="1811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Picture background">
            <a:extLst>
              <a:ext uri="{FF2B5EF4-FFF2-40B4-BE49-F238E27FC236}">
                <a16:creationId xmlns:a16="http://schemas.microsoft.com/office/drawing/2014/main" id="{0BD197F6-98DB-167C-A3E1-A0E245C4C2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4990" y="0"/>
            <a:ext cx="4197496" cy="2361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08941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1"/>
          <p:cNvSpPr txBox="1">
            <a:spLocks noGrp="1"/>
          </p:cNvSpPr>
          <p:nvPr>
            <p:ph type="title"/>
          </p:nvPr>
        </p:nvSpPr>
        <p:spPr>
          <a:xfrm>
            <a:off x="-1017083" y="262088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 b="1" dirty="0">
                <a:solidFill>
                  <a:srgbClr val="FF0000"/>
                </a:solidFill>
              </a:rPr>
              <a:t>Вопрос № 5</a:t>
            </a:r>
            <a:endParaRPr sz="3600" b="1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516100-3456-7671-CE9D-AB3C321CCAD4}"/>
              </a:ext>
            </a:extLst>
          </p:cNvPr>
          <p:cNvSpPr txBox="1"/>
          <p:nvPr/>
        </p:nvSpPr>
        <p:spPr>
          <a:xfrm>
            <a:off x="981307" y="1249156"/>
            <a:ext cx="7776117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С</a:t>
            </a:r>
            <a:r>
              <a:rPr lang="ru-RU" sz="28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колько осей симметрии имеет пятиконечная звезда?</a:t>
            </a:r>
          </a:p>
          <a:p>
            <a:endParaRPr lang="ru-RU" sz="28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А)  1</a:t>
            </a:r>
          </a:p>
          <a:p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Б)  5</a:t>
            </a:r>
          </a:p>
          <a:p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В)  Много</a:t>
            </a:r>
            <a:endParaRPr lang="ru-RU" sz="28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2"/>
          <p:cNvSpPr txBox="1">
            <a:spLocks noGrp="1"/>
          </p:cNvSpPr>
          <p:nvPr>
            <p:ph type="title"/>
          </p:nvPr>
        </p:nvSpPr>
        <p:spPr>
          <a:xfrm>
            <a:off x="-801494" y="243433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 b="1" dirty="0">
                <a:solidFill>
                  <a:srgbClr val="FF0000"/>
                </a:solidFill>
              </a:rPr>
              <a:t>Вопрос № 6</a:t>
            </a:r>
            <a:endParaRPr sz="3600" b="1" dirty="0">
              <a:solidFill>
                <a:srgbClr val="FF0000"/>
              </a:solidFill>
            </a:endParaRPr>
          </a:p>
        </p:txBody>
      </p:sp>
      <p:sp>
        <p:nvSpPr>
          <p:cNvPr id="196" name="Google Shape;196;p22"/>
          <p:cNvSpPr txBox="1"/>
          <p:nvPr/>
        </p:nvSpPr>
        <p:spPr>
          <a:xfrm>
            <a:off x="5111400" y="4223450"/>
            <a:ext cx="1852500" cy="4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tx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FCCDD6-044C-7A81-8F15-3FFCD7DDF6BC}"/>
              </a:ext>
            </a:extLst>
          </p:cNvPr>
          <p:cNvSpPr txBox="1"/>
          <p:nvPr/>
        </p:nvSpPr>
        <p:spPr>
          <a:xfrm>
            <a:off x="1115121" y="863394"/>
            <a:ext cx="7173951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ru-RU" sz="2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Для строительства забора на участке вычисляют:</a:t>
            </a:r>
            <a:endParaRPr lang="ru-RU" sz="2800" b="1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457200" algn="l"/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А) Периметр</a:t>
            </a:r>
            <a:endParaRPr lang="ru-RU" sz="2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457200" algn="l"/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Б)  Площадь</a:t>
            </a:r>
            <a:endParaRPr lang="ru-RU" sz="2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457200" algn="l"/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В)  Объем</a:t>
            </a:r>
            <a:endParaRPr lang="ru-RU" sz="2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3"/>
          <p:cNvSpPr txBox="1">
            <a:spLocks noGrp="1"/>
          </p:cNvSpPr>
          <p:nvPr>
            <p:ph type="title"/>
          </p:nvPr>
        </p:nvSpPr>
        <p:spPr>
          <a:xfrm>
            <a:off x="-905572" y="198828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 b="1" dirty="0">
                <a:solidFill>
                  <a:srgbClr val="FF0000"/>
                </a:solidFill>
              </a:rPr>
              <a:t>Вопрос № 7</a:t>
            </a:r>
            <a:endParaRPr sz="3600" b="1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3C379B-D80A-11D1-6A59-37F8B57086A6}"/>
              </a:ext>
            </a:extLst>
          </p:cNvPr>
          <p:cNvSpPr txBox="1"/>
          <p:nvPr/>
        </p:nvSpPr>
        <p:spPr>
          <a:xfrm>
            <a:off x="1092820" y="1153428"/>
            <a:ext cx="4832194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ru-RU" sz="2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Арена цирка имеет форму:</a:t>
            </a:r>
            <a:endParaRPr lang="ru-RU" sz="2800" b="1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457200" algn="l"/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А) Квадрата</a:t>
            </a:r>
            <a:endParaRPr lang="ru-RU" sz="2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457200" algn="l"/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Б) 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Круга</a:t>
            </a:r>
            <a:endParaRPr lang="ru-RU" sz="2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457200" algn="l"/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В)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Овала</a:t>
            </a:r>
            <a:endParaRPr lang="ru-RU" sz="2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8C1B99E-18D7-5338-C0B4-0D9FF3F6B0DD}"/>
              </a:ext>
            </a:extLst>
          </p:cNvPr>
          <p:cNvSpPr txBox="1"/>
          <p:nvPr/>
        </p:nvSpPr>
        <p:spPr>
          <a:xfrm>
            <a:off x="1375317" y="1014012"/>
            <a:ext cx="7389541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равнобедренном треугольнике основание равно боковой стороне. Как называется такой треугольник?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EFD44E6-E383-35F3-DAD8-05B475D7619E}"/>
              </a:ext>
            </a:extLst>
          </p:cNvPr>
          <p:cNvSpPr txBox="1"/>
          <p:nvPr/>
        </p:nvSpPr>
        <p:spPr>
          <a:xfrm>
            <a:off x="1698702" y="267849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Вопрос № 8</a:t>
            </a:r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DFD318F-6E09-C0EF-207A-B8B41224DFB7}"/>
              </a:ext>
            </a:extLst>
          </p:cNvPr>
          <p:cNvSpPr txBox="1"/>
          <p:nvPr/>
        </p:nvSpPr>
        <p:spPr>
          <a:xfrm>
            <a:off x="2062976" y="2498839"/>
            <a:ext cx="45720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l"/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А)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Равнобедренный</a:t>
            </a:r>
            <a:endParaRPr lang="ru-RU" sz="2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457200" algn="l"/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Б)  Разносторонний</a:t>
            </a:r>
            <a:endParaRPr lang="ru-RU" sz="2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457200" algn="l"/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В)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Равносторонний</a:t>
            </a:r>
            <a:endParaRPr lang="ru-RU" sz="2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16470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5B59C52-D301-F86D-366D-C728DB2B8E81}"/>
              </a:ext>
            </a:extLst>
          </p:cNvPr>
          <p:cNvSpPr txBox="1"/>
          <p:nvPr/>
        </p:nvSpPr>
        <p:spPr>
          <a:xfrm>
            <a:off x="1326996" y="1063303"/>
            <a:ext cx="651602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Два угла с общей вершиной равны. </a:t>
            </a:r>
          </a:p>
          <a:p>
            <a:pPr eaLnBrk="1" hangingPunct="1">
              <a:defRPr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Будут ли они вертикальными?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D28127-9813-FE35-33B7-9E06DA37FE28}"/>
              </a:ext>
            </a:extLst>
          </p:cNvPr>
          <p:cNvSpPr txBox="1"/>
          <p:nvPr/>
        </p:nvSpPr>
        <p:spPr>
          <a:xfrm>
            <a:off x="1326996" y="215809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Вопрос № 9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306A4E5-E592-42ED-86C9-3C189C3ECF74}"/>
              </a:ext>
            </a:extLst>
          </p:cNvPr>
          <p:cNvSpPr txBox="1"/>
          <p:nvPr/>
        </p:nvSpPr>
        <p:spPr>
          <a:xfrm>
            <a:off x="2286000" y="2114266"/>
            <a:ext cx="45720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l"/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А)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Нет</a:t>
            </a:r>
            <a:endParaRPr lang="ru-RU" sz="2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457200" algn="l"/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Б)  Не всегда</a:t>
            </a:r>
            <a:endParaRPr lang="ru-RU" sz="2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457200" algn="l"/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В)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Всегда</a:t>
            </a:r>
            <a:endParaRPr lang="ru-RU" sz="2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66422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6282102-BEA5-AFD9-37C4-0B2527E307E5}"/>
              </a:ext>
            </a:extLst>
          </p:cNvPr>
          <p:cNvSpPr txBox="1"/>
          <p:nvPr/>
        </p:nvSpPr>
        <p:spPr>
          <a:xfrm>
            <a:off x="1639229" y="1182249"/>
            <a:ext cx="64937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Один из углов 48</a:t>
            </a:r>
            <a:r>
              <a:rPr lang="ru-RU"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другой 132</a:t>
            </a:r>
            <a:r>
              <a:rPr lang="ru-RU"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Будут ли углы смежными?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2B8FE5-AD1A-1826-8560-883DD0508429}"/>
              </a:ext>
            </a:extLst>
          </p:cNvPr>
          <p:cNvSpPr txBox="1"/>
          <p:nvPr/>
        </p:nvSpPr>
        <p:spPr>
          <a:xfrm>
            <a:off x="1639229" y="223244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Вопрос № 10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64A8FCE-884C-8CCB-78A3-3B167F66D4AE}"/>
              </a:ext>
            </a:extLst>
          </p:cNvPr>
          <p:cNvSpPr txBox="1"/>
          <p:nvPr/>
        </p:nvSpPr>
        <p:spPr>
          <a:xfrm>
            <a:off x="2196790" y="2314647"/>
            <a:ext cx="45720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А) Нет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45720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Б)  Не всегда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45720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В)  Всегда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34420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>
          <a:extLst>
            <a:ext uri="{FF2B5EF4-FFF2-40B4-BE49-F238E27FC236}">
              <a16:creationId xmlns:a16="http://schemas.microsoft.com/office/drawing/2014/main" id="{DBC3C228-DD90-CA7A-C793-FA7A0A7D8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7">
            <a:extLst>
              <a:ext uri="{FF2B5EF4-FFF2-40B4-BE49-F238E27FC236}">
                <a16:creationId xmlns:a16="http://schemas.microsoft.com/office/drawing/2014/main" id="{B89B96DE-0535-FEB8-382F-611C036336E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1284713" y="266075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 b="1" dirty="0">
                <a:solidFill>
                  <a:srgbClr val="FF0000"/>
                </a:solidFill>
              </a:rPr>
              <a:t>ОТВЕТЫ</a:t>
            </a:r>
            <a:br>
              <a:rPr lang="ru" sz="3600" b="1" dirty="0">
                <a:solidFill>
                  <a:srgbClr val="FF0000"/>
                </a:solidFill>
              </a:rPr>
            </a:br>
            <a:r>
              <a:rPr lang="ru" sz="3600" b="1" dirty="0">
                <a:solidFill>
                  <a:srgbClr val="FF0000"/>
                </a:solidFill>
              </a:rPr>
              <a:t>№ 1</a:t>
            </a:r>
            <a:endParaRPr sz="3600" b="1" dirty="0">
              <a:solidFill>
                <a:srgbClr val="FF0000"/>
              </a:solidFill>
            </a:endParaRPr>
          </a:p>
        </p:txBody>
      </p:sp>
      <p:sp>
        <p:nvSpPr>
          <p:cNvPr id="157" name="Google Shape;157;p17">
            <a:extLst>
              <a:ext uri="{FF2B5EF4-FFF2-40B4-BE49-F238E27FC236}">
                <a16:creationId xmlns:a16="http://schemas.microsoft.com/office/drawing/2014/main" id="{D180FB9B-F27B-DA45-1054-FD25374A1CA9}"/>
              </a:ext>
            </a:extLst>
          </p:cNvPr>
          <p:cNvSpPr txBox="1"/>
          <p:nvPr/>
        </p:nvSpPr>
        <p:spPr>
          <a:xfrm>
            <a:off x="4867950" y="4456225"/>
            <a:ext cx="1635300" cy="42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tx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967BE5-EF1F-3245-3857-AFD33F1B8E9C}"/>
              </a:ext>
            </a:extLst>
          </p:cNvPr>
          <p:cNvSpPr txBox="1"/>
          <p:nvPr/>
        </p:nvSpPr>
        <p:spPr>
          <a:xfrm>
            <a:off x="669073" y="1518359"/>
            <a:ext cx="718882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ru-RU" sz="2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Луч Солнца – это</a:t>
            </a:r>
            <a:endParaRPr lang="ru-RU" sz="2800" b="1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457200" algn="l"/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А) Неограниченная прямая</a:t>
            </a:r>
            <a:endParaRPr lang="ru-RU" sz="2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457200" algn="l"/>
            <a:r>
              <a:rPr lang="ru-RU" sz="2800" b="0" i="0" u="sng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Б) Прямая, ограниченная с одного конца</a:t>
            </a:r>
            <a:endParaRPr lang="ru-RU" sz="2800" b="0" i="0" u="sng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457200" algn="l"/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В) Прямая, ограниченная с двух концов</a:t>
            </a:r>
            <a:endParaRPr lang="ru-RU" sz="2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79675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>
          <a:extLst>
            <a:ext uri="{FF2B5EF4-FFF2-40B4-BE49-F238E27FC236}">
              <a16:creationId xmlns:a16="http://schemas.microsoft.com/office/drawing/2014/main" id="{72B62B6F-79D7-F1A6-7AC4-9E6D93A595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8">
            <a:extLst>
              <a:ext uri="{FF2B5EF4-FFF2-40B4-BE49-F238E27FC236}">
                <a16:creationId xmlns:a16="http://schemas.microsoft.com/office/drawing/2014/main" id="{D93C2543-2A82-7FF8-45AF-9EBC4249497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273669" y="227475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 b="1" dirty="0">
                <a:solidFill>
                  <a:srgbClr val="FF0000"/>
                </a:solidFill>
              </a:rPr>
              <a:t>№ 2</a:t>
            </a:r>
            <a:endParaRPr sz="3600" b="1" dirty="0">
              <a:solidFill>
                <a:srgbClr val="FF0000"/>
              </a:solidFill>
            </a:endParaRPr>
          </a:p>
        </p:txBody>
      </p:sp>
      <p:sp>
        <p:nvSpPr>
          <p:cNvPr id="167" name="Google Shape;167;p18">
            <a:extLst>
              <a:ext uri="{FF2B5EF4-FFF2-40B4-BE49-F238E27FC236}">
                <a16:creationId xmlns:a16="http://schemas.microsoft.com/office/drawing/2014/main" id="{4E08A7D0-DE06-3991-5F48-D54005723487}"/>
              </a:ext>
            </a:extLst>
          </p:cNvPr>
          <p:cNvSpPr txBox="1"/>
          <p:nvPr/>
        </p:nvSpPr>
        <p:spPr>
          <a:xfrm>
            <a:off x="4981800" y="4542050"/>
            <a:ext cx="1852500" cy="4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tx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234F84-38B5-C37A-07AC-621A9EA151C5}"/>
              </a:ext>
            </a:extLst>
          </p:cNvPr>
          <p:cNvSpPr txBox="1"/>
          <p:nvPr/>
        </p:nvSpPr>
        <p:spPr>
          <a:xfrm>
            <a:off x="1440365" y="1094422"/>
            <a:ext cx="6759497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ru-RU" sz="2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Угол учебника «Геометрия»</a:t>
            </a:r>
            <a:endParaRPr lang="ru-RU" sz="2800" b="1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457200" algn="l"/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А) </a:t>
            </a:r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Развернутый</a:t>
            </a:r>
            <a:endParaRPr lang="ru-RU" sz="2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457200" algn="l"/>
            <a:r>
              <a:rPr lang="ru-RU" sz="2800" b="0" i="0" u="sng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Б)  Прямой</a:t>
            </a:r>
            <a:endParaRPr lang="ru-RU" sz="2800" b="0" i="0" u="sng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457200" algn="l"/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В)  Острый</a:t>
            </a:r>
            <a:endParaRPr lang="ru-RU" sz="2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457200" algn="l"/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Г)  Тупой</a:t>
            </a:r>
            <a:endParaRPr lang="ru-RU" sz="2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0136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>
          <a:extLst>
            <a:ext uri="{FF2B5EF4-FFF2-40B4-BE49-F238E27FC236}">
              <a16:creationId xmlns:a16="http://schemas.microsoft.com/office/drawing/2014/main" id="{5E58A671-486A-51F3-6D72-43389159D7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9">
            <a:extLst>
              <a:ext uri="{FF2B5EF4-FFF2-40B4-BE49-F238E27FC236}">
                <a16:creationId xmlns:a16="http://schemas.microsoft.com/office/drawing/2014/main" id="{824B804A-FF8B-E55F-C060-0BB6ECC4CDD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965045" y="332644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 b="1" dirty="0">
                <a:solidFill>
                  <a:srgbClr val="FF0000"/>
                </a:solidFill>
              </a:rPr>
              <a:t>№ 3</a:t>
            </a:r>
            <a:endParaRPr sz="36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466AEEF-C071-E5A8-7660-ED1B842FC585}"/>
              </a:ext>
            </a:extLst>
          </p:cNvPr>
          <p:cNvSpPr txBox="1"/>
          <p:nvPr/>
        </p:nvSpPr>
        <p:spPr>
          <a:xfrm>
            <a:off x="698810" y="1150122"/>
            <a:ext cx="7731512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ru-RU" sz="2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Какие линии на Земном шаре никогда</a:t>
            </a:r>
          </a:p>
          <a:p>
            <a:pPr algn="l">
              <a:buNone/>
            </a:pPr>
            <a:r>
              <a:rPr lang="ru-RU" sz="2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 пересекутся:</a:t>
            </a:r>
            <a:endParaRPr lang="ru-RU" sz="2800" b="1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408940" algn="l"/>
            <a:r>
              <a:rPr lang="ru-RU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А)  </a:t>
            </a:r>
            <a:r>
              <a:rPr lang="ru-RU" sz="2800" b="0" i="0" u="sng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параллели</a:t>
            </a:r>
            <a:endParaRPr lang="ru-RU" sz="2800" b="0" i="0" u="sng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408940" algn="l"/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Б)  </a:t>
            </a:r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меридианы</a:t>
            </a:r>
            <a:endParaRPr lang="ru-RU" sz="2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>
              <a:buNone/>
            </a:pP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89727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>
          <a:extLst>
            <a:ext uri="{FF2B5EF4-FFF2-40B4-BE49-F238E27FC236}">
              <a16:creationId xmlns:a16="http://schemas.microsoft.com/office/drawing/2014/main" id="{8EE3D4E7-38C5-F08A-8F2E-E431531F4A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0">
            <a:extLst>
              <a:ext uri="{FF2B5EF4-FFF2-40B4-BE49-F238E27FC236}">
                <a16:creationId xmlns:a16="http://schemas.microsoft.com/office/drawing/2014/main" id="{6A675B7B-6C3E-5F53-6379-FDC7C4607F9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1113728" y="369814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 b="1" dirty="0">
                <a:solidFill>
                  <a:srgbClr val="FF0000"/>
                </a:solidFill>
              </a:rPr>
              <a:t>№ 4</a:t>
            </a:r>
            <a:endParaRPr sz="3600" b="1" dirty="0">
              <a:solidFill>
                <a:srgbClr val="FF0000"/>
              </a:solidFill>
            </a:endParaRPr>
          </a:p>
        </p:txBody>
      </p:sp>
      <p:sp>
        <p:nvSpPr>
          <p:cNvPr id="181" name="Google Shape;181;p20">
            <a:extLst>
              <a:ext uri="{FF2B5EF4-FFF2-40B4-BE49-F238E27FC236}">
                <a16:creationId xmlns:a16="http://schemas.microsoft.com/office/drawing/2014/main" id="{BF0D09DF-AC2C-5AA7-0D0F-74EB7D4A270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9700" y="1190350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ru" sz="28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 какой угол поворачивается солдат по команде «кругом»?</a:t>
            </a:r>
          </a:p>
          <a:p>
            <a:pPr marL="146050" indent="0">
              <a:buNone/>
            </a:pPr>
            <a:r>
              <a:rPr lang="ru-RU" sz="2800" u="sng" dirty="0">
                <a:solidFill>
                  <a:schemeClr val="tx1"/>
                </a:solidFill>
                <a:latin typeface="Times New Roman" panose="02020603050405020304" pitchFamily="18" charset="0"/>
              </a:rPr>
              <a:t>А)  180°</a:t>
            </a:r>
          </a:p>
          <a:p>
            <a:pPr marL="146050" indent="0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Б)   360°</a:t>
            </a:r>
          </a:p>
          <a:p>
            <a:pPr marL="146050" indent="0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В)   90°</a:t>
            </a:r>
            <a:endParaRPr lang="ru" sz="2800" i="1" dirty="0">
              <a:solidFill>
                <a:schemeClr val="tx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sz="2400" dirty="0"/>
          </a:p>
        </p:txBody>
      </p:sp>
      <p:sp>
        <p:nvSpPr>
          <p:cNvPr id="182" name="Google Shape;182;p20">
            <a:extLst>
              <a:ext uri="{FF2B5EF4-FFF2-40B4-BE49-F238E27FC236}">
                <a16:creationId xmlns:a16="http://schemas.microsoft.com/office/drawing/2014/main" id="{0ABB4313-FB34-BC29-DC5C-7F2EC5E6A675}"/>
              </a:ext>
            </a:extLst>
          </p:cNvPr>
          <p:cNvSpPr txBox="1"/>
          <p:nvPr/>
        </p:nvSpPr>
        <p:spPr>
          <a:xfrm>
            <a:off x="6601800" y="3519650"/>
            <a:ext cx="1852500" cy="4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tx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798584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1"/>
          <p:cNvSpPr txBox="1">
            <a:spLocks noChangeArrowheads="1"/>
          </p:cNvSpPr>
          <p:nvPr/>
        </p:nvSpPr>
        <p:spPr bwMode="auto">
          <a:xfrm>
            <a:off x="1411574" y="406424"/>
            <a:ext cx="6320852" cy="4081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крутите пёстрый глобус,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Не найдёте вы на нём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Той страны, страны чудесной,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О которой речь ведём.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В той стране живут фигуры,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Точки, линии, тела,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Треугольники, квадраты,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Что же это за страна?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42871892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>
          <a:extLst>
            <a:ext uri="{FF2B5EF4-FFF2-40B4-BE49-F238E27FC236}">
              <a16:creationId xmlns:a16="http://schemas.microsoft.com/office/drawing/2014/main" id="{00B8713E-654F-404B-C848-5B452BB60B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1">
            <a:extLst>
              <a:ext uri="{FF2B5EF4-FFF2-40B4-BE49-F238E27FC236}">
                <a16:creationId xmlns:a16="http://schemas.microsoft.com/office/drawing/2014/main" id="{1CC2003D-8DFF-95B7-12A4-F90F0D5BE82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1017083" y="262088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 b="1" dirty="0">
                <a:solidFill>
                  <a:srgbClr val="FF0000"/>
                </a:solidFill>
              </a:rPr>
              <a:t>№ 5</a:t>
            </a:r>
            <a:endParaRPr sz="3600" b="1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D1E477-F5EC-79D0-FC35-1C76770E11E4}"/>
              </a:ext>
            </a:extLst>
          </p:cNvPr>
          <p:cNvSpPr txBox="1"/>
          <p:nvPr/>
        </p:nvSpPr>
        <p:spPr>
          <a:xfrm>
            <a:off x="981307" y="1249156"/>
            <a:ext cx="7776117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С</a:t>
            </a:r>
            <a:r>
              <a:rPr lang="ru-RU" sz="28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колько осей симметрии имеет пятиконечная звезда?</a:t>
            </a:r>
          </a:p>
          <a:p>
            <a:endParaRPr lang="ru-RU" sz="28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А)  1</a:t>
            </a:r>
          </a:p>
          <a:p>
            <a:r>
              <a:rPr lang="ru-RU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Б)  5</a:t>
            </a:r>
          </a:p>
          <a:p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В)  Много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3959879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>
          <a:extLst>
            <a:ext uri="{FF2B5EF4-FFF2-40B4-BE49-F238E27FC236}">
              <a16:creationId xmlns:a16="http://schemas.microsoft.com/office/drawing/2014/main" id="{C72BA41E-5C2D-CB31-D696-CCFE5ED11F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2">
            <a:extLst>
              <a:ext uri="{FF2B5EF4-FFF2-40B4-BE49-F238E27FC236}">
                <a16:creationId xmlns:a16="http://schemas.microsoft.com/office/drawing/2014/main" id="{1B839F52-30C5-DF03-FE2C-46DFF32AA03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801494" y="243433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 b="1" dirty="0">
                <a:solidFill>
                  <a:srgbClr val="FF0000"/>
                </a:solidFill>
              </a:rPr>
              <a:t>№ 6</a:t>
            </a:r>
            <a:endParaRPr sz="3600" b="1" dirty="0">
              <a:solidFill>
                <a:srgbClr val="FF0000"/>
              </a:solidFill>
            </a:endParaRPr>
          </a:p>
        </p:txBody>
      </p:sp>
      <p:sp>
        <p:nvSpPr>
          <p:cNvPr id="196" name="Google Shape;196;p22">
            <a:extLst>
              <a:ext uri="{FF2B5EF4-FFF2-40B4-BE49-F238E27FC236}">
                <a16:creationId xmlns:a16="http://schemas.microsoft.com/office/drawing/2014/main" id="{88C807F8-BF6D-A7C1-CAF4-E6645B0A59BF}"/>
              </a:ext>
            </a:extLst>
          </p:cNvPr>
          <p:cNvSpPr txBox="1"/>
          <p:nvPr/>
        </p:nvSpPr>
        <p:spPr>
          <a:xfrm>
            <a:off x="5111400" y="4223450"/>
            <a:ext cx="1852500" cy="4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tx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14224FC-BC53-1CA9-548B-0C6958AA4A98}"/>
              </a:ext>
            </a:extLst>
          </p:cNvPr>
          <p:cNvSpPr txBox="1"/>
          <p:nvPr/>
        </p:nvSpPr>
        <p:spPr>
          <a:xfrm>
            <a:off x="1115121" y="863394"/>
            <a:ext cx="7173951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ru-RU" sz="2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Для строительства забора на участке вычисляют:</a:t>
            </a:r>
            <a:endParaRPr lang="ru-RU" sz="2800" b="1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457200" algn="l"/>
            <a:r>
              <a:rPr lang="ru-RU" sz="2800" b="0" i="0" u="sng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А) Периметр</a:t>
            </a:r>
            <a:endParaRPr lang="ru-RU" sz="2800" b="0" i="0" u="sng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457200" algn="l"/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Б)  Площадь</a:t>
            </a:r>
            <a:endParaRPr lang="ru-RU" sz="2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457200" algn="l"/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В)  Объем</a:t>
            </a:r>
            <a:endParaRPr lang="ru-RU" sz="2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70001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>
          <a:extLst>
            <a:ext uri="{FF2B5EF4-FFF2-40B4-BE49-F238E27FC236}">
              <a16:creationId xmlns:a16="http://schemas.microsoft.com/office/drawing/2014/main" id="{943F7769-BB16-CB7D-7654-F0115C26F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3">
            <a:extLst>
              <a:ext uri="{FF2B5EF4-FFF2-40B4-BE49-F238E27FC236}">
                <a16:creationId xmlns:a16="http://schemas.microsoft.com/office/drawing/2014/main" id="{4E1B7284-B176-CFB1-1A25-6201EA64A04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905572" y="198828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 b="1" dirty="0">
                <a:solidFill>
                  <a:srgbClr val="FF0000"/>
                </a:solidFill>
              </a:rPr>
              <a:t>№ 7</a:t>
            </a:r>
            <a:endParaRPr sz="3600" b="1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20246A-B848-85F4-AFF0-8A70C60EA45E}"/>
              </a:ext>
            </a:extLst>
          </p:cNvPr>
          <p:cNvSpPr txBox="1"/>
          <p:nvPr/>
        </p:nvSpPr>
        <p:spPr>
          <a:xfrm>
            <a:off x="1092820" y="1153428"/>
            <a:ext cx="4832194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ru-RU" sz="2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Арена цирка имеет форму:</a:t>
            </a:r>
            <a:endParaRPr lang="ru-RU" sz="2800" b="1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457200" algn="l"/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А) Квадрата</a:t>
            </a:r>
            <a:endParaRPr lang="ru-RU" sz="2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457200" algn="l"/>
            <a:r>
              <a:rPr lang="ru-RU" sz="2800" b="0" i="0" u="sng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Б)  </a:t>
            </a:r>
            <a:r>
              <a:rPr lang="ru-RU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Круга</a:t>
            </a:r>
            <a:endParaRPr lang="ru-RU" sz="2800" b="0" i="0" u="sng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457200" algn="l"/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В)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Овала</a:t>
            </a:r>
            <a:endParaRPr lang="ru-RU" sz="2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18633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F277E6-81E8-A1C9-831D-1B26D39EEB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6C19457-1264-7A92-3658-5FD55DB8ECD9}"/>
              </a:ext>
            </a:extLst>
          </p:cNvPr>
          <p:cNvSpPr txBox="1"/>
          <p:nvPr/>
        </p:nvSpPr>
        <p:spPr>
          <a:xfrm>
            <a:off x="1375317" y="1014012"/>
            <a:ext cx="7389541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равнобедренном треугольнике основание равно боковой стороне. Как называется такой треугольник?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A36D1A-9F7F-4808-150D-93549C36FCAE}"/>
              </a:ext>
            </a:extLst>
          </p:cNvPr>
          <p:cNvSpPr txBox="1"/>
          <p:nvPr/>
        </p:nvSpPr>
        <p:spPr>
          <a:xfrm>
            <a:off x="1698702" y="267849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№ 8</a:t>
            </a:r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BE61A8E-6339-7E25-03EA-92C7C5011019}"/>
              </a:ext>
            </a:extLst>
          </p:cNvPr>
          <p:cNvSpPr txBox="1"/>
          <p:nvPr/>
        </p:nvSpPr>
        <p:spPr>
          <a:xfrm>
            <a:off x="2062976" y="2498839"/>
            <a:ext cx="45720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l"/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А)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Равнобедренный</a:t>
            </a:r>
            <a:endParaRPr lang="ru-RU" sz="2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457200" algn="l"/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Б)  Разносторонний</a:t>
            </a:r>
            <a:endParaRPr lang="ru-RU" sz="2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457200" algn="l"/>
            <a:r>
              <a:rPr lang="ru-RU" sz="2800" b="0" i="0" u="sng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В) </a:t>
            </a:r>
            <a:r>
              <a:rPr lang="ru-RU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 Равносторонний</a:t>
            </a:r>
            <a:endParaRPr lang="ru-RU" sz="2800" b="0" i="0" u="sng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2" name="Picture 5">
            <a:extLst>
              <a:ext uri="{FF2B5EF4-FFF2-40B4-BE49-F238E27FC236}">
                <a16:creationId xmlns:a16="http://schemas.microsoft.com/office/drawing/2014/main" id="{3A02E753-34F9-84D8-A768-459A3C04EB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97083" y="2361372"/>
            <a:ext cx="2509024" cy="1845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6035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01A586-19FE-15BE-64F8-B75E56B9AB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3CA96D3-6839-153A-4683-BD57C8D08128}"/>
              </a:ext>
            </a:extLst>
          </p:cNvPr>
          <p:cNvSpPr txBox="1"/>
          <p:nvPr/>
        </p:nvSpPr>
        <p:spPr>
          <a:xfrm>
            <a:off x="1326996" y="1063303"/>
            <a:ext cx="651602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Два угла с общей вершиной равны. </a:t>
            </a:r>
          </a:p>
          <a:p>
            <a:pPr eaLnBrk="1" hangingPunct="1">
              <a:defRPr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Будут ли они вертикальными?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E27E0D6-B584-425B-3D3F-72BDA64BB24F}"/>
              </a:ext>
            </a:extLst>
          </p:cNvPr>
          <p:cNvSpPr txBox="1"/>
          <p:nvPr/>
        </p:nvSpPr>
        <p:spPr>
          <a:xfrm>
            <a:off x="1326996" y="215809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№ 9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F706193-C901-A36E-DC31-7AD6B668FF5A}"/>
              </a:ext>
            </a:extLst>
          </p:cNvPr>
          <p:cNvSpPr txBox="1"/>
          <p:nvPr/>
        </p:nvSpPr>
        <p:spPr>
          <a:xfrm>
            <a:off x="2286000" y="2114266"/>
            <a:ext cx="45720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l"/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А)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Нет</a:t>
            </a:r>
            <a:endParaRPr lang="ru-RU" sz="2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457200" algn="l"/>
            <a:r>
              <a:rPr lang="ru-RU" sz="2800" b="0" i="0" u="sng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Б)  Не всегда</a:t>
            </a:r>
            <a:endParaRPr lang="ru-RU" sz="2800" b="0" i="0" u="sng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457200" algn="l"/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В)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Всегда</a:t>
            </a:r>
            <a:endParaRPr lang="ru-RU" sz="2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2" name="Picture 10">
            <a:extLst>
              <a:ext uri="{FF2B5EF4-FFF2-40B4-BE49-F238E27FC236}">
                <a16:creationId xmlns:a16="http://schemas.microsoft.com/office/drawing/2014/main" id="{B3764A50-8CE4-179D-5F4B-0D7F5322AD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25849" y="1461204"/>
            <a:ext cx="2337285" cy="1664887"/>
          </a:xfrm>
          <a:prstGeom prst="rect">
            <a:avLst/>
          </a:prstGeom>
        </p:spPr>
      </p:pic>
      <p:pic>
        <p:nvPicPr>
          <p:cNvPr id="4" name="Picture 11">
            <a:extLst>
              <a:ext uri="{FF2B5EF4-FFF2-40B4-BE49-F238E27FC236}">
                <a16:creationId xmlns:a16="http://schemas.microsoft.com/office/drawing/2014/main" id="{FC4F11FE-4617-A4B4-2AFC-678B08F789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7762658">
            <a:off x="4780432" y="2877384"/>
            <a:ext cx="1953632" cy="1602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6891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491311-F195-4C08-71B2-F484403FB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00E3319-A76C-7986-1C89-E26586F31178}"/>
              </a:ext>
            </a:extLst>
          </p:cNvPr>
          <p:cNvSpPr txBox="1"/>
          <p:nvPr/>
        </p:nvSpPr>
        <p:spPr>
          <a:xfrm>
            <a:off x="1639229" y="1182249"/>
            <a:ext cx="64937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Один из углов 48</a:t>
            </a:r>
            <a:r>
              <a:rPr lang="ru-RU"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другой 132</a:t>
            </a:r>
            <a:r>
              <a:rPr lang="ru-RU"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Будут ли углы смежными?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2C4AEA7-F8FC-DE25-62D5-16F6F6E9E089}"/>
              </a:ext>
            </a:extLst>
          </p:cNvPr>
          <p:cNvSpPr txBox="1"/>
          <p:nvPr/>
        </p:nvSpPr>
        <p:spPr>
          <a:xfrm>
            <a:off x="1639229" y="223244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№ 10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E594516-57F6-A5EB-343E-372DC82680C1}"/>
              </a:ext>
            </a:extLst>
          </p:cNvPr>
          <p:cNvSpPr txBox="1"/>
          <p:nvPr/>
        </p:nvSpPr>
        <p:spPr>
          <a:xfrm>
            <a:off x="1468244" y="2314646"/>
            <a:ext cx="45720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А) Нет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45720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Б)  Не всегда</a:t>
            </a:r>
            <a:endParaRPr kumimoji="0" lang="ru-RU" sz="2800" b="0" i="0" u="sng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45720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В)  Всегда</a:t>
            </a:r>
            <a:endParaRPr lang="ru-RU" dirty="0"/>
          </a:p>
        </p:txBody>
      </p:sp>
      <p:pic>
        <p:nvPicPr>
          <p:cNvPr id="2" name="Picture 12">
            <a:extLst>
              <a:ext uri="{FF2B5EF4-FFF2-40B4-BE49-F238E27FC236}">
                <a16:creationId xmlns:a16="http://schemas.microsoft.com/office/drawing/2014/main" id="{5FBA4900-6E86-40AA-1740-F9CD01D694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48468" y="2155847"/>
            <a:ext cx="3099463" cy="1543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946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7"/>
          <p:cNvSpPr txBox="1">
            <a:spLocks noGrp="1"/>
          </p:cNvSpPr>
          <p:nvPr>
            <p:ph type="title" idx="4294967295"/>
          </p:nvPr>
        </p:nvSpPr>
        <p:spPr>
          <a:xfrm>
            <a:off x="111512" y="1180365"/>
            <a:ext cx="9144000" cy="164623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0" b="1" dirty="0">
                <a:solidFill>
                  <a:srgbClr val="FF0000"/>
                </a:solidFill>
              </a:rPr>
              <a:t>2 тур</a:t>
            </a:r>
            <a:endParaRPr sz="5000" b="1" dirty="0">
              <a:solidFill>
                <a:srgbClr val="FF000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0" b="1" dirty="0">
                <a:solidFill>
                  <a:srgbClr val="FF0000"/>
                </a:solidFill>
              </a:rPr>
              <a:t>ИСТОРИЧЕСКИЙ</a:t>
            </a:r>
            <a:endParaRPr sz="5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2"/>
          <p:cNvSpPr txBox="1">
            <a:spLocks noGrp="1"/>
          </p:cNvSpPr>
          <p:nvPr>
            <p:ph type="title"/>
          </p:nvPr>
        </p:nvSpPr>
        <p:spPr>
          <a:xfrm>
            <a:off x="-898138" y="90572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 b="1" dirty="0">
                <a:solidFill>
                  <a:srgbClr val="FF0000"/>
                </a:solidFill>
              </a:rPr>
              <a:t>Вопрос № 1</a:t>
            </a:r>
            <a:endParaRPr sz="3600" b="1" dirty="0">
              <a:solidFill>
                <a:srgbClr val="FF0000"/>
              </a:solidFill>
            </a:endParaRPr>
          </a:p>
        </p:txBody>
      </p:sp>
      <p:sp>
        <p:nvSpPr>
          <p:cNvPr id="283" name="Google Shape;283;p32"/>
          <p:cNvSpPr txBox="1">
            <a:spLocks noGrp="1"/>
          </p:cNvSpPr>
          <p:nvPr>
            <p:ph type="body" idx="1"/>
          </p:nvPr>
        </p:nvSpPr>
        <p:spPr>
          <a:xfrm>
            <a:off x="1510526" y="1041914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8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Как переводится слово «геометрия»?</a:t>
            </a:r>
            <a:endParaRPr sz="2800" b="1" dirty="0">
              <a:solidFill>
                <a:schemeClr val="tx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ru" sz="28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А) Наука                Б) Изучение </a:t>
            </a:r>
            <a:endParaRPr sz="2800" dirty="0">
              <a:solidFill>
                <a:schemeClr val="tx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ru" sz="28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В) Измерение        Г) Землемерие </a:t>
            </a:r>
            <a:endParaRPr sz="2800" dirty="0">
              <a:solidFill>
                <a:schemeClr val="tx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2400" i="1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4" name="Google Shape;284;p32"/>
          <p:cNvSpPr/>
          <p:nvPr/>
        </p:nvSpPr>
        <p:spPr>
          <a:xfrm>
            <a:off x="6434998" y="3221750"/>
            <a:ext cx="826062" cy="121950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endParaRPr b="1" i="0" dirty="0">
              <a:ln w="952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chemeClr val="accent2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33"/>
          <p:cNvSpPr txBox="1">
            <a:spLocks noGrp="1"/>
          </p:cNvSpPr>
          <p:nvPr>
            <p:ph type="title"/>
          </p:nvPr>
        </p:nvSpPr>
        <p:spPr>
          <a:xfrm>
            <a:off x="-1091426" y="158295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 b="1" dirty="0">
                <a:solidFill>
                  <a:srgbClr val="FF0000"/>
                </a:solidFill>
              </a:rPr>
              <a:t>Вопрос № 2</a:t>
            </a:r>
            <a:endParaRPr sz="3600" b="1" dirty="0">
              <a:solidFill>
                <a:srgbClr val="FF0000"/>
              </a:solidFill>
            </a:endParaRPr>
          </a:p>
        </p:txBody>
      </p:sp>
      <p:sp>
        <p:nvSpPr>
          <p:cNvPr id="290" name="Google Shape;290;p33"/>
          <p:cNvSpPr txBox="1">
            <a:spLocks noGrp="1"/>
          </p:cNvSpPr>
          <p:nvPr>
            <p:ph type="body" idx="1"/>
          </p:nvPr>
        </p:nvSpPr>
        <p:spPr>
          <a:xfrm>
            <a:off x="403548" y="855381"/>
            <a:ext cx="8713200" cy="137999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8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Определите, где, чей портрет </a:t>
            </a:r>
            <a:endParaRPr sz="2800" b="1" dirty="0">
              <a:solidFill>
                <a:schemeClr val="tx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ru-RU" sz="2400" i="1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400" dirty="0">
                <a:latin typeface="Times New Roman"/>
                <a:ea typeface="Times New Roman"/>
                <a:cs typeface="Times New Roman"/>
                <a:sym typeface="Times New Roman"/>
              </a:rPr>
              <a:t>Евклид;         Архимед;        Пифагор;        Н. И. Лобачевский </a:t>
            </a:r>
          </a:p>
        </p:txBody>
      </p:sp>
      <p:pic>
        <p:nvPicPr>
          <p:cNvPr id="292" name="Google Shape;292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92644" y="2749575"/>
            <a:ext cx="1950959" cy="23159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60148" y="2614338"/>
            <a:ext cx="1757472" cy="245114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19542" y="2639122"/>
            <a:ext cx="1897135" cy="230030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BF9F6E6-B886-418E-466E-AC0F13582BF3}"/>
              </a:ext>
            </a:extLst>
          </p:cNvPr>
          <p:cNvSpPr txBox="1"/>
          <p:nvPr/>
        </p:nvSpPr>
        <p:spPr>
          <a:xfrm>
            <a:off x="968502" y="2115902"/>
            <a:ext cx="60077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ru-RU" sz="2800" dirty="0">
                <a:latin typeface="Times New Roman"/>
                <a:ea typeface="Times New Roman"/>
                <a:cs typeface="Times New Roman"/>
                <a:sym typeface="Times New Roman"/>
              </a:rPr>
              <a:t>А)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D75B5C-6539-EDAF-9F24-D7BDDC60CC0A}"/>
              </a:ext>
            </a:extLst>
          </p:cNvPr>
          <p:cNvSpPr txBox="1"/>
          <p:nvPr/>
        </p:nvSpPr>
        <p:spPr>
          <a:xfrm>
            <a:off x="3242106" y="2115902"/>
            <a:ext cx="12472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ru-RU" sz="2800" dirty="0">
                <a:latin typeface="Times New Roman"/>
                <a:ea typeface="Times New Roman"/>
                <a:cs typeface="Times New Roman"/>
                <a:sym typeface="Times New Roman"/>
              </a:rPr>
              <a:t>Б)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E3415E0-CDB0-5A10-B9AE-D1E51FC396B2}"/>
              </a:ext>
            </a:extLst>
          </p:cNvPr>
          <p:cNvSpPr txBox="1"/>
          <p:nvPr/>
        </p:nvSpPr>
        <p:spPr>
          <a:xfrm>
            <a:off x="5465727" y="2115902"/>
            <a:ext cx="76908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ru-RU" sz="2800" dirty="0">
                <a:latin typeface="Times New Roman"/>
                <a:ea typeface="Times New Roman"/>
                <a:cs typeface="Times New Roman"/>
                <a:sym typeface="Times New Roman"/>
              </a:rPr>
              <a:t>В)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44D78DA-7B74-701E-C61F-EEDF4715FA7E}"/>
              </a:ext>
            </a:extLst>
          </p:cNvPr>
          <p:cNvSpPr txBox="1"/>
          <p:nvPr/>
        </p:nvSpPr>
        <p:spPr>
          <a:xfrm>
            <a:off x="7863384" y="2124146"/>
            <a:ext cx="84981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ru-RU" sz="2800" dirty="0">
                <a:latin typeface="Times New Roman"/>
                <a:ea typeface="Times New Roman"/>
                <a:cs typeface="Times New Roman"/>
                <a:sym typeface="Times New Roman"/>
              </a:rPr>
              <a:t>Г)</a:t>
            </a:r>
          </a:p>
        </p:txBody>
      </p:sp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ECF0C270-6E99-61CF-75C7-DCD87600D3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889" r="71170" b="2673"/>
          <a:stretch>
            <a:fillRect/>
          </a:stretch>
        </p:blipFill>
        <p:spPr bwMode="auto">
          <a:xfrm>
            <a:off x="272528" y="2674948"/>
            <a:ext cx="2061844" cy="2329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37"/>
          <p:cNvSpPr txBox="1">
            <a:spLocks noGrp="1"/>
          </p:cNvSpPr>
          <p:nvPr>
            <p:ph type="title"/>
          </p:nvPr>
        </p:nvSpPr>
        <p:spPr>
          <a:xfrm>
            <a:off x="-823796" y="130477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 b="1" dirty="0">
                <a:solidFill>
                  <a:srgbClr val="FF0000"/>
                </a:solidFill>
              </a:rPr>
              <a:t>Вопрос № 3</a:t>
            </a:r>
            <a:endParaRPr sz="3600" b="1" dirty="0">
              <a:solidFill>
                <a:srgbClr val="FF0000"/>
              </a:solidFill>
            </a:endParaRPr>
          </a:p>
        </p:txBody>
      </p:sp>
      <p:sp>
        <p:nvSpPr>
          <p:cNvPr id="329" name="Google Shape;329;p37"/>
          <p:cNvSpPr txBox="1">
            <a:spLocks noGrp="1"/>
          </p:cNvSpPr>
          <p:nvPr>
            <p:ph type="body" idx="1"/>
          </p:nvPr>
        </p:nvSpPr>
        <p:spPr>
          <a:xfrm>
            <a:off x="604799" y="843050"/>
            <a:ext cx="8335575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«Вдохновение нужно в геометрии, как и в поэзии»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— 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цитата из произведения «Отрывки из писем, мысли и замечания». </a:t>
            </a:r>
          </a:p>
          <a:p>
            <a:pPr marL="0" lvl="0" indent="0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её автор?</a:t>
            </a:r>
          </a:p>
          <a:p>
            <a:pPr marL="0" lvl="0" indent="0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 Пушкин А.С.</a:t>
            </a:r>
          </a:p>
          <a:p>
            <a:pPr marL="0" lvl="0" indent="0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Б) Толстой Л.Н.</a:t>
            </a:r>
          </a:p>
          <a:p>
            <a:pPr marL="0" lvl="0" indent="0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В) Крылов И.А.</a:t>
            </a:r>
          </a:p>
          <a:p>
            <a:pPr marL="0" lvl="0" indent="0">
              <a:buNone/>
            </a:pPr>
            <a:endParaRPr sz="2800" i="1" dirty="0">
              <a:solidFill>
                <a:schemeClr val="tx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  <p:sp>
        <p:nvSpPr>
          <p:cNvPr id="330" name="Google Shape;330;p37"/>
          <p:cNvSpPr txBox="1"/>
          <p:nvPr/>
        </p:nvSpPr>
        <p:spPr>
          <a:xfrm>
            <a:off x="3420475" y="4510223"/>
            <a:ext cx="10617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tx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3A7246-4DBA-CA94-31C6-CFD687CF3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D1A203F4-A838-82A7-CADC-30B822F79D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145" y="267629"/>
            <a:ext cx="7929754" cy="446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09244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E4C7642-5D72-426F-0C61-2BDAAFB1E3A4}"/>
              </a:ext>
            </a:extLst>
          </p:cNvPr>
          <p:cNvSpPr txBox="1"/>
          <p:nvPr/>
        </p:nvSpPr>
        <p:spPr>
          <a:xfrm>
            <a:off x="819150" y="285743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" sz="3600" b="1" dirty="0">
                <a:solidFill>
                  <a:srgbClr val="FF0000"/>
                </a:solidFill>
                <a:latin typeface="+mj-lt"/>
              </a:rPr>
              <a:t>Вопрос № 4</a:t>
            </a:r>
            <a:endParaRPr lang="ru-RU" sz="3600" dirty="0"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075EA5-09E8-E8A3-1C29-CDCE8855AC74}"/>
              </a:ext>
            </a:extLst>
          </p:cNvPr>
          <p:cNvSpPr txBox="1"/>
          <p:nvPr/>
        </p:nvSpPr>
        <p:spPr>
          <a:xfrm>
            <a:off x="639338" y="974906"/>
            <a:ext cx="781328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8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ервая в мире женщина с ученым званием «профессор математики»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64AAFDD-FE71-86BE-DD5D-887A1B5A71EE}"/>
              </a:ext>
            </a:extLst>
          </p:cNvPr>
          <p:cNvSpPr txBox="1"/>
          <p:nvPr/>
        </p:nvSpPr>
        <p:spPr>
          <a:xfrm>
            <a:off x="1245221" y="2214718"/>
            <a:ext cx="599563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3010"/>
              </a:buClr>
              <a:buSzPts val="1300"/>
              <a:buFont typeface="Wingdings 3" charset="2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А)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Софья Ковалевская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3010"/>
              </a:buClr>
              <a:buSzPts val="1300"/>
              <a:buFont typeface="Wingdings 3" charset="2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Б)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Софи Жермен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3010"/>
              </a:buClr>
              <a:buSzPts val="1300"/>
              <a:buFont typeface="Wingdings 3" charset="2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В) </a:t>
            </a:r>
            <a:r>
              <a:rPr lang="ru-RU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Гипатия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Александрийская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73175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>
          <a:extLst>
            <a:ext uri="{FF2B5EF4-FFF2-40B4-BE49-F238E27FC236}">
              <a16:creationId xmlns:a16="http://schemas.microsoft.com/office/drawing/2014/main" id="{48DDBE92-A5C9-A80E-06B4-9CB5CA869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2">
            <a:extLst>
              <a:ext uri="{FF2B5EF4-FFF2-40B4-BE49-F238E27FC236}">
                <a16:creationId xmlns:a16="http://schemas.microsoft.com/office/drawing/2014/main" id="{73EB1BC4-EE88-2DAF-2342-86678B23BD3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99482" y="23215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 b="1" dirty="0">
                <a:solidFill>
                  <a:srgbClr val="FF0000"/>
                </a:solidFill>
              </a:rPr>
              <a:t>ОТВЕТЫ</a:t>
            </a:r>
            <a:br>
              <a:rPr lang="ru" sz="3600" b="1" dirty="0">
                <a:solidFill>
                  <a:srgbClr val="FF0000"/>
                </a:solidFill>
              </a:rPr>
            </a:br>
            <a:r>
              <a:rPr lang="ru" sz="3600" b="1" dirty="0">
                <a:solidFill>
                  <a:srgbClr val="FF0000"/>
                </a:solidFill>
              </a:rPr>
              <a:t>№ 1</a:t>
            </a:r>
            <a:endParaRPr sz="3600" b="1" dirty="0">
              <a:solidFill>
                <a:srgbClr val="FF0000"/>
              </a:solidFill>
            </a:endParaRPr>
          </a:p>
        </p:txBody>
      </p:sp>
      <p:sp>
        <p:nvSpPr>
          <p:cNvPr id="283" name="Google Shape;283;p32">
            <a:extLst>
              <a:ext uri="{FF2B5EF4-FFF2-40B4-BE49-F238E27FC236}">
                <a16:creationId xmlns:a16="http://schemas.microsoft.com/office/drawing/2014/main" id="{C9CFD550-F063-8BD2-AF7D-882EF6BDA3F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495657" y="1487963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8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Как переводится слово «геометрия»?</a:t>
            </a:r>
            <a:endParaRPr sz="2800" b="1" dirty="0">
              <a:solidFill>
                <a:schemeClr val="tx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ru" sz="28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А) Наука                Б) Изучение </a:t>
            </a:r>
            <a:endParaRPr sz="2800" dirty="0">
              <a:solidFill>
                <a:schemeClr val="tx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ru" sz="28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В) Измерение        </a:t>
            </a:r>
            <a:r>
              <a:rPr lang="ru" sz="2800" u="sng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Г) Землемерие </a:t>
            </a:r>
            <a:endParaRPr sz="2800" u="sng" dirty="0">
              <a:solidFill>
                <a:schemeClr val="tx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2400" i="1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4" name="Google Shape;284;p32">
            <a:extLst>
              <a:ext uri="{FF2B5EF4-FFF2-40B4-BE49-F238E27FC236}">
                <a16:creationId xmlns:a16="http://schemas.microsoft.com/office/drawing/2014/main" id="{D4A4374A-1AB2-B3C5-83A4-3B22D9E6F593}"/>
              </a:ext>
            </a:extLst>
          </p:cNvPr>
          <p:cNvSpPr/>
          <p:nvPr/>
        </p:nvSpPr>
        <p:spPr>
          <a:xfrm>
            <a:off x="6434998" y="3221750"/>
            <a:ext cx="826062" cy="121950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endParaRPr b="1" i="0" dirty="0">
              <a:ln w="952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chemeClr val="accent2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00590309"/>
      </p:ext>
    </p:extLst>
  </p:cSld>
  <p:clrMapOvr>
    <a:masterClrMapping/>
  </p:clrMapOvr>
  <p:transition spd="med">
    <p:pull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>
          <a:extLst>
            <a:ext uri="{FF2B5EF4-FFF2-40B4-BE49-F238E27FC236}">
              <a16:creationId xmlns:a16="http://schemas.microsoft.com/office/drawing/2014/main" id="{70D1595F-AF80-1A1E-1008-660D809CD6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33">
            <a:extLst>
              <a:ext uri="{FF2B5EF4-FFF2-40B4-BE49-F238E27FC236}">
                <a16:creationId xmlns:a16="http://schemas.microsoft.com/office/drawing/2014/main" id="{2AC57EFB-8917-057D-AA2A-5C4A5079B2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19150" y="2360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 b="1" dirty="0">
                <a:solidFill>
                  <a:srgbClr val="FF0000"/>
                </a:solidFill>
              </a:rPr>
              <a:t>№ 2</a:t>
            </a:r>
            <a:endParaRPr sz="3600" b="1" dirty="0">
              <a:solidFill>
                <a:srgbClr val="FF0000"/>
              </a:solidFill>
            </a:endParaRPr>
          </a:p>
        </p:txBody>
      </p:sp>
      <p:sp>
        <p:nvSpPr>
          <p:cNvPr id="290" name="Google Shape;290;p33">
            <a:extLst>
              <a:ext uri="{FF2B5EF4-FFF2-40B4-BE49-F238E27FC236}">
                <a16:creationId xmlns:a16="http://schemas.microsoft.com/office/drawing/2014/main" id="{5868FFA9-83D8-E4EC-AD3A-CD120271FD7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03548" y="855381"/>
            <a:ext cx="8713200" cy="137999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8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Определите, где, чей портрет </a:t>
            </a:r>
            <a:endParaRPr sz="2800" b="1" dirty="0">
              <a:solidFill>
                <a:schemeClr val="tx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ru-RU" sz="2400" i="1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400" dirty="0">
                <a:latin typeface="Times New Roman"/>
                <a:ea typeface="Times New Roman"/>
                <a:cs typeface="Times New Roman"/>
                <a:sym typeface="Times New Roman"/>
              </a:rPr>
              <a:t>Евклид;         Архимед;        Пифагор;        Н. И. Лобачевский </a:t>
            </a:r>
          </a:p>
        </p:txBody>
      </p:sp>
      <p:pic>
        <p:nvPicPr>
          <p:cNvPr id="292" name="Google Shape;292;p33">
            <a:extLst>
              <a:ext uri="{FF2B5EF4-FFF2-40B4-BE49-F238E27FC236}">
                <a16:creationId xmlns:a16="http://schemas.microsoft.com/office/drawing/2014/main" id="{E02CBB1F-00BE-127D-A3C8-F1E2D9D82C6C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92644" y="2749575"/>
            <a:ext cx="1950959" cy="23159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33">
            <a:extLst>
              <a:ext uri="{FF2B5EF4-FFF2-40B4-BE49-F238E27FC236}">
                <a16:creationId xmlns:a16="http://schemas.microsoft.com/office/drawing/2014/main" id="{26FFE823-2930-E321-F9C2-E4B11E22E54C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60148" y="2614338"/>
            <a:ext cx="1757472" cy="245114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33">
            <a:extLst>
              <a:ext uri="{FF2B5EF4-FFF2-40B4-BE49-F238E27FC236}">
                <a16:creationId xmlns:a16="http://schemas.microsoft.com/office/drawing/2014/main" id="{4FA64900-F05A-0ED7-5C0B-0F2E95674C56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19542" y="2639122"/>
            <a:ext cx="1897135" cy="230030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7B228BE-4FE2-66D7-8ABF-A6D74819BCA4}"/>
              </a:ext>
            </a:extLst>
          </p:cNvPr>
          <p:cNvSpPr txBox="1"/>
          <p:nvPr/>
        </p:nvSpPr>
        <p:spPr>
          <a:xfrm>
            <a:off x="968502" y="2115902"/>
            <a:ext cx="60077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ru-RU" sz="2800" dirty="0">
                <a:latin typeface="Times New Roman"/>
                <a:ea typeface="Times New Roman"/>
                <a:cs typeface="Times New Roman"/>
                <a:sym typeface="Times New Roman"/>
              </a:rPr>
              <a:t>А)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BF11B1-4572-357E-E8B9-517F12BE7EF8}"/>
              </a:ext>
            </a:extLst>
          </p:cNvPr>
          <p:cNvSpPr txBox="1"/>
          <p:nvPr/>
        </p:nvSpPr>
        <p:spPr>
          <a:xfrm>
            <a:off x="3242106" y="2115902"/>
            <a:ext cx="12472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ru-RU" sz="2800" dirty="0">
                <a:latin typeface="Times New Roman"/>
                <a:ea typeface="Times New Roman"/>
                <a:cs typeface="Times New Roman"/>
                <a:sym typeface="Times New Roman"/>
              </a:rPr>
              <a:t>Б)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79AD12B-4549-6D09-37C4-0F4B067D1638}"/>
              </a:ext>
            </a:extLst>
          </p:cNvPr>
          <p:cNvSpPr txBox="1"/>
          <p:nvPr/>
        </p:nvSpPr>
        <p:spPr>
          <a:xfrm>
            <a:off x="5465727" y="2115902"/>
            <a:ext cx="76908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ru-RU" sz="2800" dirty="0">
                <a:latin typeface="Times New Roman"/>
                <a:ea typeface="Times New Roman"/>
                <a:cs typeface="Times New Roman"/>
                <a:sym typeface="Times New Roman"/>
              </a:rPr>
              <a:t>В)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2C6A437-E2DB-7A16-E6B3-BDE30AA9E460}"/>
              </a:ext>
            </a:extLst>
          </p:cNvPr>
          <p:cNvSpPr txBox="1"/>
          <p:nvPr/>
        </p:nvSpPr>
        <p:spPr>
          <a:xfrm>
            <a:off x="7863384" y="2124146"/>
            <a:ext cx="84981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ru-RU" sz="2800" dirty="0">
                <a:latin typeface="Times New Roman"/>
                <a:ea typeface="Times New Roman"/>
                <a:cs typeface="Times New Roman"/>
                <a:sym typeface="Times New Roman"/>
              </a:rPr>
              <a:t>Г)</a:t>
            </a:r>
          </a:p>
        </p:txBody>
      </p:sp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4F2AFF1D-D98C-B636-F8C3-55AF0D288B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889" r="71170" b="2673"/>
          <a:stretch>
            <a:fillRect/>
          </a:stretch>
        </p:blipFill>
        <p:spPr bwMode="auto">
          <a:xfrm>
            <a:off x="272528" y="2674948"/>
            <a:ext cx="2061844" cy="2329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oogle Shape;295;p33">
            <a:extLst>
              <a:ext uri="{FF2B5EF4-FFF2-40B4-BE49-F238E27FC236}">
                <a16:creationId xmlns:a16="http://schemas.microsoft.com/office/drawing/2014/main" id="{31ADEEE2-3B38-9227-B1A0-080176F732FA}"/>
              </a:ext>
            </a:extLst>
          </p:cNvPr>
          <p:cNvGrpSpPr/>
          <p:nvPr/>
        </p:nvGrpSpPr>
        <p:grpSpPr>
          <a:xfrm>
            <a:off x="1042811" y="1991553"/>
            <a:ext cx="6502848" cy="363120"/>
            <a:chOff x="1065112" y="1902950"/>
            <a:chExt cx="6726479" cy="846625"/>
          </a:xfrm>
        </p:grpSpPr>
        <p:cxnSp>
          <p:nvCxnSpPr>
            <p:cNvPr id="13" name="Google Shape;296;p33">
              <a:extLst>
                <a:ext uri="{FF2B5EF4-FFF2-40B4-BE49-F238E27FC236}">
                  <a16:creationId xmlns:a16="http://schemas.microsoft.com/office/drawing/2014/main" id="{04DB5D0B-AAD7-92BC-3FE3-A8C02D520AF8}"/>
                </a:ext>
              </a:extLst>
            </p:cNvPr>
            <p:cNvCxnSpPr/>
            <p:nvPr/>
          </p:nvCxnSpPr>
          <p:spPr>
            <a:xfrm>
              <a:off x="1065112" y="1950975"/>
              <a:ext cx="231900" cy="798600"/>
            </a:xfrm>
            <a:prstGeom prst="straightConnector1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4" name="Google Shape;297;p33">
              <a:extLst>
                <a:ext uri="{FF2B5EF4-FFF2-40B4-BE49-F238E27FC236}">
                  <a16:creationId xmlns:a16="http://schemas.microsoft.com/office/drawing/2014/main" id="{12495404-8B53-5E52-E424-677C5BD7DB49}"/>
                </a:ext>
              </a:extLst>
            </p:cNvPr>
            <p:cNvCxnSpPr/>
            <p:nvPr/>
          </p:nvCxnSpPr>
          <p:spPr>
            <a:xfrm>
              <a:off x="3075785" y="1902976"/>
              <a:ext cx="410700" cy="313200"/>
            </a:xfrm>
            <a:prstGeom prst="straightConnector1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5" name="Google Shape;298;p33">
              <a:extLst>
                <a:ext uri="{FF2B5EF4-FFF2-40B4-BE49-F238E27FC236}">
                  <a16:creationId xmlns:a16="http://schemas.microsoft.com/office/drawing/2014/main" id="{9DE45770-50C3-F083-B082-DAF55C75B5B1}"/>
                </a:ext>
              </a:extLst>
            </p:cNvPr>
            <p:cNvCxnSpPr/>
            <p:nvPr/>
          </p:nvCxnSpPr>
          <p:spPr>
            <a:xfrm>
              <a:off x="4895237" y="1902950"/>
              <a:ext cx="744000" cy="255900"/>
            </a:xfrm>
            <a:prstGeom prst="straightConnector1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6" name="Google Shape;299;p33">
              <a:extLst>
                <a:ext uri="{FF2B5EF4-FFF2-40B4-BE49-F238E27FC236}">
                  <a16:creationId xmlns:a16="http://schemas.microsoft.com/office/drawing/2014/main" id="{4051876E-4894-68CD-803A-2C5EB4DEC5F8}"/>
                </a:ext>
              </a:extLst>
            </p:cNvPr>
            <p:cNvCxnSpPr/>
            <p:nvPr/>
          </p:nvCxnSpPr>
          <p:spPr>
            <a:xfrm>
              <a:off x="6941692" y="1902950"/>
              <a:ext cx="849900" cy="255900"/>
            </a:xfrm>
            <a:prstGeom prst="straightConnector1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2250617547"/>
      </p:ext>
    </p:extLst>
  </p:cSld>
  <p:clrMapOvr>
    <a:masterClrMapping/>
  </p:clrMapOvr>
  <p:transition spd="med">
    <p:pull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DF11E8-0751-30F8-0BBB-0F2EE6215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081DA73-129F-360E-5521-1E3423337D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60912" y="2050199"/>
            <a:ext cx="3889132" cy="108902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122" name="Picture 2" descr="Picture background">
            <a:extLst>
              <a:ext uri="{FF2B5EF4-FFF2-40B4-BE49-F238E27FC236}">
                <a16:creationId xmlns:a16="http://schemas.microsoft.com/office/drawing/2014/main" id="{33473F5E-38BF-627E-5D89-ACB7ADBF3D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82" b="6163"/>
          <a:stretch>
            <a:fillRect/>
          </a:stretch>
        </p:blipFill>
        <p:spPr bwMode="auto">
          <a:xfrm>
            <a:off x="1" y="0"/>
            <a:ext cx="3664976" cy="2359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Picture background">
            <a:extLst>
              <a:ext uri="{FF2B5EF4-FFF2-40B4-BE49-F238E27FC236}">
                <a16:creationId xmlns:a16="http://schemas.microsoft.com/office/drawing/2014/main" id="{FE97230C-2086-DD24-F78E-5AF58E5FD8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4127" y="1877196"/>
            <a:ext cx="4659872" cy="349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Picture background">
            <a:extLst>
              <a:ext uri="{FF2B5EF4-FFF2-40B4-BE49-F238E27FC236}">
                <a16:creationId xmlns:a16="http://schemas.microsoft.com/office/drawing/2014/main" id="{5FADA7C3-998A-A0D3-02A9-45C468FD7B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51" y="2434528"/>
            <a:ext cx="3546825" cy="266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Picture background">
            <a:extLst>
              <a:ext uri="{FF2B5EF4-FFF2-40B4-BE49-F238E27FC236}">
                <a16:creationId xmlns:a16="http://schemas.microsoft.com/office/drawing/2014/main" id="{697F9062-34E7-856E-8EC6-E284C968FF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58" r="5265" b="33917"/>
          <a:stretch>
            <a:fillRect/>
          </a:stretch>
        </p:blipFill>
        <p:spPr bwMode="auto">
          <a:xfrm>
            <a:off x="3878580" y="-65493"/>
            <a:ext cx="4968240" cy="2345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2704959"/>
      </p:ext>
    </p:extLst>
  </p:cSld>
  <p:clrMapOvr>
    <a:masterClrMapping/>
  </p:clrMapOvr>
  <p:transition spd="med">
    <p:pull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Picture background">
            <a:extLst>
              <a:ext uri="{FF2B5EF4-FFF2-40B4-BE49-F238E27FC236}">
                <a16:creationId xmlns:a16="http://schemas.microsoft.com/office/drawing/2014/main" id="{48CDE6D4-7ED2-7BF2-D91F-07F7CA99BB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9039" y="267629"/>
            <a:ext cx="6323361" cy="4742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7817136"/>
      </p:ext>
    </p:extLst>
  </p:cSld>
  <p:clrMapOvr>
    <a:masterClrMapping/>
  </p:clrMapOvr>
  <p:transition spd="med">
    <p:pull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5F5C8C-4497-974B-9DB0-02980EC1B7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8DAB853E-A8D1-8A84-1360-ED6C6940CD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479" y="498088"/>
            <a:ext cx="7218555" cy="4060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4851455"/>
      </p:ext>
    </p:extLst>
  </p:cSld>
  <p:clrMapOvr>
    <a:masterClrMapping/>
  </p:clrMapOvr>
  <p:transition spd="med">
    <p:pull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2"/>
          <p:cNvSpPr txBox="1">
            <a:spLocks noGrp="1"/>
          </p:cNvSpPr>
          <p:nvPr>
            <p:ph type="title" idx="4294967295"/>
          </p:nvPr>
        </p:nvSpPr>
        <p:spPr>
          <a:xfrm>
            <a:off x="0" y="995363"/>
            <a:ext cx="9144000" cy="164623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0" b="1" dirty="0">
                <a:solidFill>
                  <a:srgbClr val="FF0000"/>
                </a:solidFill>
              </a:rPr>
              <a:t>3 тур</a:t>
            </a:r>
            <a:endParaRPr sz="5000" b="1" dirty="0">
              <a:solidFill>
                <a:srgbClr val="FF000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0" b="1" dirty="0">
                <a:solidFill>
                  <a:srgbClr val="FF0000"/>
                </a:solidFill>
              </a:rPr>
              <a:t>ГЕОМЕТРИЧЕСКИЕ ФИГУРЫ</a:t>
            </a:r>
            <a:endParaRPr sz="5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внобедренный треугольник 4"/>
          <p:cNvSpPr/>
          <p:nvPr/>
        </p:nvSpPr>
        <p:spPr>
          <a:xfrm>
            <a:off x="2897982" y="1221582"/>
            <a:ext cx="1835944" cy="1403747"/>
          </a:xfrm>
          <a:prstGeom prst="triangle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350" dirty="0"/>
          </a:p>
        </p:txBody>
      </p:sp>
      <p:sp>
        <p:nvSpPr>
          <p:cNvPr id="8" name="Номер слайда 7"/>
          <p:cNvSpPr txBox="1">
            <a:spLocks noGrp="1"/>
          </p:cNvSpPr>
          <p:nvPr/>
        </p:nvSpPr>
        <p:spPr>
          <a:xfrm>
            <a:off x="6057900" y="4767263"/>
            <a:ext cx="1600200" cy="273844"/>
          </a:xfrm>
          <a:prstGeom prst="rect">
            <a:avLst/>
          </a:prstGeom>
          <a:noFill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endParaRPr lang="ru-RU" altLang="ru-RU" sz="900" dirty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DCF604E-4D16-EAF5-1D62-D4CB222459EC}"/>
              </a:ext>
            </a:extLst>
          </p:cNvPr>
          <p:cNvSpPr txBox="1"/>
          <p:nvPr/>
        </p:nvSpPr>
        <p:spPr>
          <a:xfrm>
            <a:off x="1085052" y="33041"/>
            <a:ext cx="729774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" sz="3600" b="1" dirty="0">
                <a:solidFill>
                  <a:srgbClr val="FF0000"/>
                </a:solidFill>
                <a:latin typeface="Century Gothic" panose="020B0502020202020204"/>
                <a:ea typeface="+mj-ea"/>
                <a:cs typeface="+mj-cs"/>
              </a:rPr>
              <a:t>Задание</a:t>
            </a:r>
            <a:r>
              <a:rPr kumimoji="0" lang="ru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 № 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D68884B-5720-A580-FF47-9346349DEE64}"/>
              </a:ext>
            </a:extLst>
          </p:cNvPr>
          <p:cNvSpPr txBox="1"/>
          <p:nvPr/>
        </p:nvSpPr>
        <p:spPr>
          <a:xfrm>
            <a:off x="1025912" y="4281145"/>
            <a:ext cx="811808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Какую невидимую фигуру нарисовал треугольник?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87528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95 -0.01049 C 0.07587 -0.01049 0.13195 0.0642 0.13195 0.15618 C 0.13195 0.24784 0.07587 0.32253 0.00695 0.32253 C -0.06198 0.32253 -0.11805 0.24784 -0.11805 0.15618 C -0.11805 0.0642 -0.06198 -0.01049 0.00695 -0.01049 Z " pathEditMode="relative" rAng="0" ptsTypes="AAAAA">
                                      <p:cBhvr>
                                        <p:cTn id="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6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694872" y="1342473"/>
            <a:ext cx="1620441" cy="151209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35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33DD06D-385C-ABB7-E8F3-7452EFCF54F7}"/>
              </a:ext>
            </a:extLst>
          </p:cNvPr>
          <p:cNvSpPr txBox="1"/>
          <p:nvPr/>
        </p:nvSpPr>
        <p:spPr>
          <a:xfrm>
            <a:off x="1245219" y="230458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" sz="2800" b="1" dirty="0">
                <a:solidFill>
                  <a:srgbClr val="FF0000"/>
                </a:solidFill>
                <a:latin typeface="Century Gothic" panose="020B0502020202020204"/>
              </a:rPr>
              <a:t>Задание</a:t>
            </a:r>
            <a:r>
              <a:rPr kumimoji="0" lang="ru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</a:rPr>
              <a:t> № 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98C56A6-C888-8988-262D-D72594C9C048}"/>
              </a:ext>
            </a:extLst>
          </p:cNvPr>
          <p:cNvSpPr txBox="1"/>
          <p:nvPr/>
        </p:nvSpPr>
        <p:spPr>
          <a:xfrm>
            <a:off x="1170878" y="4324751"/>
            <a:ext cx="76460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Какую невидимую фигуру нарисовал квадрат?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87898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4.69136E-6 L 0.125 0.28766 L -0.125 0.28766 L -4.72222E-6 -4.69136E-6 Z " pathEditMode="relative" rAng="0" ptsTypes="AAAA">
                                      <p:cBhvr>
                                        <p:cTn id="6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3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2357754" y="1707654"/>
            <a:ext cx="1350150" cy="1296144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35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603FFD3-A639-1A75-5BF0-F7FF724BDF01}"/>
              </a:ext>
            </a:extLst>
          </p:cNvPr>
          <p:cNvSpPr txBox="1"/>
          <p:nvPr/>
        </p:nvSpPr>
        <p:spPr>
          <a:xfrm>
            <a:off x="1326995" y="170508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" sz="2800" b="1" dirty="0">
                <a:solidFill>
                  <a:srgbClr val="FF0000"/>
                </a:solidFill>
                <a:latin typeface="Century Gothic" panose="020B0502020202020204"/>
              </a:rPr>
              <a:t>Задание</a:t>
            </a:r>
            <a:r>
              <a:rPr kumimoji="0" lang="ru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№ 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9F794D2-DA3E-009E-AB90-22CD57569F68}"/>
              </a:ext>
            </a:extLst>
          </p:cNvPr>
          <p:cNvSpPr txBox="1"/>
          <p:nvPr/>
        </p:nvSpPr>
        <p:spPr>
          <a:xfrm>
            <a:off x="1964845" y="602556"/>
            <a:ext cx="75939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Какую невидимую фигуру нарисовал круг?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90025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L 0.25 0.33302  L 0 0.33302  L 0 0  Z" pathEditMode="relative" ptsTypes="">
                                      <p:cBhvr>
                                        <p:cTn id="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3"/>
          <p:cNvSpPr txBox="1">
            <a:spLocks noGrp="1"/>
          </p:cNvSpPr>
          <p:nvPr>
            <p:ph type="title"/>
          </p:nvPr>
        </p:nvSpPr>
        <p:spPr>
          <a:xfrm>
            <a:off x="2106274" y="274789"/>
            <a:ext cx="5377500" cy="16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0" b="1" dirty="0">
                <a:solidFill>
                  <a:srgbClr val="FF0000"/>
                </a:solidFill>
              </a:rPr>
              <a:t>Занимательная геометрия</a:t>
            </a:r>
            <a:endParaRPr sz="5000" b="1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D03E3E-6109-B7CC-A3B7-DE4C779FB0BC}"/>
              </a:ext>
            </a:extLst>
          </p:cNvPr>
          <p:cNvSpPr txBox="1"/>
          <p:nvPr/>
        </p:nvSpPr>
        <p:spPr>
          <a:xfrm>
            <a:off x="1234069" y="1920889"/>
            <a:ext cx="7300332" cy="27517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Уважаемые участники игры!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 должны придумать название вашей команды, выбрать капитана.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Ответы нужно вносить в бланки, после каждого тура бланки с ответами сдаём для проверки. </a:t>
            </a:r>
            <a:endParaRPr lang="ru-RU" sz="24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добрый путь!</a:t>
            </a:r>
            <a:endParaRPr lang="ru-RU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9F5CF2B-BB37-CD5A-0C58-2708EFCAC5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1551" y="86831"/>
            <a:ext cx="3430674" cy="502745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48B629BA-5ADC-1A57-99A8-4A4E8B3726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9673554"/>
              </p:ext>
            </p:extLst>
          </p:nvPr>
        </p:nvGraphicFramePr>
        <p:xfrm>
          <a:off x="2569280" y="2614408"/>
          <a:ext cx="2552850" cy="2417456"/>
        </p:xfrm>
        <a:graphic>
          <a:graphicData uri="http://schemas.openxmlformats.org/drawingml/2006/table">
            <a:tbl>
              <a:tblPr firstRow="1" firstCol="1" bandRow="1"/>
              <a:tblGrid>
                <a:gridCol w="283650">
                  <a:extLst>
                    <a:ext uri="{9D8B030D-6E8A-4147-A177-3AD203B41FA5}">
                      <a16:colId xmlns:a16="http://schemas.microsoft.com/office/drawing/2014/main" val="238723775"/>
                    </a:ext>
                  </a:extLst>
                </a:gridCol>
                <a:gridCol w="283650">
                  <a:extLst>
                    <a:ext uri="{9D8B030D-6E8A-4147-A177-3AD203B41FA5}">
                      <a16:colId xmlns:a16="http://schemas.microsoft.com/office/drawing/2014/main" val="3134870641"/>
                    </a:ext>
                  </a:extLst>
                </a:gridCol>
                <a:gridCol w="283650">
                  <a:extLst>
                    <a:ext uri="{9D8B030D-6E8A-4147-A177-3AD203B41FA5}">
                      <a16:colId xmlns:a16="http://schemas.microsoft.com/office/drawing/2014/main" val="4233137282"/>
                    </a:ext>
                  </a:extLst>
                </a:gridCol>
                <a:gridCol w="283650">
                  <a:extLst>
                    <a:ext uri="{9D8B030D-6E8A-4147-A177-3AD203B41FA5}">
                      <a16:colId xmlns:a16="http://schemas.microsoft.com/office/drawing/2014/main" val="1986576488"/>
                    </a:ext>
                  </a:extLst>
                </a:gridCol>
                <a:gridCol w="283650">
                  <a:extLst>
                    <a:ext uri="{9D8B030D-6E8A-4147-A177-3AD203B41FA5}">
                      <a16:colId xmlns:a16="http://schemas.microsoft.com/office/drawing/2014/main" val="3729805121"/>
                    </a:ext>
                  </a:extLst>
                </a:gridCol>
                <a:gridCol w="283650">
                  <a:extLst>
                    <a:ext uri="{9D8B030D-6E8A-4147-A177-3AD203B41FA5}">
                      <a16:colId xmlns:a16="http://schemas.microsoft.com/office/drawing/2014/main" val="1803159104"/>
                    </a:ext>
                  </a:extLst>
                </a:gridCol>
                <a:gridCol w="283650">
                  <a:extLst>
                    <a:ext uri="{9D8B030D-6E8A-4147-A177-3AD203B41FA5}">
                      <a16:colId xmlns:a16="http://schemas.microsoft.com/office/drawing/2014/main" val="3248016470"/>
                    </a:ext>
                  </a:extLst>
                </a:gridCol>
                <a:gridCol w="283650">
                  <a:extLst>
                    <a:ext uri="{9D8B030D-6E8A-4147-A177-3AD203B41FA5}">
                      <a16:colId xmlns:a16="http://schemas.microsoft.com/office/drawing/2014/main" val="3363196732"/>
                    </a:ext>
                  </a:extLst>
                </a:gridCol>
                <a:gridCol w="283650">
                  <a:extLst>
                    <a:ext uri="{9D8B030D-6E8A-4147-A177-3AD203B41FA5}">
                      <a16:colId xmlns:a16="http://schemas.microsoft.com/office/drawing/2014/main" val="1933091144"/>
                    </a:ext>
                  </a:extLst>
                </a:gridCol>
              </a:tblGrid>
              <a:tr h="1715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5206601"/>
                  </a:ext>
                </a:extLst>
              </a:tr>
              <a:tr h="1715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47971416"/>
                  </a:ext>
                </a:extLst>
              </a:tr>
              <a:tr h="1715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4503053"/>
                  </a:ext>
                </a:extLst>
              </a:tr>
              <a:tr h="1715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4582610"/>
                  </a:ext>
                </a:extLst>
              </a:tr>
              <a:tr h="2183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1659652"/>
                  </a:ext>
                </a:extLst>
              </a:tr>
              <a:tr h="2183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3685574"/>
                  </a:ext>
                </a:extLst>
              </a:tr>
              <a:tr h="2183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1925190"/>
                  </a:ext>
                </a:extLst>
              </a:tr>
              <a:tr h="2183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8709667"/>
                  </a:ext>
                </a:extLst>
              </a:tr>
              <a:tr h="1715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6722170"/>
                  </a:ext>
                </a:extLst>
              </a:tr>
              <a:tr h="1715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3779552"/>
                  </a:ext>
                </a:extLst>
              </a:tr>
              <a:tr h="1715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3552080"/>
                  </a:ext>
                </a:extLst>
              </a:tr>
              <a:tr h="1715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0175201"/>
                  </a:ext>
                </a:extLst>
              </a:tr>
              <a:tr h="1715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295791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983C8BBD-667A-0BA2-298D-850A186BB941}"/>
              </a:ext>
            </a:extLst>
          </p:cNvPr>
          <p:cNvSpPr txBox="1"/>
          <p:nvPr/>
        </p:nvSpPr>
        <p:spPr>
          <a:xfrm>
            <a:off x="241610" y="86831"/>
            <a:ext cx="5237356" cy="21540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" sz="2400" b="1" dirty="0">
                <a:solidFill>
                  <a:srgbClr val="FF0000"/>
                </a:solidFill>
              </a:rPr>
              <a:t>Задание № 4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Вписать названия геометрических фигур сверху вниз по порядку, отгадать ключевое слово.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/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каждое правильно угаданное слово – 1 балл.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2111265"/>
      </p:ext>
    </p:extLst>
  </p:cSld>
  <p:clrMapOvr>
    <a:masterClrMapping/>
  </p:clrMapOvr>
  <p:transition spd="slow">
    <p:push dir="u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B231A2-E5FE-0023-D2FD-8184B1A43A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внобедренный треугольник 4">
            <a:extLst>
              <a:ext uri="{FF2B5EF4-FFF2-40B4-BE49-F238E27FC236}">
                <a16:creationId xmlns:a16="http://schemas.microsoft.com/office/drawing/2014/main" id="{B37A8B7B-3987-18E3-58DA-82CA0E145BB0}"/>
              </a:ext>
            </a:extLst>
          </p:cNvPr>
          <p:cNvSpPr/>
          <p:nvPr/>
        </p:nvSpPr>
        <p:spPr>
          <a:xfrm>
            <a:off x="2897982" y="1221582"/>
            <a:ext cx="1835944" cy="1403747"/>
          </a:xfrm>
          <a:prstGeom prst="triangle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350" dirty="0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C7CE30E2-F98E-4F43-67A9-174DAE506182}"/>
              </a:ext>
            </a:extLst>
          </p:cNvPr>
          <p:cNvSpPr/>
          <p:nvPr/>
        </p:nvSpPr>
        <p:spPr>
          <a:xfrm>
            <a:off x="2519772" y="1167594"/>
            <a:ext cx="2700300" cy="2592288"/>
          </a:xfrm>
          <a:prstGeom prst="ellipse">
            <a:avLst/>
          </a:prstGeom>
          <a:ln w="76200">
            <a:solidFill>
              <a:schemeClr val="bg1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350" dirty="0"/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4CC84242-2042-57DE-FC42-E0BF3E9704A8}"/>
              </a:ext>
            </a:extLst>
          </p:cNvPr>
          <p:cNvSpPr txBox="1">
            <a:spLocks noGrp="1"/>
          </p:cNvSpPr>
          <p:nvPr/>
        </p:nvSpPr>
        <p:spPr>
          <a:xfrm>
            <a:off x="6057900" y="4767263"/>
            <a:ext cx="1600200" cy="273844"/>
          </a:xfrm>
          <a:prstGeom prst="rect">
            <a:avLst/>
          </a:prstGeom>
          <a:noFill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endParaRPr lang="ru-RU" altLang="ru-RU" sz="900" dirty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98684C1-187E-977E-EE4E-D373060241C3}"/>
              </a:ext>
            </a:extLst>
          </p:cNvPr>
          <p:cNvSpPr txBox="1"/>
          <p:nvPr/>
        </p:nvSpPr>
        <p:spPr>
          <a:xfrm>
            <a:off x="923126" y="171104"/>
            <a:ext cx="729774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ОТВЕТЫ</a:t>
            </a:r>
          </a:p>
          <a:p>
            <a:r>
              <a:rPr kumimoji="0" lang="ru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 № 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46624DC-4443-D73A-04F2-3DB66FA3F16F}"/>
              </a:ext>
            </a:extLst>
          </p:cNvPr>
          <p:cNvSpPr txBox="1"/>
          <p:nvPr/>
        </p:nvSpPr>
        <p:spPr>
          <a:xfrm>
            <a:off x="1025912" y="4281145"/>
            <a:ext cx="811808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Какую невидимую фигуру нарисовал треугольник?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3078B2-233D-DE93-25C7-809F95F8A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03009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95 -0.01049 C 0.07587 -0.01049 0.13195 0.0642 0.13195 0.15618 C 0.13195 0.24784 0.07587 0.32253 0.00695 0.32253 C -0.06198 0.32253 -0.11805 0.24784 -0.11805 0.15618 C -0.11805 0.0642 -0.06198 -0.01049 0.00695 -0.01049 Z " pathEditMode="relative" rAng="0" ptsTypes="AAAAA">
                                      <p:cBhvr>
                                        <p:cTn id="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6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30CBF7-615A-D9B2-4030-6476B87EFE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6768659-2D60-C0F1-84CD-C08D09513D74}"/>
              </a:ext>
            </a:extLst>
          </p:cNvPr>
          <p:cNvSpPr/>
          <p:nvPr/>
        </p:nvSpPr>
        <p:spPr>
          <a:xfrm>
            <a:off x="3694872" y="1342473"/>
            <a:ext cx="1620441" cy="151209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350" dirty="0"/>
          </a:p>
        </p:txBody>
      </p:sp>
      <p:sp>
        <p:nvSpPr>
          <p:cNvPr id="8" name="Равнобедренный треугольник 7">
            <a:extLst>
              <a:ext uri="{FF2B5EF4-FFF2-40B4-BE49-F238E27FC236}">
                <a16:creationId xmlns:a16="http://schemas.microsoft.com/office/drawing/2014/main" id="{B054725A-785F-7EB3-A70E-BA213C0AF2BC}"/>
              </a:ext>
            </a:extLst>
          </p:cNvPr>
          <p:cNvSpPr/>
          <p:nvPr/>
        </p:nvSpPr>
        <p:spPr>
          <a:xfrm>
            <a:off x="2452864" y="230458"/>
            <a:ext cx="4104456" cy="3078342"/>
          </a:xfrm>
          <a:prstGeom prst="triangle">
            <a:avLst/>
          </a:prstGeom>
          <a:solidFill>
            <a:srgbClr val="3399FF"/>
          </a:solidFill>
          <a:ln w="76200">
            <a:solidFill>
              <a:schemeClr val="bg1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35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CE04738-6258-F625-A7B7-EDEC03C40D40}"/>
              </a:ext>
            </a:extLst>
          </p:cNvPr>
          <p:cNvSpPr txBox="1"/>
          <p:nvPr/>
        </p:nvSpPr>
        <p:spPr>
          <a:xfrm>
            <a:off x="1245219" y="230458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</a:rPr>
              <a:t> № 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F1107FC-021A-2F86-AF51-3BF762211768}"/>
              </a:ext>
            </a:extLst>
          </p:cNvPr>
          <p:cNvSpPr txBox="1"/>
          <p:nvPr/>
        </p:nvSpPr>
        <p:spPr>
          <a:xfrm>
            <a:off x="1170878" y="4324751"/>
            <a:ext cx="76460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Какую невидимую фигуру нарисовал квадрат? </a:t>
            </a:r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91351A-5E8C-2B6B-6CF7-CC4C3A1F3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36902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4.69136E-6 L 0.125 0.28766 L -0.125 0.28766 L -4.72222E-6 -4.69136E-6 Z " pathEditMode="relative" rAng="0" ptsTypes="AAAA">
                                      <p:cBhvr>
                                        <p:cTn id="6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3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F4F142-5862-F072-2BBD-D159CC4C6E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>
            <a:extLst>
              <a:ext uri="{FF2B5EF4-FFF2-40B4-BE49-F238E27FC236}">
                <a16:creationId xmlns:a16="http://schemas.microsoft.com/office/drawing/2014/main" id="{DFA5FD3B-04EE-35C4-DC5F-5A4D1980F311}"/>
              </a:ext>
            </a:extLst>
          </p:cNvPr>
          <p:cNvSpPr/>
          <p:nvPr/>
        </p:nvSpPr>
        <p:spPr>
          <a:xfrm>
            <a:off x="2357754" y="1707654"/>
            <a:ext cx="1350150" cy="1296144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35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0E76C8-DB5C-16E3-A402-747FB462C517}"/>
              </a:ext>
            </a:extLst>
          </p:cNvPr>
          <p:cNvSpPr/>
          <p:nvPr/>
        </p:nvSpPr>
        <p:spPr>
          <a:xfrm>
            <a:off x="1817694" y="1275606"/>
            <a:ext cx="3073974" cy="2430270"/>
          </a:xfrm>
          <a:prstGeom prst="rect">
            <a:avLst/>
          </a:prstGeom>
          <a:solidFill>
            <a:schemeClr val="accent3">
              <a:lumMod val="75000"/>
            </a:schemeClr>
          </a:solidFill>
          <a:ln w="76200">
            <a:solidFill>
              <a:schemeClr val="bg1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350" dirty="0"/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5E4170B9-4E47-6CB2-B059-85F72C579416}"/>
              </a:ext>
            </a:extLst>
          </p:cNvPr>
          <p:cNvSpPr txBox="1">
            <a:spLocks noGrp="1"/>
          </p:cNvSpPr>
          <p:nvPr/>
        </p:nvSpPr>
        <p:spPr>
          <a:xfrm>
            <a:off x="6057900" y="4767263"/>
            <a:ext cx="1600200" cy="273844"/>
          </a:xfrm>
          <a:prstGeom prst="rect">
            <a:avLst/>
          </a:prstGeom>
          <a:noFill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endParaRPr lang="ru-RU" altLang="ru-RU" sz="900" dirty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D852618-743D-80FB-5499-ED127B02A6B9}"/>
              </a:ext>
            </a:extLst>
          </p:cNvPr>
          <p:cNvSpPr txBox="1"/>
          <p:nvPr/>
        </p:nvSpPr>
        <p:spPr>
          <a:xfrm>
            <a:off x="1326995" y="170508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№ 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BEA7AFF-8748-D321-B94F-3FC088A96641}"/>
              </a:ext>
            </a:extLst>
          </p:cNvPr>
          <p:cNvSpPr txBox="1"/>
          <p:nvPr/>
        </p:nvSpPr>
        <p:spPr>
          <a:xfrm>
            <a:off x="1964845" y="602556"/>
            <a:ext cx="75939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Какую невидимую фигуру нарисовал круг? </a:t>
            </a:r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7F3DD7-341E-C1EF-2274-778E4791C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57245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L 0.25 0.33302  L 0 0.33302  L 0 0  Z" pathEditMode="relative" ptsTypes="">
                                      <p:cBhvr>
                                        <p:cTn id="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29DC939-86F2-0CBB-18BF-D1D0962E22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6225" y="146305"/>
            <a:ext cx="3482340" cy="485089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927B5E7-557C-E96B-B975-C61C6B35C2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180" y="1077951"/>
            <a:ext cx="4515454" cy="328589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5DC7D26-B5FF-F3FE-90CA-F7D2E5A10FB8}"/>
              </a:ext>
            </a:extLst>
          </p:cNvPr>
          <p:cNvSpPr txBox="1"/>
          <p:nvPr/>
        </p:nvSpPr>
        <p:spPr>
          <a:xfrm>
            <a:off x="1471776" y="146305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№ 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438055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53"/>
          <p:cNvSpPr txBox="1">
            <a:spLocks noGrp="1"/>
          </p:cNvSpPr>
          <p:nvPr>
            <p:ph type="title" idx="4294967295"/>
          </p:nvPr>
        </p:nvSpPr>
        <p:spPr>
          <a:xfrm>
            <a:off x="1774786" y="653430"/>
            <a:ext cx="5837779" cy="164623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0" b="1" dirty="0">
                <a:solidFill>
                  <a:srgbClr val="FF0000"/>
                </a:solidFill>
              </a:rPr>
              <a:t>4 тур</a:t>
            </a:r>
            <a:endParaRPr sz="5000" b="1" dirty="0">
              <a:solidFill>
                <a:srgbClr val="FF000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0" b="1" dirty="0">
                <a:solidFill>
                  <a:srgbClr val="FF0000"/>
                </a:solidFill>
              </a:rPr>
              <a:t>МЫ ВСЁ МОЖЕМ!</a:t>
            </a:r>
            <a:endParaRPr sz="5000" b="1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1F8E46-A0BD-A7FB-299A-F6994843F4EA}"/>
              </a:ext>
            </a:extLst>
          </p:cNvPr>
          <p:cNvSpPr txBox="1"/>
          <p:nvPr/>
        </p:nvSpPr>
        <p:spPr>
          <a:xfrm>
            <a:off x="847492" y="2353179"/>
            <a:ext cx="7828155" cy="2649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только руки, ноги и тело требуют тренировки, но и мозг человека требует упражнений. </a:t>
            </a:r>
          </a:p>
          <a:p>
            <a:pPr marL="45720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Решение задач, головоломок, ребусов развивает логическое мышление, скорость реакции. </a:t>
            </a:r>
          </a:p>
          <a:p>
            <a:pPr marL="45720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Недаром говорят, что</a:t>
            </a:r>
            <a:r>
              <a:rPr lang="ru-RU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математика – это гимнастика ума.</a:t>
            </a:r>
            <a:endParaRPr lang="ru-RU" sz="24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Рисунок 2">
            <a:extLst>
              <a:ext uri="{FF2B5EF4-FFF2-40B4-BE49-F238E27FC236}">
                <a16:creationId xmlns:a16="http://schemas.microsoft.com/office/drawing/2014/main" id="{25CD271C-6720-C400-61F6-E09073DF10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290" y="1549119"/>
            <a:ext cx="7344242" cy="243183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C621A65-86E5-DDE8-B0E6-73933D5F4621}"/>
              </a:ext>
            </a:extLst>
          </p:cNvPr>
          <p:cNvSpPr txBox="1"/>
          <p:nvPr/>
        </p:nvSpPr>
        <p:spPr>
          <a:xfrm>
            <a:off x="1877122" y="245547"/>
            <a:ext cx="4572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Отгадать ребусы</a:t>
            </a:r>
          </a:p>
          <a:p>
            <a:r>
              <a:rPr kumimoji="0" lang="ru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№ 1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0" name="Рисунок 2">
            <a:extLst>
              <a:ext uri="{FF2B5EF4-FFF2-40B4-BE49-F238E27FC236}">
                <a16:creationId xmlns:a16="http://schemas.microsoft.com/office/drawing/2014/main" id="{A82EBFBF-EE17-8028-A299-D716694DDC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1882" y="1087477"/>
            <a:ext cx="7219688" cy="358653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56C261E-9D6B-D815-463B-43609EF397AD}"/>
              </a:ext>
            </a:extLst>
          </p:cNvPr>
          <p:cNvSpPr txBox="1"/>
          <p:nvPr/>
        </p:nvSpPr>
        <p:spPr>
          <a:xfrm>
            <a:off x="1416205" y="200941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№ 2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525FD72-5D2E-99B0-7D40-184D31CFDA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051" t="39678" r="45231" b="43484"/>
          <a:stretch/>
        </p:blipFill>
        <p:spPr bwMode="auto">
          <a:xfrm>
            <a:off x="2564781" y="998404"/>
            <a:ext cx="4356410" cy="359877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4C166B4-31F1-0B30-D44C-E066E634C837}"/>
              </a:ext>
            </a:extLst>
          </p:cNvPr>
          <p:cNvSpPr txBox="1"/>
          <p:nvPr/>
        </p:nvSpPr>
        <p:spPr>
          <a:xfrm>
            <a:off x="1557454" y="148903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№ 3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001469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3" name="Рисунок 2">
            <a:extLst>
              <a:ext uri="{FF2B5EF4-FFF2-40B4-BE49-F238E27FC236}">
                <a16:creationId xmlns:a16="http://schemas.microsoft.com/office/drawing/2014/main" id="{E31CB680-E3AA-2527-EF01-219E4A6564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723" y="1082887"/>
            <a:ext cx="7593758" cy="215096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B8ABFFE-BD38-9B90-263C-EC03FB6C08CD}"/>
              </a:ext>
            </a:extLst>
          </p:cNvPr>
          <p:cNvSpPr txBox="1"/>
          <p:nvPr/>
        </p:nvSpPr>
        <p:spPr>
          <a:xfrm>
            <a:off x="1401337" y="215810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№ </a:t>
            </a:r>
            <a:r>
              <a:rPr lang="ru" sz="3600" b="1" dirty="0">
                <a:solidFill>
                  <a:srgbClr val="FF0000"/>
                </a:solidFill>
                <a:latin typeface="Century Gothic" panose="020B0502020202020204"/>
              </a:rPr>
              <a:t>4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6"/>
          <p:cNvSpPr txBox="1">
            <a:spLocks noGrp="1"/>
          </p:cNvSpPr>
          <p:nvPr>
            <p:ph type="title" idx="4294967295"/>
          </p:nvPr>
        </p:nvSpPr>
        <p:spPr>
          <a:xfrm>
            <a:off x="1883569" y="1148538"/>
            <a:ext cx="5376862" cy="164623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u" sz="5000" b="1" dirty="0">
                <a:solidFill>
                  <a:srgbClr val="FF0000"/>
                </a:solidFill>
              </a:rPr>
              <a:t>1 тур</a:t>
            </a:r>
            <a:br>
              <a:rPr lang="ru" sz="5000" b="1" dirty="0">
                <a:solidFill>
                  <a:srgbClr val="FF0000"/>
                </a:solidFill>
              </a:rPr>
            </a:br>
            <a:r>
              <a:rPr lang="ru" sz="5000" b="1" dirty="0">
                <a:solidFill>
                  <a:srgbClr val="FF0000"/>
                </a:solidFill>
              </a:rPr>
              <a:t>РАЗМИНКА</a:t>
            </a:r>
            <a:endParaRPr sz="5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54"/>
          <p:cNvSpPr txBox="1">
            <a:spLocks noGrp="1"/>
          </p:cNvSpPr>
          <p:nvPr>
            <p:ph type="title"/>
          </p:nvPr>
        </p:nvSpPr>
        <p:spPr>
          <a:xfrm>
            <a:off x="-1106294" y="17281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 b="1" dirty="0">
                <a:solidFill>
                  <a:srgbClr val="FF0000"/>
                </a:solidFill>
              </a:rPr>
              <a:t>Задание № 5 </a:t>
            </a:r>
            <a:endParaRPr sz="3600" b="1" dirty="0">
              <a:solidFill>
                <a:srgbClr val="FF0000"/>
              </a:solidFill>
            </a:endParaRPr>
          </a:p>
        </p:txBody>
      </p:sp>
      <p:sp>
        <p:nvSpPr>
          <p:cNvPr id="453" name="Google Shape;453;p54"/>
          <p:cNvSpPr txBox="1">
            <a:spLocks noGrp="1"/>
          </p:cNvSpPr>
          <p:nvPr>
            <p:ph type="body" idx="1"/>
          </p:nvPr>
        </p:nvSpPr>
        <p:spPr>
          <a:xfrm>
            <a:off x="486938" y="1210210"/>
            <a:ext cx="7991706" cy="19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ru" sz="28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Из слова </a:t>
            </a:r>
          </a:p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ru" sz="54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геометрия </a:t>
            </a:r>
          </a:p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ru" sz="28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составьте как можно больше слов существительных</a:t>
            </a:r>
            <a:endParaRPr sz="2800" b="1" dirty="0">
              <a:solidFill>
                <a:schemeClr val="tx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55"/>
          <p:cNvSpPr txBox="1">
            <a:spLocks noGrp="1"/>
          </p:cNvSpPr>
          <p:nvPr>
            <p:ph type="title"/>
          </p:nvPr>
        </p:nvSpPr>
        <p:spPr>
          <a:xfrm>
            <a:off x="-727152" y="269454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 b="1" dirty="0">
                <a:solidFill>
                  <a:srgbClr val="FF0000"/>
                </a:solidFill>
              </a:rPr>
              <a:t>Задание № 6</a:t>
            </a:r>
            <a:endParaRPr sz="3600" b="1" dirty="0">
              <a:solidFill>
                <a:srgbClr val="FF0000"/>
              </a:solidFill>
            </a:endParaRPr>
          </a:p>
        </p:txBody>
      </p:sp>
      <p:sp>
        <p:nvSpPr>
          <p:cNvPr id="460" name="Google Shape;460;p55"/>
          <p:cNvSpPr txBox="1">
            <a:spLocks noGrp="1"/>
          </p:cNvSpPr>
          <p:nvPr>
            <p:ph type="body" idx="1"/>
          </p:nvPr>
        </p:nvSpPr>
        <p:spPr>
          <a:xfrm>
            <a:off x="950944" y="1368830"/>
            <a:ext cx="7888255" cy="19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ru" sz="28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Запишите название единицы измерения площади, служащее окончанием данных слов: </a:t>
            </a:r>
            <a:r>
              <a:rPr lang="ru" sz="2800" i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НЕКТ(…); ПОЖ(…); КОМ(…); ПОВ(…)</a:t>
            </a:r>
            <a:endParaRPr sz="2800" i="1" dirty="0">
              <a:solidFill>
                <a:schemeClr val="tx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61" name="Google Shape;461;p55"/>
          <p:cNvSpPr txBox="1"/>
          <p:nvPr/>
        </p:nvSpPr>
        <p:spPr>
          <a:xfrm>
            <a:off x="1065200" y="3004125"/>
            <a:ext cx="6989700" cy="162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Рисунок 2">
            <a:extLst>
              <a:ext uri="{FF2B5EF4-FFF2-40B4-BE49-F238E27FC236}">
                <a16:creationId xmlns:a16="http://schemas.microsoft.com/office/drawing/2014/main" id="{25CD271C-6720-C400-61F6-E09073DF10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3121" y="729853"/>
            <a:ext cx="5562600" cy="184189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ятно 1 5">
            <a:extLst>
              <a:ext uri="{FF2B5EF4-FFF2-40B4-BE49-F238E27FC236}">
                <a16:creationId xmlns:a16="http://schemas.microsoft.com/office/drawing/2014/main" id="{5FE0D0FF-ED89-78DC-6F50-9B9D21200730}"/>
              </a:ext>
            </a:extLst>
          </p:cNvPr>
          <p:cNvSpPr/>
          <p:nvPr/>
        </p:nvSpPr>
        <p:spPr>
          <a:xfrm>
            <a:off x="2303860" y="2571750"/>
            <a:ext cx="5561409" cy="2430066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rgbClr val="FFFF00"/>
                </a:solidFill>
              </a:rPr>
              <a:t>Треугольник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758623-24C9-88B9-2A2E-C050F76DC802}"/>
              </a:ext>
            </a:extLst>
          </p:cNvPr>
          <p:cNvSpPr txBox="1"/>
          <p:nvPr/>
        </p:nvSpPr>
        <p:spPr>
          <a:xfrm>
            <a:off x="962722" y="-50035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 ОТВЕТЫ    № 1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9" name="Рисунок 2">
            <a:extLst>
              <a:ext uri="{FF2B5EF4-FFF2-40B4-BE49-F238E27FC236}">
                <a16:creationId xmlns:a16="http://schemas.microsoft.com/office/drawing/2014/main" id="{C155387F-0A11-9759-6C24-3B99B0297F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565" y="775256"/>
            <a:ext cx="5933581" cy="265628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ятно 1 5">
            <a:extLst>
              <a:ext uri="{FF2B5EF4-FFF2-40B4-BE49-F238E27FC236}">
                <a16:creationId xmlns:a16="http://schemas.microsoft.com/office/drawing/2014/main" id="{05A95235-6E63-B9F0-6AED-77D294E4A1DE}"/>
              </a:ext>
            </a:extLst>
          </p:cNvPr>
          <p:cNvSpPr/>
          <p:nvPr/>
        </p:nvSpPr>
        <p:spPr>
          <a:xfrm>
            <a:off x="2557346" y="2802209"/>
            <a:ext cx="6928567" cy="2430066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rgbClr val="FFFF00"/>
                </a:solidFill>
              </a:rPr>
              <a:t>Параллельные прямые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01B74E-6325-7B92-0B32-9AFD6C64C25A}"/>
              </a:ext>
            </a:extLst>
          </p:cNvPr>
          <p:cNvSpPr txBox="1"/>
          <p:nvPr/>
        </p:nvSpPr>
        <p:spPr>
          <a:xfrm>
            <a:off x="1274927" y="67127"/>
            <a:ext cx="47467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№ 2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592123-109A-0E2D-A2DD-32FC82060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E78AD32-FE89-361D-D302-2D1BE4D87D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051" t="39678" r="45231" b="43484"/>
          <a:stretch/>
        </p:blipFill>
        <p:spPr bwMode="auto">
          <a:xfrm>
            <a:off x="4572000" y="148903"/>
            <a:ext cx="3375103" cy="27881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DD0E21D-5759-FDC0-CD59-67E105FBA8A2}"/>
              </a:ext>
            </a:extLst>
          </p:cNvPr>
          <p:cNvSpPr txBox="1"/>
          <p:nvPr/>
        </p:nvSpPr>
        <p:spPr>
          <a:xfrm>
            <a:off x="1557454" y="148903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№ 3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Пятно 1 5">
            <a:extLst>
              <a:ext uri="{FF2B5EF4-FFF2-40B4-BE49-F238E27FC236}">
                <a16:creationId xmlns:a16="http://schemas.microsoft.com/office/drawing/2014/main" id="{735841D8-7481-BB65-C47E-3F613C9E0E5D}"/>
              </a:ext>
            </a:extLst>
          </p:cNvPr>
          <p:cNvSpPr/>
          <p:nvPr/>
        </p:nvSpPr>
        <p:spPr>
          <a:xfrm>
            <a:off x="2557346" y="2802209"/>
            <a:ext cx="6928567" cy="2430066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rgbClr val="FFFF00"/>
                </a:solidFill>
              </a:rPr>
              <a:t>хорда</a:t>
            </a:r>
          </a:p>
        </p:txBody>
      </p:sp>
    </p:spTree>
    <p:extLst>
      <p:ext uri="{BB962C8B-B14F-4D97-AF65-F5344CB8AC3E}">
        <p14:creationId xmlns:p14="http://schemas.microsoft.com/office/powerpoint/2010/main" val="425740174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3" name="Рисунок 2">
            <a:extLst>
              <a:ext uri="{FF2B5EF4-FFF2-40B4-BE49-F238E27FC236}">
                <a16:creationId xmlns:a16="http://schemas.microsoft.com/office/drawing/2014/main" id="{E31CB680-E3AA-2527-EF01-219E4A6564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673" y="878692"/>
            <a:ext cx="7711659" cy="218436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ятно 1 5">
            <a:extLst>
              <a:ext uri="{FF2B5EF4-FFF2-40B4-BE49-F238E27FC236}">
                <a16:creationId xmlns:a16="http://schemas.microsoft.com/office/drawing/2014/main" id="{F52F7CE6-E870-7164-00CF-A4A4546DB847}"/>
              </a:ext>
            </a:extLst>
          </p:cNvPr>
          <p:cNvSpPr/>
          <p:nvPr/>
        </p:nvSpPr>
        <p:spPr>
          <a:xfrm>
            <a:off x="1841096" y="2981624"/>
            <a:ext cx="6983236" cy="2184363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rgbClr val="FFFF00"/>
                </a:solidFill>
              </a:rPr>
              <a:t>Перпендикуляр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A9CCE9-28B2-FB16-2E24-98E7B5271A62}"/>
              </a:ext>
            </a:extLst>
          </p:cNvPr>
          <p:cNvSpPr txBox="1"/>
          <p:nvPr/>
        </p:nvSpPr>
        <p:spPr>
          <a:xfrm>
            <a:off x="1364166" y="104298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№ 4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8">
          <a:extLst>
            <a:ext uri="{FF2B5EF4-FFF2-40B4-BE49-F238E27FC236}">
              <a16:creationId xmlns:a16="http://schemas.microsoft.com/office/drawing/2014/main" id="{65AE6E4C-FC5A-F060-A94D-F4CD31C58E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55">
            <a:extLst>
              <a:ext uri="{FF2B5EF4-FFF2-40B4-BE49-F238E27FC236}">
                <a16:creationId xmlns:a16="http://schemas.microsoft.com/office/drawing/2014/main" id="{E667FDFE-DC51-44F7-3499-DE65FDFF3F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727152" y="269454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 b="1" dirty="0">
                <a:solidFill>
                  <a:srgbClr val="FF0000"/>
                </a:solidFill>
              </a:rPr>
              <a:t>Задание № 6</a:t>
            </a:r>
            <a:endParaRPr sz="3600" b="1" dirty="0">
              <a:solidFill>
                <a:srgbClr val="FF0000"/>
              </a:solidFill>
            </a:endParaRPr>
          </a:p>
        </p:txBody>
      </p:sp>
      <p:sp>
        <p:nvSpPr>
          <p:cNvPr id="460" name="Google Shape;460;p55">
            <a:extLst>
              <a:ext uri="{FF2B5EF4-FFF2-40B4-BE49-F238E27FC236}">
                <a16:creationId xmlns:a16="http://schemas.microsoft.com/office/drawing/2014/main" id="{929CBE69-BD6F-26F1-A970-2098FA4BBD8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50944" y="1368830"/>
            <a:ext cx="7888255" cy="19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ru" sz="28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Запишите название единицы измерения площади, служащее окончанием данных слов: </a:t>
            </a:r>
            <a:r>
              <a:rPr lang="ru" sz="2800" i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НЕКТ(</a:t>
            </a:r>
            <a:r>
              <a:rPr lang="ru" sz="2800" b="1" i="1" u="sng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АР</a:t>
            </a:r>
            <a:r>
              <a:rPr lang="ru" sz="2800" i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); ПОЖ(…); КОМ(…); ПОВ(…)</a:t>
            </a:r>
            <a:endParaRPr sz="2800" i="1" dirty="0">
              <a:solidFill>
                <a:schemeClr val="tx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61" name="Google Shape;461;p55">
            <a:extLst>
              <a:ext uri="{FF2B5EF4-FFF2-40B4-BE49-F238E27FC236}">
                <a16:creationId xmlns:a16="http://schemas.microsoft.com/office/drawing/2014/main" id="{E1CD8794-865D-6BCC-CF3B-16D849D5FFF3}"/>
              </a:ext>
            </a:extLst>
          </p:cNvPr>
          <p:cNvSpPr txBox="1"/>
          <p:nvPr/>
        </p:nvSpPr>
        <p:spPr>
          <a:xfrm>
            <a:off x="1065200" y="3004125"/>
            <a:ext cx="6989700" cy="162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4146730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6CC166BB-81E8-5359-8549-29237F0003B9}"/>
              </a:ext>
            </a:extLst>
          </p:cNvPr>
          <p:cNvSpPr txBox="1"/>
          <p:nvPr/>
        </p:nvSpPr>
        <p:spPr>
          <a:xfrm>
            <a:off x="632460" y="776972"/>
            <a:ext cx="8084820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ru" sz="5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5 тур</a:t>
            </a:r>
            <a:br>
              <a:rPr kumimoji="0" lang="ru" sz="5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</a:br>
            <a:r>
              <a:rPr lang="ru" sz="5000" b="1" dirty="0">
                <a:solidFill>
                  <a:srgbClr val="FF0000"/>
                </a:solidFill>
                <a:latin typeface="Century Gothic" panose="020B0502020202020204"/>
                <a:ea typeface="+mj-ea"/>
                <a:cs typeface="+mj-cs"/>
              </a:rPr>
              <a:t>ГЕОМЕТРИЧЕСКИЕ РАЗБОРКИ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90866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34A796C-FB0D-EC04-6999-9A775D8E6750}"/>
              </a:ext>
            </a:extLst>
          </p:cNvPr>
          <p:cNvSpPr txBox="1"/>
          <p:nvPr/>
        </p:nvSpPr>
        <p:spPr>
          <a:xfrm>
            <a:off x="555516" y="463800"/>
            <a:ext cx="8382000" cy="28357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Однажды на прямой появилась принадлежащая ей точка. Из этой точки убежал в бесконечность луч, образовав с прямой угол в 40 градусов. Угол не захотел жить в одиночестве и завел себе соседа. Какой должна быть градусная мера соседа, чтобы два друга смогли жить долго и счастливо?</a:t>
            </a:r>
            <a:endParaRPr lang="ru-RU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88844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8B9EC1C-4C6F-891C-C070-2B900D3B7570}"/>
              </a:ext>
            </a:extLst>
          </p:cNvPr>
          <p:cNvSpPr txBox="1"/>
          <p:nvPr/>
        </p:nvSpPr>
        <p:spPr>
          <a:xfrm>
            <a:off x="730034" y="305711"/>
            <a:ext cx="8260080" cy="43213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ru-RU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Пришел однажды треугольник в гости к своему соседу и говорит: «Я равный тебе, потому что у меня две стороны такие же, как у тебя и угол, который прилежит к третьей стороне такой же, как и твой угол, лежащий между этими сторонами! Значит, по закону,  мы можем поменяться домами. Я буду жить у тебя, а ты ко мне переходи!» Должен ли сосед переехать? 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ru-RU" sz="2800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Объясните свой ответ.</a:t>
            </a:r>
            <a:endParaRPr lang="ru-RU" sz="2800" i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6364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7"/>
          <p:cNvSpPr txBox="1">
            <a:spLocks noGrp="1"/>
          </p:cNvSpPr>
          <p:nvPr>
            <p:ph type="title"/>
          </p:nvPr>
        </p:nvSpPr>
        <p:spPr>
          <a:xfrm>
            <a:off x="-1284713" y="266075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 b="1" dirty="0">
                <a:solidFill>
                  <a:srgbClr val="FF0000"/>
                </a:solidFill>
              </a:rPr>
              <a:t>Вопрос № 1</a:t>
            </a:r>
            <a:endParaRPr sz="3600" b="1" dirty="0">
              <a:solidFill>
                <a:srgbClr val="FF0000"/>
              </a:solidFill>
            </a:endParaRPr>
          </a:p>
        </p:txBody>
      </p:sp>
      <p:sp>
        <p:nvSpPr>
          <p:cNvPr id="157" name="Google Shape;157;p17"/>
          <p:cNvSpPr txBox="1"/>
          <p:nvPr/>
        </p:nvSpPr>
        <p:spPr>
          <a:xfrm>
            <a:off x="4867950" y="4456225"/>
            <a:ext cx="1635300" cy="42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tx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95F5CE-3789-F50F-0806-91CA974715BB}"/>
              </a:ext>
            </a:extLst>
          </p:cNvPr>
          <p:cNvSpPr txBox="1"/>
          <p:nvPr/>
        </p:nvSpPr>
        <p:spPr>
          <a:xfrm>
            <a:off x="669073" y="1518359"/>
            <a:ext cx="718882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ru-RU" sz="2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Луч Солнца – это</a:t>
            </a:r>
            <a:endParaRPr lang="ru-RU" sz="2800" b="1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457200" algn="l"/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А) Неограниченная прямая</a:t>
            </a:r>
            <a:endParaRPr lang="ru-RU" sz="2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457200" algn="l"/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Б) Прямая, ограниченная с одного конца</a:t>
            </a:r>
            <a:endParaRPr lang="ru-RU" sz="2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457200" algn="l"/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В) Прямая, ограниченная с двух концов</a:t>
            </a:r>
            <a:endParaRPr lang="ru-RU" sz="2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6">
          <a:extLst>
            <a:ext uri="{FF2B5EF4-FFF2-40B4-BE49-F238E27FC236}">
              <a16:creationId xmlns:a16="http://schemas.microsoft.com/office/drawing/2014/main" id="{80CE23D5-0822-2573-9607-3E928A7080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53">
            <a:extLst>
              <a:ext uri="{FF2B5EF4-FFF2-40B4-BE49-F238E27FC236}">
                <a16:creationId xmlns:a16="http://schemas.microsoft.com/office/drawing/2014/main" id="{71042788-902C-42CB-59B0-8D9F4F7C5B8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923925"/>
            <a:ext cx="9478963" cy="164782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0" b="1" dirty="0">
                <a:solidFill>
                  <a:srgbClr val="FF0000"/>
                </a:solidFill>
              </a:rPr>
              <a:t>6 тур</a:t>
            </a:r>
            <a:br>
              <a:rPr lang="ru" sz="5000" b="1" dirty="0">
                <a:solidFill>
                  <a:srgbClr val="FF0000"/>
                </a:solidFill>
              </a:rPr>
            </a:br>
            <a:r>
              <a:rPr lang="ru" sz="5000" b="1" dirty="0">
                <a:solidFill>
                  <a:srgbClr val="FF0000"/>
                </a:solidFill>
              </a:rPr>
              <a:t>УГАДАЙ ТЕОРЕМУ</a:t>
            </a:r>
            <a:endParaRPr sz="5000" b="1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10CBD92-5DB6-3F17-7E7E-2B947416B3FA}"/>
              </a:ext>
            </a:extLst>
          </p:cNvPr>
          <p:cNvSpPr txBox="1"/>
          <p:nvPr/>
        </p:nvSpPr>
        <p:spPr>
          <a:xfrm>
            <a:off x="1336288" y="2727867"/>
            <a:ext cx="7621858" cy="13610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пяти слов – 1балл, с четырёх – 2 балла, с трёх – 3 балла, с двух – 4 балла, с одного – 5 баллов, 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только с подсказки, без слов – 6 баллов.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84311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9D1B9FD7-8FF5-E03D-F65B-5041547F0198}"/>
              </a:ext>
            </a:extLst>
          </p:cNvPr>
          <p:cNvSpPr txBox="1"/>
          <p:nvPr/>
        </p:nvSpPr>
        <p:spPr>
          <a:xfrm>
            <a:off x="814038" y="209399"/>
            <a:ext cx="7608850" cy="26824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8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Подсказка:</a:t>
            </a: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Теорема о тропинках, ведущих в одну сторону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Биссектриса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основанию, является медианой и 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высотой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2FCC787-51A5-6C01-BDF5-DBAE91653849}"/>
              </a:ext>
            </a:extLst>
          </p:cNvPr>
          <p:cNvSpPr txBox="1"/>
          <p:nvPr/>
        </p:nvSpPr>
        <p:spPr>
          <a:xfrm>
            <a:off x="814038" y="2938098"/>
            <a:ext cx="8426603" cy="15552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ru-RU" sz="28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Подсказка: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Теорема о братьях-близнецах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основании равны.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1A2F964-A21D-AF9F-29AC-64C523FAB67B}"/>
              </a:ext>
            </a:extLst>
          </p:cNvPr>
          <p:cNvSpPr txBox="1"/>
          <p:nvPr/>
        </p:nvSpPr>
        <p:spPr>
          <a:xfrm>
            <a:off x="3165088" y="1312139"/>
            <a:ext cx="46946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равнобедренного</a:t>
            </a:r>
            <a:endParaRPr lang="ru-RU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B0CC885-9FF6-56E4-3AA3-BD734A107F81}"/>
              </a:ext>
            </a:extLst>
          </p:cNvPr>
          <p:cNvSpPr txBox="1"/>
          <p:nvPr/>
        </p:nvSpPr>
        <p:spPr>
          <a:xfrm>
            <a:off x="814038" y="1881592"/>
            <a:ext cx="22804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проведенная</a:t>
            </a:r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E6AB778-A79B-3FFC-0107-CDB64561EC54}"/>
              </a:ext>
            </a:extLst>
          </p:cNvPr>
          <p:cNvSpPr txBox="1"/>
          <p:nvPr/>
        </p:nvSpPr>
        <p:spPr>
          <a:xfrm>
            <a:off x="6201935" y="1308434"/>
            <a:ext cx="257407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треугольника, </a:t>
            </a:r>
            <a:endParaRPr lang="ru-RU" sz="2800" u="sng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78D697A-1B2B-61D6-6616-338E73BEFA74}"/>
              </a:ext>
            </a:extLst>
          </p:cNvPr>
          <p:cNvSpPr txBox="1"/>
          <p:nvPr/>
        </p:nvSpPr>
        <p:spPr>
          <a:xfrm>
            <a:off x="3061009" y="1881592"/>
            <a:ext cx="49251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</a:t>
            </a:r>
            <a:endParaRPr lang="ru-RU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A9D303C-8999-92AC-2D04-4FFEB7C63F05}"/>
              </a:ext>
            </a:extLst>
          </p:cNvPr>
          <p:cNvSpPr txBox="1"/>
          <p:nvPr/>
        </p:nvSpPr>
        <p:spPr>
          <a:xfrm>
            <a:off x="854927" y="3516310"/>
            <a:ext cx="4609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endParaRPr lang="ru-RU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8A7289D-4A10-34B1-74BA-13EA7DCF7AB3}"/>
              </a:ext>
            </a:extLst>
          </p:cNvPr>
          <p:cNvSpPr txBox="1"/>
          <p:nvPr/>
        </p:nvSpPr>
        <p:spPr>
          <a:xfrm>
            <a:off x="1204332" y="3516310"/>
            <a:ext cx="29141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равнобедренном</a:t>
            </a:r>
            <a:endParaRPr lang="ru-RU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3295F80-C8CC-F4AD-E9F8-17AE535CC151}"/>
              </a:ext>
            </a:extLst>
          </p:cNvPr>
          <p:cNvSpPr txBox="1"/>
          <p:nvPr/>
        </p:nvSpPr>
        <p:spPr>
          <a:xfrm>
            <a:off x="4025590" y="3526176"/>
            <a:ext cx="253318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треугольнике</a:t>
            </a:r>
            <a:endParaRPr lang="ru-RU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5A9AFE0-470B-824D-CBD8-DFEC7A60D348}"/>
              </a:ext>
            </a:extLst>
          </p:cNvPr>
          <p:cNvSpPr txBox="1"/>
          <p:nvPr/>
        </p:nvSpPr>
        <p:spPr>
          <a:xfrm>
            <a:off x="6454697" y="3516310"/>
            <a:ext cx="124707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углы</a:t>
            </a:r>
            <a:endParaRPr lang="ru-RU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B44F223-DCE1-856D-4946-19319C66902F}"/>
              </a:ext>
            </a:extLst>
          </p:cNvPr>
          <p:cNvSpPr txBox="1"/>
          <p:nvPr/>
        </p:nvSpPr>
        <p:spPr>
          <a:xfrm>
            <a:off x="7453659" y="3526176"/>
            <a:ext cx="9692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29895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C146745-53D0-4ADC-1BCC-4DE77A7B159D}"/>
              </a:ext>
            </a:extLst>
          </p:cNvPr>
          <p:cNvSpPr txBox="1"/>
          <p:nvPr/>
        </p:nvSpPr>
        <p:spPr>
          <a:xfrm>
            <a:off x="724829" y="118025"/>
            <a:ext cx="8352264" cy="26824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ru-RU" sz="28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Подсказка:</a:t>
            </a: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Теорема о сёстрах-тройняшках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endParaRPr lang="ru-RU" sz="2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соответственно равны трём сторонам другого треугольника, то такие треугольники равны.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329335-9286-D495-00EF-F3504DF8B4F6}"/>
              </a:ext>
            </a:extLst>
          </p:cNvPr>
          <p:cNvSpPr txBox="1"/>
          <p:nvPr/>
        </p:nvSpPr>
        <p:spPr>
          <a:xfrm>
            <a:off x="1265663" y="3273310"/>
            <a:ext cx="7811430" cy="15552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ru-RU" sz="28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Подсказка: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Теорема о дружных соседях.</a:t>
            </a:r>
            <a:endParaRPr lang="ru-RU" sz="2800" u="sng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восьмидесяти градусам.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1C96574-753D-98E7-B870-31BBDD6593FD}"/>
              </a:ext>
            </a:extLst>
          </p:cNvPr>
          <p:cNvSpPr txBox="1"/>
          <p:nvPr/>
        </p:nvSpPr>
        <p:spPr>
          <a:xfrm>
            <a:off x="732264" y="1368461"/>
            <a:ext cx="1066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Если</a:t>
            </a:r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41528C4-7562-6E88-32DE-65151FE2E7E6}"/>
              </a:ext>
            </a:extLst>
          </p:cNvPr>
          <p:cNvSpPr txBox="1"/>
          <p:nvPr/>
        </p:nvSpPr>
        <p:spPr>
          <a:xfrm>
            <a:off x="1674542" y="1371869"/>
            <a:ext cx="89023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три</a:t>
            </a:r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4C2D55E-6CC9-1761-EBEA-12A1DD264FF6}"/>
              </a:ext>
            </a:extLst>
          </p:cNvPr>
          <p:cNvSpPr txBox="1"/>
          <p:nvPr/>
        </p:nvSpPr>
        <p:spPr>
          <a:xfrm>
            <a:off x="2469996" y="1368461"/>
            <a:ext cx="16187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стороны</a:t>
            </a:r>
            <a:endParaRPr lang="ru-RU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BACB4DB-0382-2A4E-0978-E29BA3B03958}"/>
              </a:ext>
            </a:extLst>
          </p:cNvPr>
          <p:cNvSpPr txBox="1"/>
          <p:nvPr/>
        </p:nvSpPr>
        <p:spPr>
          <a:xfrm>
            <a:off x="4008863" y="1368461"/>
            <a:ext cx="13214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одного</a:t>
            </a:r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C5DE259-9F86-D766-F958-D98CC54B3B80}"/>
              </a:ext>
            </a:extLst>
          </p:cNvPr>
          <p:cNvSpPr txBox="1"/>
          <p:nvPr/>
        </p:nvSpPr>
        <p:spPr>
          <a:xfrm>
            <a:off x="5330283" y="1368461"/>
            <a:ext cx="246627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треугольника</a:t>
            </a:r>
            <a:endParaRPr lang="ru-RU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C4EFC3D-BA67-9AB3-879C-AD497C46056D}"/>
              </a:ext>
            </a:extLst>
          </p:cNvPr>
          <p:cNvSpPr txBox="1"/>
          <p:nvPr/>
        </p:nvSpPr>
        <p:spPr>
          <a:xfrm>
            <a:off x="1027770" y="3841334"/>
            <a:ext cx="14013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Сумма</a:t>
            </a:r>
            <a:endParaRPr lang="ru-RU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62A0295-6658-35D6-7FF1-7007CA8E1CD1}"/>
              </a:ext>
            </a:extLst>
          </p:cNvPr>
          <p:cNvSpPr txBox="1"/>
          <p:nvPr/>
        </p:nvSpPr>
        <p:spPr>
          <a:xfrm>
            <a:off x="2278566" y="3841334"/>
            <a:ext cx="169591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смежных</a:t>
            </a:r>
            <a:endParaRPr lang="ru-RU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A0E22B2-121C-703B-29D6-81917C648D9B}"/>
              </a:ext>
            </a:extLst>
          </p:cNvPr>
          <p:cNvSpPr txBox="1"/>
          <p:nvPr/>
        </p:nvSpPr>
        <p:spPr>
          <a:xfrm>
            <a:off x="3877836" y="3834301"/>
            <a:ext cx="120804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углов</a:t>
            </a:r>
            <a:endParaRPr lang="ru-RU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7507C8E-0BD7-CEFB-A129-0AC855CEEE6B}"/>
              </a:ext>
            </a:extLst>
          </p:cNvPr>
          <p:cNvSpPr txBox="1"/>
          <p:nvPr/>
        </p:nvSpPr>
        <p:spPr>
          <a:xfrm>
            <a:off x="4900961" y="3844869"/>
            <a:ext cx="120804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равна</a:t>
            </a:r>
            <a:endParaRPr lang="ru-RU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3146C6-392D-6567-685E-E8878D7CB42E}"/>
              </a:ext>
            </a:extLst>
          </p:cNvPr>
          <p:cNvSpPr txBox="1"/>
          <p:nvPr/>
        </p:nvSpPr>
        <p:spPr>
          <a:xfrm>
            <a:off x="6001216" y="3844869"/>
            <a:ext cx="81775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3880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2" grpId="0"/>
      <p:bldP spid="14" grpId="0"/>
      <p:bldP spid="16" grpId="0"/>
      <p:bldP spid="18" grpId="0"/>
      <p:bldP spid="20" grpId="0"/>
      <p:bldP spid="22" grpId="0"/>
      <p:bldP spid="24" grpId="0"/>
      <p:bldP spid="26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6">
          <a:extLst>
            <a:ext uri="{FF2B5EF4-FFF2-40B4-BE49-F238E27FC236}">
              <a16:creationId xmlns:a16="http://schemas.microsoft.com/office/drawing/2014/main" id="{2573ECEC-EB3A-B854-D42E-E7C95416D1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53">
            <a:extLst>
              <a:ext uri="{FF2B5EF4-FFF2-40B4-BE49-F238E27FC236}">
                <a16:creationId xmlns:a16="http://schemas.microsoft.com/office/drawing/2014/main" id="{EA834ABA-0515-16B2-21FF-7266B1BCA32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923925"/>
            <a:ext cx="9478963" cy="164782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0" b="1" dirty="0">
                <a:solidFill>
                  <a:srgbClr val="FF0000"/>
                </a:solidFill>
              </a:rPr>
              <a:t>7 тур</a:t>
            </a:r>
            <a:br>
              <a:rPr lang="ru" sz="5000" b="1" dirty="0">
                <a:solidFill>
                  <a:srgbClr val="FF0000"/>
                </a:solidFill>
              </a:rPr>
            </a:br>
            <a:r>
              <a:rPr lang="ru" sz="5000" b="1" dirty="0">
                <a:solidFill>
                  <a:srgbClr val="FF0000"/>
                </a:solidFill>
              </a:rPr>
              <a:t>ТВОРЧЕСКИЙ</a:t>
            </a:r>
            <a:endParaRPr sz="5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94588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FB4D9C3-4B21-93D8-ED8D-AC7FB2371F65}"/>
              </a:ext>
            </a:extLst>
          </p:cNvPr>
          <p:cNvSpPr txBox="1"/>
          <p:nvPr/>
        </p:nvSpPr>
        <p:spPr>
          <a:xfrm>
            <a:off x="669072" y="70508"/>
            <a:ext cx="8103219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" sz="4000" b="1" dirty="0">
                <a:solidFill>
                  <a:prstClr val="black"/>
                </a:solidFill>
                <a:latin typeface="Times New Roman"/>
                <a:cs typeface="Times New Roman"/>
                <a:sym typeface="Times New Roman"/>
              </a:rPr>
              <a:t>Нарисовать человечка, </a:t>
            </a:r>
          </a:p>
          <a:p>
            <a:pPr algn="ctr"/>
            <a:r>
              <a:rPr lang="ru" sz="4000" b="1" dirty="0">
                <a:solidFill>
                  <a:prstClr val="black"/>
                </a:solidFill>
                <a:latin typeface="Times New Roman"/>
                <a:cs typeface="Times New Roman"/>
                <a:sym typeface="Times New Roman"/>
              </a:rPr>
              <a:t>состоящего из 10 и более различных геометрических фигур.</a:t>
            </a:r>
            <a:endParaRPr lang="ru-RU" sz="4000" dirty="0"/>
          </a:p>
        </p:txBody>
      </p:sp>
      <p:pic>
        <p:nvPicPr>
          <p:cNvPr id="13314" name="Picture 2" descr="Picture background">
            <a:extLst>
              <a:ext uri="{FF2B5EF4-FFF2-40B4-BE49-F238E27FC236}">
                <a16:creationId xmlns:a16="http://schemas.microsoft.com/office/drawing/2014/main" id="{B741ED9C-B6BF-B654-1EAE-020E45346C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4401" y="2571750"/>
            <a:ext cx="5238750" cy="141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EE50EE0-D2E5-E6BB-E5F8-3CA52EE44492}"/>
              </a:ext>
            </a:extLst>
          </p:cNvPr>
          <p:cNvSpPr txBox="1"/>
          <p:nvPr/>
        </p:nvSpPr>
        <p:spPr>
          <a:xfrm>
            <a:off x="1260087" y="4280906"/>
            <a:ext cx="73337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" sz="2800" dirty="0">
                <a:solidFill>
                  <a:prstClr val="black"/>
                </a:solidFill>
                <a:latin typeface="Times New Roman"/>
                <a:cs typeface="Times New Roman"/>
                <a:sym typeface="Times New Roman"/>
              </a:rPr>
              <a:t>Каждая различная фигура на рисунке – 1балл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6803335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01B1BD-F5C7-9B42-6B98-FB32A95CAE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6701" y="1272915"/>
            <a:ext cx="7419277" cy="1646100"/>
          </a:xfrm>
        </p:spPr>
        <p:txBody>
          <a:bodyPr/>
          <a:lstStyle/>
          <a:p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– это орудие, с помощью которого человек познает и покоряет окружающий мир. </a:t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dirty="0">
                <a:solidFill>
                  <a:srgbClr val="C00000"/>
                </a:solidFill>
              </a:rPr>
            </a:br>
            <a:r>
              <a:rPr lang="ru-RU" dirty="0">
                <a:solidFill>
                  <a:srgbClr val="C00000"/>
                </a:solidFill>
              </a:rPr>
              <a:t>      </a:t>
            </a:r>
            <a:br>
              <a:rPr lang="ru-RU" dirty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C5DB450-FCDA-CD82-A4C4-471157A38E52}"/>
              </a:ext>
            </a:extLst>
          </p:cNvPr>
          <p:cNvSpPr txBox="1"/>
          <p:nvPr/>
        </p:nvSpPr>
        <p:spPr>
          <a:xfrm>
            <a:off x="1642947" y="2571750"/>
            <a:ext cx="6839414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C00000"/>
                </a:solidFill>
              </a:rPr>
              <a:t> 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Дружите с математикой и у вас </a:t>
            </a:r>
            <a:b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получится!</a:t>
            </a:r>
            <a:br>
              <a:rPr lang="ru-RU" sz="3200" dirty="0">
                <a:solidFill>
                  <a:srgbClr val="C00000"/>
                </a:solidFill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13366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5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 dirty="0">
                <a:solidFill>
                  <a:srgbClr val="FF0000"/>
                </a:solidFill>
                <a:ea typeface="Times New Roman"/>
                <a:cs typeface="Times New Roman"/>
                <a:sym typeface="Times New Roman"/>
              </a:rPr>
              <a:t>ИТОГИ</a:t>
            </a:r>
            <a:endParaRPr b="1" dirty="0">
              <a:solidFill>
                <a:srgbClr val="FF0000"/>
              </a:solidFill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92" name="Google Shape;492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76200" y="0"/>
            <a:ext cx="4321800" cy="499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3" name="Google Shape;493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22200" y="152400"/>
            <a:ext cx="4321800" cy="499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0">
          <a:extLst>
            <a:ext uri="{FF2B5EF4-FFF2-40B4-BE49-F238E27FC236}">
              <a16:creationId xmlns:a16="http://schemas.microsoft.com/office/drawing/2014/main" id="{BC454C01-391A-5313-41FA-E8E63183AF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59">
            <a:extLst>
              <a:ext uri="{FF2B5EF4-FFF2-40B4-BE49-F238E27FC236}">
                <a16:creationId xmlns:a16="http://schemas.microsoft.com/office/drawing/2014/main" id="{52B0C9F9-97E3-E806-7B01-A3C497DFA06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 dirty="0">
                <a:solidFill>
                  <a:srgbClr val="FF0000"/>
                </a:solidFill>
                <a:ea typeface="Times New Roman"/>
                <a:cs typeface="Times New Roman"/>
                <a:sym typeface="Times New Roman"/>
              </a:rPr>
              <a:t>МОЛОДЦЫ!</a:t>
            </a:r>
            <a:endParaRPr b="1" dirty="0">
              <a:solidFill>
                <a:srgbClr val="FF0000"/>
              </a:solidFill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92" name="Google Shape;492;p59">
            <a:extLst>
              <a:ext uri="{FF2B5EF4-FFF2-40B4-BE49-F238E27FC236}">
                <a16:creationId xmlns:a16="http://schemas.microsoft.com/office/drawing/2014/main" id="{A9A90AD6-E031-4BD1-8BFD-CDC2283225C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76200" y="0"/>
            <a:ext cx="4321800" cy="499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3" name="Google Shape;493;p59">
            <a:extLst>
              <a:ext uri="{FF2B5EF4-FFF2-40B4-BE49-F238E27FC236}">
                <a16:creationId xmlns:a16="http://schemas.microsoft.com/office/drawing/2014/main" id="{12923CD4-F671-9A05-4A02-F3F8B030E1A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22200" y="152400"/>
            <a:ext cx="4321800" cy="4991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66103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8"/>
          <p:cNvSpPr txBox="1">
            <a:spLocks noGrp="1"/>
          </p:cNvSpPr>
          <p:nvPr>
            <p:ph type="title"/>
          </p:nvPr>
        </p:nvSpPr>
        <p:spPr>
          <a:xfrm>
            <a:off x="-273669" y="227475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 b="1" dirty="0">
                <a:solidFill>
                  <a:srgbClr val="FF0000"/>
                </a:solidFill>
              </a:rPr>
              <a:t>Вопрос № 2</a:t>
            </a:r>
            <a:endParaRPr sz="3600" b="1" dirty="0">
              <a:solidFill>
                <a:srgbClr val="FF0000"/>
              </a:solidFill>
            </a:endParaRPr>
          </a:p>
        </p:txBody>
      </p:sp>
      <p:sp>
        <p:nvSpPr>
          <p:cNvPr id="167" name="Google Shape;167;p18"/>
          <p:cNvSpPr txBox="1"/>
          <p:nvPr/>
        </p:nvSpPr>
        <p:spPr>
          <a:xfrm>
            <a:off x="4981800" y="4542050"/>
            <a:ext cx="1852500" cy="4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tx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02A207A-D77E-A005-7B7C-CAA802C74FD5}"/>
              </a:ext>
            </a:extLst>
          </p:cNvPr>
          <p:cNvSpPr txBox="1"/>
          <p:nvPr/>
        </p:nvSpPr>
        <p:spPr>
          <a:xfrm>
            <a:off x="1440365" y="1094422"/>
            <a:ext cx="6759497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ru-RU" sz="2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Угол учебника «Геометрия»</a:t>
            </a:r>
            <a:endParaRPr lang="ru-RU" sz="2800" b="1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457200" algn="l"/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А) </a:t>
            </a:r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Развернутый</a:t>
            </a:r>
            <a:endParaRPr lang="ru-RU" sz="2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457200" algn="l"/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Б)  Прямой</a:t>
            </a:r>
            <a:endParaRPr lang="ru-RU" sz="2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457200" algn="l"/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В)  Острый</a:t>
            </a:r>
            <a:endParaRPr lang="ru-RU" sz="2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457200" algn="l"/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Г)  Тупой</a:t>
            </a:r>
            <a:endParaRPr lang="ru-RU" sz="2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9"/>
          <p:cNvSpPr txBox="1">
            <a:spLocks noGrp="1"/>
          </p:cNvSpPr>
          <p:nvPr>
            <p:ph type="title"/>
          </p:nvPr>
        </p:nvSpPr>
        <p:spPr>
          <a:xfrm>
            <a:off x="-965045" y="332644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 b="1" dirty="0">
                <a:solidFill>
                  <a:srgbClr val="FF0000"/>
                </a:solidFill>
              </a:rPr>
              <a:t>Вопрос № 3</a:t>
            </a:r>
            <a:endParaRPr sz="36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45AB3C-3F08-D111-F053-83CDDD705A52}"/>
              </a:ext>
            </a:extLst>
          </p:cNvPr>
          <p:cNvSpPr txBox="1"/>
          <p:nvPr/>
        </p:nvSpPr>
        <p:spPr>
          <a:xfrm>
            <a:off x="698810" y="1150122"/>
            <a:ext cx="7731512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ru-RU" sz="2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Какие линии на Земном шаре никогда</a:t>
            </a:r>
          </a:p>
          <a:p>
            <a:pPr algn="l">
              <a:buNone/>
            </a:pPr>
            <a:r>
              <a:rPr lang="ru-RU" sz="2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 пересекутся:</a:t>
            </a:r>
            <a:endParaRPr lang="ru-RU" sz="2800" b="1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408940" algn="l"/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А)  </a:t>
            </a:r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параллели</a:t>
            </a:r>
            <a:endParaRPr lang="ru-RU" sz="2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408940" algn="l"/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Б)  </a:t>
            </a:r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меридианы</a:t>
            </a:r>
            <a:endParaRPr lang="ru-RU" sz="2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>
              <a:buNone/>
            </a:pP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0"/>
          <p:cNvSpPr txBox="1">
            <a:spLocks noGrp="1"/>
          </p:cNvSpPr>
          <p:nvPr>
            <p:ph type="title"/>
          </p:nvPr>
        </p:nvSpPr>
        <p:spPr>
          <a:xfrm>
            <a:off x="-1113728" y="369814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 b="1" dirty="0">
                <a:solidFill>
                  <a:srgbClr val="FF0000"/>
                </a:solidFill>
              </a:rPr>
              <a:t>Вопрос № 4</a:t>
            </a:r>
            <a:endParaRPr sz="3600" b="1" dirty="0">
              <a:solidFill>
                <a:srgbClr val="FF0000"/>
              </a:solidFill>
            </a:endParaRPr>
          </a:p>
        </p:txBody>
      </p:sp>
      <p:sp>
        <p:nvSpPr>
          <p:cNvPr id="181" name="Google Shape;181;p20"/>
          <p:cNvSpPr txBox="1">
            <a:spLocks noGrp="1"/>
          </p:cNvSpPr>
          <p:nvPr>
            <p:ph type="body" idx="1"/>
          </p:nvPr>
        </p:nvSpPr>
        <p:spPr>
          <a:xfrm>
            <a:off x="689700" y="1190350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ru" sz="28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 какой угол поворачивается солдат по команде «кругом»?</a:t>
            </a:r>
          </a:p>
          <a:p>
            <a:pPr marL="146050" indent="0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А)  180°</a:t>
            </a:r>
          </a:p>
          <a:p>
            <a:pPr marL="146050" indent="0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Б)   360°</a:t>
            </a:r>
          </a:p>
          <a:p>
            <a:pPr marL="146050" indent="0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В)   90°</a:t>
            </a:r>
            <a:endParaRPr lang="ru" sz="2800" i="1" dirty="0">
              <a:solidFill>
                <a:schemeClr val="tx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sz="2400" dirty="0"/>
          </a:p>
        </p:txBody>
      </p:sp>
      <p:sp>
        <p:nvSpPr>
          <p:cNvPr id="182" name="Google Shape;182;p20"/>
          <p:cNvSpPr txBox="1"/>
          <p:nvPr/>
        </p:nvSpPr>
        <p:spPr>
          <a:xfrm>
            <a:off x="6601800" y="3519650"/>
            <a:ext cx="1852500" cy="4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tx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1993</TotalTime>
  <Words>1390</Words>
  <Application>Microsoft Office PowerPoint</Application>
  <PresentationFormat>Экран (16:9)</PresentationFormat>
  <Paragraphs>383</Paragraphs>
  <Slides>67</Slides>
  <Notes>38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67</vt:i4>
      </vt:variant>
    </vt:vector>
  </HeadingPairs>
  <TitlesOfParts>
    <vt:vector size="74" baseType="lpstr">
      <vt:lpstr>Century Gothic</vt:lpstr>
      <vt:lpstr>Arial</vt:lpstr>
      <vt:lpstr>Wingdings 3</vt:lpstr>
      <vt:lpstr>Calibri</vt:lpstr>
      <vt:lpstr>Wingdings</vt:lpstr>
      <vt:lpstr>Times New Roman</vt:lpstr>
      <vt:lpstr>Легкий дым</vt:lpstr>
      <vt:lpstr>Презентация PowerPoint</vt:lpstr>
      <vt:lpstr>Презентация PowerPoint</vt:lpstr>
      <vt:lpstr>Презентация PowerPoint</vt:lpstr>
      <vt:lpstr>Занимательная геометрия</vt:lpstr>
      <vt:lpstr>1 тур РАЗМИНКА</vt:lpstr>
      <vt:lpstr>Вопрос № 1</vt:lpstr>
      <vt:lpstr>Вопрос № 2</vt:lpstr>
      <vt:lpstr>Вопрос № 3</vt:lpstr>
      <vt:lpstr>Вопрос № 4</vt:lpstr>
      <vt:lpstr>Вопрос № 5</vt:lpstr>
      <vt:lpstr>Вопрос № 6</vt:lpstr>
      <vt:lpstr>Вопрос № 7</vt:lpstr>
      <vt:lpstr>Презентация PowerPoint</vt:lpstr>
      <vt:lpstr>Презентация PowerPoint</vt:lpstr>
      <vt:lpstr>Презентация PowerPoint</vt:lpstr>
      <vt:lpstr>ОТВЕТЫ № 1</vt:lpstr>
      <vt:lpstr>№ 2</vt:lpstr>
      <vt:lpstr>№ 3</vt:lpstr>
      <vt:lpstr>№ 4</vt:lpstr>
      <vt:lpstr>№ 5</vt:lpstr>
      <vt:lpstr>№ 6</vt:lpstr>
      <vt:lpstr>№ 7</vt:lpstr>
      <vt:lpstr>Презентация PowerPoint</vt:lpstr>
      <vt:lpstr>Презентация PowerPoint</vt:lpstr>
      <vt:lpstr>Презентация PowerPoint</vt:lpstr>
      <vt:lpstr>2 тур ИСТОРИЧЕСКИЙ</vt:lpstr>
      <vt:lpstr>Вопрос № 1</vt:lpstr>
      <vt:lpstr>Вопрос № 2</vt:lpstr>
      <vt:lpstr>Вопрос № 3</vt:lpstr>
      <vt:lpstr>Презентация PowerPoint</vt:lpstr>
      <vt:lpstr>ОТВЕТЫ № 1</vt:lpstr>
      <vt:lpstr>№ 2</vt:lpstr>
      <vt:lpstr>Презентация PowerPoint</vt:lpstr>
      <vt:lpstr>Презентация PowerPoint</vt:lpstr>
      <vt:lpstr>Презентация PowerPoint</vt:lpstr>
      <vt:lpstr>3 тур ГЕОМЕТРИЧЕСКИЕ ФИГУРЫ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4 тур МЫ ВСЁ МОЖЕМ!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Задание № 5 </vt:lpstr>
      <vt:lpstr>Задание № 6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Задание № 6</vt:lpstr>
      <vt:lpstr>Презентация PowerPoint</vt:lpstr>
      <vt:lpstr>Презентация PowerPoint</vt:lpstr>
      <vt:lpstr>Презентация PowerPoint</vt:lpstr>
      <vt:lpstr>6 тур УГАДАЙ ТЕОРЕМУ</vt:lpstr>
      <vt:lpstr>Презентация PowerPoint</vt:lpstr>
      <vt:lpstr>Презентация PowerPoint</vt:lpstr>
      <vt:lpstr>7 тур ТВОРЧЕСКИЙ</vt:lpstr>
      <vt:lpstr>Презентация PowerPoint</vt:lpstr>
      <vt:lpstr>Математика – это орудие, с помощью которого человек познает и покоряет окружающий мир.            </vt:lpstr>
      <vt:lpstr>ИТОГИ</vt:lpstr>
      <vt:lpstr>МОЛОДЦЫ!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“Занимательная геометрия”</dc:title>
  <dc:creator>Алеся</dc:creator>
  <cp:lastModifiedBy>Пользователь</cp:lastModifiedBy>
  <cp:revision>23</cp:revision>
  <dcterms:modified xsi:type="dcterms:W3CDTF">2026-07-24T16:47:57Z</dcterms:modified>
</cp:coreProperties>
</file>