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3" r:id="rId3"/>
    <p:sldMasterId id="2147483675" r:id="rId4"/>
    <p:sldMasterId id="2147483687" r:id="rId5"/>
    <p:sldMasterId id="2147483699" r:id="rId6"/>
    <p:sldMasterId id="2147483711" r:id="rId7"/>
    <p:sldMasterId id="2147483723" r:id="rId8"/>
    <p:sldMasterId id="2147483735" r:id="rId9"/>
  </p:sldMasterIdLst>
  <p:notesMasterIdLst>
    <p:notesMasterId r:id="rId38"/>
  </p:notesMasterIdLst>
  <p:handoutMasterIdLst>
    <p:handoutMasterId r:id="rId39"/>
  </p:handoutMasterIdLst>
  <p:sldIdLst>
    <p:sldId id="258" r:id="rId10"/>
    <p:sldId id="270" r:id="rId11"/>
    <p:sldId id="271" r:id="rId12"/>
    <p:sldId id="297" r:id="rId13"/>
    <p:sldId id="274" r:id="rId14"/>
    <p:sldId id="272" r:id="rId15"/>
    <p:sldId id="273" r:id="rId16"/>
    <p:sldId id="292" r:id="rId17"/>
    <p:sldId id="293" r:id="rId18"/>
    <p:sldId id="298" r:id="rId19"/>
    <p:sldId id="266" r:id="rId20"/>
    <p:sldId id="26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5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66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82096-1CF3-4600-A140-6065BA72BE88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37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524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823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524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823" y="36465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5" y="2048959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89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52" y="781464"/>
            <a:ext cx="6433399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87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43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3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09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490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225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62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10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77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953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733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497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995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07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614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871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15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587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867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359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292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682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224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126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939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582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08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43" y="1825625"/>
            <a:ext cx="4951415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51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24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867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326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581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569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2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61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346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86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141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141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873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410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88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833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168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747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893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658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71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50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867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237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822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806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120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588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8489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022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607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06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85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1674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144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479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007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3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6940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649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221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38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3" y="72468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1" y="72468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63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53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11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5727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0534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607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5283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741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599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487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931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987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62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98"/>
            <a:ext cx="4114800" cy="338161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71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6425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45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/>
              <a:pPr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54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01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71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78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40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11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2BC4-ADCC-4A96-96D6-A4F15D9F36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C9D0-E175-4BC5-B7FE-946EE53A5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43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87.xml"/><Relationship Id="rId1" Type="http://schemas.openxmlformats.org/officeDocument/2006/relationships/audio" Target="file:///C:\Users\&#1040;&#1080;&#1089;&#1090;2\Desktop\&#1060;&#1054;&#1058;&#1054;\&#1060;&#1054;&#1058;&#1054;%20(2)\&#1084;&#1077;&#1090;&#1086;&#1076;&#1080;&#1089;&#1090;\&#1087;&#1088;&#1086;&#1077;&#1082;&#1090;&#1099;%20&#1087;&#1086;%20&#1101;&#1082;&#1086;&#1083;&#1086;&#1075;&#1080;&#1080;\&#1087;&#1088;&#1086;&#1077;&#1082;&#1090;%20&#1051;&#1080;&#1087;&#1072;&#1090;&#1086;&#1074;&#1072;\Alan%20Silvestri%20-%20I''m%20Forrest...%20Forrest%20Gump.mp3" TargetMode="Externa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20285" y="2354036"/>
            <a:ext cx="10058403" cy="1219200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Экологический проект</a:t>
            </a:r>
            <a:br>
              <a:rPr lang="ru-RU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</a:br>
            <a:r>
              <a:rPr lang="ru-RU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«Деревья»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5" y="4147522"/>
            <a:ext cx="10058400" cy="2563587"/>
          </a:xfrm>
        </p:spPr>
        <p:txBody>
          <a:bodyPr>
            <a:normAutofit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r>
              <a:rPr lang="ru-RU" sz="2000" dirty="0" smtClean="0">
                <a:solidFill>
                  <a:srgbClr val="9A5315"/>
                </a:solidFill>
                <a:latin typeface="Segoe Print"/>
              </a:rPr>
              <a:t>педагога-психолога МДОУ ДСКВ №21 «Аист»</a:t>
            </a: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r>
              <a:rPr lang="ru-RU" sz="2000" b="0" i="0" dirty="0" smtClean="0">
                <a:solidFill>
                  <a:srgbClr val="9A5315"/>
                </a:solidFill>
                <a:latin typeface="Segoe Print"/>
              </a:rPr>
              <a:t>Липатовой Татьяны Александровны</a:t>
            </a: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800" dirty="0" smtClean="0">
              <a:solidFill>
                <a:srgbClr val="9A5315"/>
              </a:solidFill>
              <a:latin typeface="Segoe Print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800" dirty="0">
              <a:solidFill>
                <a:srgbClr val="9A5315"/>
              </a:solidFill>
              <a:latin typeface="Segoe Print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800" dirty="0" smtClean="0">
              <a:solidFill>
                <a:srgbClr val="9A5315"/>
              </a:solidFill>
              <a:latin typeface="Segoe Print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800" dirty="0" smtClean="0">
              <a:solidFill>
                <a:srgbClr val="9A5315"/>
              </a:solidFill>
              <a:latin typeface="Segoe Print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800" dirty="0">
              <a:solidFill>
                <a:srgbClr val="9A5315"/>
              </a:solidFill>
              <a:latin typeface="Segoe Print"/>
            </a:endParaRP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r>
              <a:rPr lang="ru-RU" sz="1200" dirty="0" err="1">
                <a:solidFill>
                  <a:srgbClr val="9A5315"/>
                </a:solidFill>
                <a:latin typeface="Segoe Print"/>
              </a:rPr>
              <a:t>р</a:t>
            </a:r>
            <a:r>
              <a:rPr lang="ru-RU" sz="1200" dirty="0" err="1" smtClean="0">
                <a:solidFill>
                  <a:srgbClr val="9A5315"/>
                </a:solidFill>
                <a:latin typeface="Segoe Print"/>
              </a:rPr>
              <a:t>п</a:t>
            </a:r>
            <a:r>
              <a:rPr lang="ru-RU" sz="1200" dirty="0" smtClean="0">
                <a:solidFill>
                  <a:srgbClr val="9A5315"/>
                </a:solidFill>
                <a:latin typeface="Segoe Print"/>
              </a:rPr>
              <a:t>. </a:t>
            </a:r>
            <a:r>
              <a:rPr lang="ru-RU" sz="1200" dirty="0" err="1" smtClean="0">
                <a:solidFill>
                  <a:srgbClr val="9A5315"/>
                </a:solidFill>
                <a:latin typeface="Segoe Print"/>
              </a:rPr>
              <a:t>Запрудня</a:t>
            </a:r>
            <a:r>
              <a:rPr lang="ru-RU" sz="1200" dirty="0" smtClean="0">
                <a:solidFill>
                  <a:srgbClr val="9A5315"/>
                </a:solidFill>
                <a:latin typeface="Segoe Print"/>
              </a:rPr>
              <a:t>, Талдомский р-он, МО</a:t>
            </a: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Clr>
                <a:srgbClr val="9A5315"/>
              </a:buClr>
              <a:buNone/>
            </a:pPr>
            <a:endParaRPr lang="ru-RU" sz="1200" b="0" i="0" dirty="0">
              <a:solidFill>
                <a:srgbClr val="9A5315"/>
              </a:solidFill>
              <a:latin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so6F9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791" y="1672045"/>
            <a:ext cx="3017518" cy="33310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2051" name="Picture 3" descr="msoCB386"/>
          <p:cNvPicPr>
            <a:picLocks noChangeAspect="1" noChangeArrowheads="1"/>
          </p:cNvPicPr>
          <p:nvPr/>
        </p:nvPicPr>
        <p:blipFill>
          <a:blip r:embed="rId3" cstate="print"/>
          <a:srcRect l="1887"/>
          <a:stretch>
            <a:fillRect/>
          </a:stretch>
        </p:blipFill>
        <p:spPr bwMode="auto">
          <a:xfrm rot="16200000">
            <a:off x="6537593" y="1143366"/>
            <a:ext cx="3304906" cy="43883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1017" y="498763"/>
            <a:ext cx="5783283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Занятие с использованием ИКТ  «Деревья»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Отправляемся </a:t>
            </a:r>
            <a:r>
              <a:rPr lang="ru-RU" sz="1600" dirty="0"/>
              <a:t>гулять,</a:t>
            </a:r>
          </a:p>
          <a:p>
            <a:pPr algn="ctr"/>
            <a:r>
              <a:rPr lang="ru-RU" sz="1600" dirty="0"/>
              <a:t>Свежим воздухом дышать.</a:t>
            </a:r>
          </a:p>
          <a:p>
            <a:pPr algn="ctr"/>
            <a:r>
              <a:rPr lang="ru-RU" sz="1600" dirty="0"/>
              <a:t>А дорога здесь трудна,</a:t>
            </a:r>
          </a:p>
          <a:p>
            <a:pPr algn="ctr"/>
            <a:r>
              <a:rPr lang="ru-RU" sz="1600" dirty="0"/>
              <a:t>Без асфальта ведь она,</a:t>
            </a:r>
          </a:p>
          <a:p>
            <a:pPr algn="ctr"/>
            <a:r>
              <a:rPr lang="ru-RU" sz="1600" dirty="0"/>
              <a:t>Вот извилистая тропка</a:t>
            </a:r>
            <a:r>
              <a:rPr lang="ru-RU" sz="1600" dirty="0" smtClean="0"/>
              <a:t>,</a:t>
            </a:r>
            <a:endParaRPr lang="ru-RU" sz="1600" dirty="0"/>
          </a:p>
          <a:p>
            <a:pPr algn="ctr"/>
            <a:r>
              <a:rPr lang="ru-RU" sz="1600" dirty="0"/>
              <a:t>С нею справимся мы ловко</a:t>
            </a:r>
          </a:p>
          <a:p>
            <a:pPr algn="ctr"/>
            <a:r>
              <a:rPr lang="ru-RU" sz="1600" dirty="0"/>
              <a:t>Дружно за руки беритесь,</a:t>
            </a:r>
          </a:p>
          <a:p>
            <a:pPr algn="ctr"/>
            <a:r>
              <a:rPr lang="ru-RU" sz="1600" dirty="0"/>
              <a:t>Только лишь не оступитесь,</a:t>
            </a:r>
          </a:p>
          <a:p>
            <a:pPr algn="ctr"/>
            <a:r>
              <a:rPr lang="ru-RU" sz="1600" dirty="0"/>
              <a:t>Аккуратно проходите.</a:t>
            </a:r>
          </a:p>
          <a:p>
            <a:pPr algn="ctr"/>
            <a:r>
              <a:rPr lang="ru-RU" sz="1600" dirty="0"/>
              <a:t>Равновесие держите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200" dirty="0" smtClean="0"/>
              <a:t>(дети идут по колючей извилистой дорожке и канату)</a:t>
            </a:r>
            <a:endParaRPr lang="ru-RU" sz="1200" dirty="0"/>
          </a:p>
          <a:p>
            <a:pPr algn="ctr"/>
            <a:r>
              <a:rPr lang="ru-RU" sz="1600" dirty="0"/>
              <a:t>Вот забота так забота,</a:t>
            </a:r>
          </a:p>
          <a:p>
            <a:pPr algn="ctr"/>
            <a:r>
              <a:rPr lang="ru-RU" sz="1600" dirty="0"/>
              <a:t>На пути лежит болото,</a:t>
            </a:r>
          </a:p>
          <a:p>
            <a:pPr algn="ctr"/>
            <a:r>
              <a:rPr lang="ru-RU" sz="1600" dirty="0"/>
              <a:t>Кто-то раньше здесь ходил</a:t>
            </a:r>
          </a:p>
          <a:p>
            <a:pPr algn="ctr"/>
            <a:r>
              <a:rPr lang="ru-RU" sz="1600" dirty="0"/>
              <a:t>И немного наследил.</a:t>
            </a:r>
          </a:p>
          <a:p>
            <a:pPr algn="ctr"/>
            <a:r>
              <a:rPr lang="ru-RU" sz="1600" dirty="0"/>
              <a:t>Мы по тем следам пойдем</a:t>
            </a:r>
          </a:p>
          <a:p>
            <a:pPr algn="ctr"/>
            <a:r>
              <a:rPr lang="ru-RU" sz="1600" dirty="0"/>
              <a:t>И болото перейдем.</a:t>
            </a:r>
          </a:p>
          <a:p>
            <a:pPr algn="ctr"/>
            <a:r>
              <a:rPr lang="ru-RU" sz="1600" dirty="0"/>
              <a:t>Точно в след идти старайтесь</a:t>
            </a:r>
          </a:p>
          <a:p>
            <a:pPr algn="ctr"/>
            <a:r>
              <a:rPr lang="ru-RU" sz="1600" dirty="0"/>
              <a:t>И друзья  не оступайтесь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200" dirty="0" smtClean="0"/>
              <a:t>(дети идут по дорожке следов)</a:t>
            </a:r>
            <a:endParaRPr lang="ru-RU" sz="1200" dirty="0"/>
          </a:p>
          <a:p>
            <a:pPr algn="ctr"/>
            <a:r>
              <a:rPr lang="ru-RU" sz="1600" dirty="0"/>
              <a:t>Вот болото мы прошли,</a:t>
            </a:r>
          </a:p>
          <a:p>
            <a:pPr algn="ctr"/>
            <a:r>
              <a:rPr lang="ru-RU" sz="1600" dirty="0"/>
              <a:t>На полянку мы пришли.</a:t>
            </a:r>
          </a:p>
        </p:txBody>
      </p:sp>
    </p:spTree>
    <p:extLst>
      <p:ext uri="{BB962C8B-B14F-4D97-AF65-F5344CB8AC3E}">
        <p14:creationId xmlns:p14="http://schemas.microsoft.com/office/powerpoint/2010/main" xmlns="" val="6127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2057" y="226750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/>
              <a:t>Что ты знаешь о деревьях?</a:t>
            </a:r>
            <a:br>
              <a:rPr lang="ru-RU" sz="1600" dirty="0"/>
            </a:br>
            <a:r>
              <a:rPr lang="ru-RU" sz="1600" dirty="0"/>
              <a:t>Есть у них могучий ствол,</a:t>
            </a:r>
            <a:br>
              <a:rPr lang="ru-RU" sz="1600" dirty="0"/>
            </a:br>
            <a:r>
              <a:rPr lang="ru-RU" sz="1600" dirty="0"/>
              <a:t>Ветки, веточки и листья -</a:t>
            </a:r>
            <a:br>
              <a:rPr lang="ru-RU" sz="1600" dirty="0"/>
            </a:br>
            <a:r>
              <a:rPr lang="ru-RU" sz="1600" dirty="0"/>
              <a:t>Ветер в кроне их нашел.</a:t>
            </a:r>
            <a:br>
              <a:rPr lang="ru-RU" sz="1600" dirty="0"/>
            </a:br>
            <a:r>
              <a:rPr lang="ru-RU" sz="1600" dirty="0"/>
              <a:t>А еще канаты-корни</a:t>
            </a:r>
            <a:br>
              <a:rPr lang="ru-RU" sz="1600" dirty="0"/>
            </a:br>
            <a:r>
              <a:rPr lang="ru-RU" sz="1600" dirty="0"/>
              <a:t>В землю глубоко уходят.</a:t>
            </a:r>
            <a:br>
              <a:rPr lang="ru-RU" sz="1600" dirty="0"/>
            </a:br>
            <a:r>
              <a:rPr lang="ru-RU" sz="1600" dirty="0"/>
              <a:t>Держат корни ствол и крону,</a:t>
            </a:r>
            <a:br>
              <a:rPr lang="ru-RU" sz="1600" dirty="0"/>
            </a:br>
            <a:r>
              <a:rPr lang="ru-RU" sz="1600" dirty="0"/>
              <a:t>Воду под землей находят.</a:t>
            </a:r>
          </a:p>
        </p:txBody>
      </p:sp>
    </p:spTree>
    <p:extLst>
      <p:ext uri="{BB962C8B-B14F-4D97-AF65-F5344CB8AC3E}">
        <p14:creationId xmlns:p14="http://schemas.microsoft.com/office/powerpoint/2010/main" xmlns="" val="64769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клипарт\4443774_stroenie-derev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649" y="332656"/>
            <a:ext cx="5187580" cy="65253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27749" y="39797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Строение дерева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9991" y="612611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корни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2276" y="448936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ствол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0985" y="344843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ветки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317" y="69204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крона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5175" y="1196752"/>
            <a:ext cx="5160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Назовите деревья, которые вы здесь видите.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5175" y="429925"/>
            <a:ext cx="4411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Какое дерево можно назвать лишним?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Рисунок 10" descr="1243682686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6793" y="2997019"/>
            <a:ext cx="4090307" cy="3491297"/>
          </a:xfrm>
          <a:prstGeom prst="rect">
            <a:avLst/>
          </a:prstGeom>
        </p:spPr>
      </p:pic>
      <p:pic>
        <p:nvPicPr>
          <p:cNvPr id="4098" name="Picture 2" descr="C:\Users\Пользователь\Desktop\клипарт\21e27f2a34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461" y="3357058"/>
            <a:ext cx="2214246" cy="2675779"/>
          </a:xfrm>
          <a:prstGeom prst="rect">
            <a:avLst/>
          </a:prstGeom>
          <a:noFill/>
        </p:spPr>
      </p:pic>
      <p:pic>
        <p:nvPicPr>
          <p:cNvPr id="10" name="Рисунок 9" descr="берез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9393" y="2924944"/>
            <a:ext cx="2326823" cy="3356992"/>
          </a:xfrm>
          <a:prstGeom prst="rect">
            <a:avLst/>
          </a:prstGeom>
        </p:spPr>
      </p:pic>
      <p:pic>
        <p:nvPicPr>
          <p:cNvPr id="12" name="Рисунок 11" descr="е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9450" y="4077072"/>
            <a:ext cx="186145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6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14134E-6 L 0.0158 -0.3331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7886E-6 L -0.14601 -0.003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6107 L -0.0099 -0.22762 C -0.0099 -0.30234 0.05903 -0.39417 0.1151 -0.39417 L 0.2401 -0.39417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7417" y="548682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Правильно! </a:t>
            </a: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А почему?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7479" y="908783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Совершенно верно!</a:t>
            </a: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У ели (ёлки) на веточках иголки, а у остальных - листья.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 descr="ел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545" y="1844824"/>
            <a:ext cx="365760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0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8771" y="1124744"/>
            <a:ext cx="2927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Иголки  называют хвоей.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4321" y="5373238"/>
            <a:ext cx="8559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Деревья, у которых на ветках растут иголки, называют хвойными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 descr="798b5a8b7d3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4461" y="1988896"/>
            <a:ext cx="3455640" cy="23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7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415" y="153488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Пальчиковая гимнастика «Хвойные деревья»</a:t>
            </a:r>
          </a:p>
          <a:p>
            <a:pPr algn="ctr"/>
            <a:endParaRPr lang="ru-RU" dirty="0"/>
          </a:p>
          <a:p>
            <a:pPr algn="ctr"/>
            <a:r>
              <a:rPr lang="ru-RU" sz="1600" dirty="0"/>
              <a:t>В иголках-хвойках    </a:t>
            </a:r>
          </a:p>
          <a:p>
            <a:pPr algn="ctr"/>
            <a:r>
              <a:rPr lang="ru-RU" sz="1600" dirty="0"/>
              <a:t>Сосна, пихта, елка    </a:t>
            </a:r>
          </a:p>
          <a:p>
            <a:pPr algn="ctr"/>
            <a:r>
              <a:rPr lang="ru-RU" sz="1600" dirty="0"/>
              <a:t>И кедр могучий,      </a:t>
            </a:r>
          </a:p>
          <a:p>
            <a:pPr algn="ctr"/>
            <a:r>
              <a:rPr lang="ru-RU" sz="1600" dirty="0"/>
              <a:t>Он тоже в иголках.   </a:t>
            </a:r>
          </a:p>
          <a:p>
            <a:pPr algn="ctr"/>
            <a:r>
              <a:rPr lang="ru-RU" sz="1600" dirty="0"/>
              <a:t>У лиственницы – иглы хвоинки,</a:t>
            </a:r>
          </a:p>
          <a:p>
            <a:pPr algn="ctr"/>
            <a:r>
              <a:rPr lang="ru-RU" sz="1600" dirty="0"/>
              <a:t>Хотя они нежные, словно травинки.</a:t>
            </a:r>
          </a:p>
          <a:p>
            <a:pPr algn="ctr"/>
            <a:r>
              <a:rPr lang="ru-RU" sz="1600" dirty="0"/>
              <a:t>У этих деревьев хвоинки растут,</a:t>
            </a:r>
          </a:p>
          <a:p>
            <a:pPr algn="ctr"/>
            <a:r>
              <a:rPr lang="ru-RU" sz="1600" dirty="0"/>
              <a:t>Поэтому хвойными все их зовут. </a:t>
            </a:r>
          </a:p>
          <a:p>
            <a:endParaRPr lang="ru-RU" dirty="0"/>
          </a:p>
          <a:p>
            <a:pPr algn="ctr"/>
            <a:r>
              <a:rPr lang="ru-RU" sz="1400" dirty="0"/>
              <a:t>(Дети поднимают вверх переплетенные пальцы правой и левой рук, изображая ветку хвойного дерева. Загибают и разгибает по очереди пальцы на руке)</a:t>
            </a:r>
          </a:p>
        </p:txBody>
      </p:sp>
    </p:spTree>
    <p:extLst>
      <p:ext uri="{BB962C8B-B14F-4D97-AF65-F5344CB8AC3E}">
        <p14:creationId xmlns:p14="http://schemas.microsoft.com/office/powerpoint/2010/main" xmlns="" val="32270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9377" y="1052782"/>
            <a:ext cx="3264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Хоть колюча, а не Ёлка,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Подлинней её иголки,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А кора тонка, красна,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Та красавица ...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5124" name="Picture 4" descr="C:\Users\Пользователь\Desktop\клипарт\1300121543_srub-sagenci-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859" y="1575708"/>
            <a:ext cx="4680143" cy="5282292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esktop\клипарт\сос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90720">
            <a:off x="2041543" y="3158357"/>
            <a:ext cx="2072978" cy="271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724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585" y="427707"/>
            <a:ext cx="4158131" cy="6021288"/>
          </a:xfrm>
          <a:prstGeom prst="rect">
            <a:avLst/>
          </a:prstGeom>
        </p:spPr>
      </p:pic>
      <p:pic>
        <p:nvPicPr>
          <p:cNvPr id="3" name="Рисунок 2" descr="svojstva-krasnoj-ryabin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9543" y="1334075"/>
            <a:ext cx="3397673" cy="2104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6069" y="3861048"/>
            <a:ext cx="3312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За окном горят огни.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Горько-сладкие они.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Птицы их зимой клюют,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Весной песенки поют.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Что за яркая картина?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Что же за окном?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8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8418" y="1306286"/>
            <a:ext cx="4217081" cy="8300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Тип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917" y="2307774"/>
            <a:ext cx="7686899" cy="2345871"/>
          </a:xfrm>
        </p:spPr>
        <p:txBody>
          <a:bodyPr/>
          <a:lstStyle/>
          <a:p>
            <a:r>
              <a:rPr lang="ru-RU" sz="1600" dirty="0" smtClean="0"/>
              <a:t>Познавательный, практико-ориентированный </a:t>
            </a:r>
            <a:endParaRPr lang="ru-RU" sz="1600" dirty="0"/>
          </a:p>
          <a:p>
            <a:r>
              <a:rPr lang="ru-RU" sz="1600" dirty="0" smtClean="0"/>
              <a:t>Групповой</a:t>
            </a:r>
          </a:p>
          <a:p>
            <a:r>
              <a:rPr lang="ru-RU" sz="1600" dirty="0" smtClean="0"/>
              <a:t>Краткосрочный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841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794" y="548729"/>
            <a:ext cx="3098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Это дерево цветет,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Аромат и мед дает.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И спасает нас от гриппа,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От простуд царевна-...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1029" name="Picture 5" descr="C:\Users\Пользователь\Desktop\клипарт\t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909" y="2132856"/>
            <a:ext cx="5657851" cy="3403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52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165" y="1209863"/>
            <a:ext cx="34996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Каждый год на нем с охотой 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Вырастают вертолеты. 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Жаль, что каждый вертолет 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На всего один полет.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C:\Users\Пользователь\Desktop\клипарт\21e27f2a34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7957" y="535624"/>
            <a:ext cx="4428090" cy="6094661"/>
          </a:xfrm>
          <a:prstGeom prst="rect">
            <a:avLst/>
          </a:prstGeom>
          <a:noFill/>
        </p:spPr>
      </p:pic>
      <p:pic>
        <p:nvPicPr>
          <p:cNvPr id="5" name="Picture 2" descr="D:\FOTO\klipart\$$$Folder13812\деревья, лес\кле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53778">
            <a:off x="2616454" y="3680669"/>
            <a:ext cx="2915672" cy="196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82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_47f6331aaae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4033" y="744548"/>
            <a:ext cx="4128162" cy="5028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5333" y="744548"/>
            <a:ext cx="36551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Эта модница лесная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Часто свой наряд меняет: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В шубке белой – зимой,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Вся в сережках – весной,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Сарафан зеленый – летом,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В день осенний – в плащ одета.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Если ветер налетит,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Золотистый плащ шуршит.</a:t>
            </a:r>
          </a:p>
        </p:txBody>
      </p:sp>
    </p:spTree>
    <p:extLst>
      <p:ext uri="{BB962C8B-B14F-4D97-AF65-F5344CB8AC3E}">
        <p14:creationId xmlns:p14="http://schemas.microsoft.com/office/powerpoint/2010/main" xmlns="" val="22857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642175-nfn--n--n---n--n--n--n--------n----n-n---------n---------n-n--n---n------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1982">
            <a:off x="2215520" y="1092889"/>
            <a:ext cx="3365208" cy="283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885" y="404674"/>
            <a:ext cx="364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С какого дерева листок?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2050" name="Picture 2" descr="C:\Users\Пользователь\Desktop\клипарт\LipaLeaf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26895">
            <a:off x="6839385" y="3796892"/>
            <a:ext cx="2363619" cy="245949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клипарт\4247343-single-brown-oak-leaf-in-the-autum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54674">
            <a:off x="2998850" y="3976334"/>
            <a:ext cx="1798548" cy="3198255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клипарт\354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60595">
            <a:off x="5047563" y="3237575"/>
            <a:ext cx="1581316" cy="2067999"/>
          </a:xfrm>
          <a:prstGeom prst="rect">
            <a:avLst/>
          </a:prstGeom>
          <a:noFill/>
        </p:spPr>
      </p:pic>
      <p:pic>
        <p:nvPicPr>
          <p:cNvPr id="3074" name="Picture 2" descr="D:\FOTO\klipart\$$$Folder13812\деревья, лес\ветка рябин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34054">
            <a:off x="5811861" y="907785"/>
            <a:ext cx="3560763" cy="276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0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488" y="40945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С какой ветки детки?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147" name="Picture 3" descr="C:\Users\Пользователь\Desktop\клипарт\pine-c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7775" y="778780"/>
            <a:ext cx="3764432" cy="2112381"/>
          </a:xfrm>
          <a:prstGeom prst="rect">
            <a:avLst/>
          </a:prstGeom>
          <a:noFill/>
        </p:spPr>
      </p:pic>
      <p:pic>
        <p:nvPicPr>
          <p:cNvPr id="6148" name="Picture 4" descr="C:\Users\Пользователь\Desktop\клипарт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068" y="976316"/>
            <a:ext cx="2041071" cy="2513724"/>
          </a:xfrm>
          <a:prstGeom prst="rect">
            <a:avLst/>
          </a:prstGeom>
          <a:noFill/>
        </p:spPr>
      </p:pic>
      <p:pic>
        <p:nvPicPr>
          <p:cNvPr id="6150" name="Picture 6" descr="C:\Users\Пользователь\Desktop\клипарт\4537636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909" y="2967300"/>
            <a:ext cx="2227747" cy="1520042"/>
          </a:xfrm>
          <a:prstGeom prst="rect">
            <a:avLst/>
          </a:prstGeom>
          <a:noFill/>
        </p:spPr>
      </p:pic>
      <p:pic>
        <p:nvPicPr>
          <p:cNvPr id="6151" name="Picture 7" descr="C:\Users\Пользователь\Desktop\клипарт\Birch_475336675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6571" y="3166442"/>
            <a:ext cx="1275103" cy="2160240"/>
          </a:xfrm>
          <a:prstGeom prst="rect">
            <a:avLst/>
          </a:prstGeom>
          <a:noFill/>
        </p:spPr>
      </p:pic>
      <p:pic>
        <p:nvPicPr>
          <p:cNvPr id="6152" name="Picture 8" descr="C:\Users\Пользователь\Desktop\клипарт\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10387">
            <a:off x="6372739" y="4298850"/>
            <a:ext cx="870792" cy="2651787"/>
          </a:xfrm>
          <a:prstGeom prst="rect">
            <a:avLst/>
          </a:prstGeom>
          <a:noFill/>
        </p:spPr>
      </p:pic>
      <p:pic>
        <p:nvPicPr>
          <p:cNvPr id="2050" name="Picture 2" descr="D:\FOTO\klipart\$$$Folder13812\деревья, лес\клен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3189">
            <a:off x="2450479" y="4159168"/>
            <a:ext cx="2630987" cy="15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78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8757" y="1582360"/>
            <a:ext cx="60252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cs typeface="Arial" charset="0"/>
              </a:rPr>
              <a:t>Игра «Птичка»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cs typeface="Arial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cs typeface="Arial" charset="0"/>
              </a:rPr>
              <a:t>Дети встают в круг. Каждому участнику выдается карточка, на которой изображена ветка дерева. Игровая задача — как можно быстрее отправить главного воображаемого персонажа игры — птичку — на другое дерево. Ведущий говорит: «Прилетела птичка, села на... дуб». Ребенок, на карточке </a:t>
            </a:r>
            <a:r>
              <a:rPr lang="ru-RU" altLang="ru-RU" sz="1600" dirty="0" smtClean="0">
                <a:cs typeface="Arial" charset="0"/>
              </a:rPr>
              <a:t>ко-</a:t>
            </a:r>
            <a:r>
              <a:rPr lang="ru-RU" altLang="ru-RU" sz="1600" dirty="0" err="1" smtClean="0">
                <a:cs typeface="Arial" charset="0"/>
              </a:rPr>
              <a:t>торого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>
                <a:cs typeface="Arial" charset="0"/>
              </a:rPr>
              <a:t>нарисован дубовый листочек, должен быстро </a:t>
            </a:r>
            <a:r>
              <a:rPr lang="ru-RU" altLang="ru-RU" sz="1600" dirty="0" smtClean="0">
                <a:cs typeface="Arial" charset="0"/>
              </a:rPr>
              <a:t>проговорить</a:t>
            </a:r>
            <a:r>
              <a:rPr lang="ru-RU" altLang="ru-RU" sz="1600" dirty="0">
                <a:cs typeface="Arial" charset="0"/>
              </a:rPr>
              <a:t>: «На дубе не была, улетела на ель».  Игра продолжается до тех пор, пока птичка не побывает на каждом дереве.</a:t>
            </a:r>
          </a:p>
        </p:txBody>
      </p:sp>
    </p:spTree>
    <p:extLst>
      <p:ext uri="{BB962C8B-B14F-4D97-AF65-F5344CB8AC3E}">
        <p14:creationId xmlns:p14="http://schemas.microsoft.com/office/powerpoint/2010/main" xmlns="" val="187673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191" y="1196752"/>
            <a:ext cx="4808696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9340" y="334412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Найдите и раскрасьте все кленовые листья  красным цветом,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а дубовые – желтым.</a:t>
            </a:r>
            <a:endParaRPr lang="ru-RU" sz="16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5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11534" y="449264"/>
            <a:ext cx="6096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srgbClr val="9A5315"/>
                </a:solidFill>
              </a:rPr>
              <a:t>Релаксация</a:t>
            </a:r>
          </a:p>
          <a:p>
            <a:pPr lvl="0"/>
            <a:endParaRPr lang="ru-RU" b="1" dirty="0">
              <a:solidFill>
                <a:srgbClr val="9A5315"/>
              </a:solidFill>
            </a:endParaRPr>
          </a:p>
          <a:p>
            <a:pPr lvl="0" algn="ctr"/>
            <a:r>
              <a:rPr lang="ru-RU" b="1" dirty="0">
                <a:solidFill>
                  <a:srgbClr val="9A5315"/>
                </a:solidFill>
              </a:rPr>
              <a:t>Лето спать ложится</a:t>
            </a:r>
            <a:r>
              <a:rPr lang="ru-RU" b="1" dirty="0" smtClean="0">
                <a:solidFill>
                  <a:srgbClr val="9A5315"/>
                </a:solidFill>
              </a:rPr>
              <a:t>…</a:t>
            </a:r>
            <a:endParaRPr lang="ru-RU" sz="1600" b="1" dirty="0">
              <a:solidFill>
                <a:srgbClr val="9A5315"/>
              </a:solidFill>
            </a:endParaRPr>
          </a:p>
          <a:p>
            <a:pPr lvl="0" algn="ctr"/>
            <a:r>
              <a:rPr lang="ru-RU" sz="1600" dirty="0">
                <a:solidFill>
                  <a:srgbClr val="9A5315"/>
                </a:solidFill>
              </a:rPr>
              <a:t>Листопад, листопад,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Листопад кружится…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Дремлют роща и сад-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Лето спать ложится.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И кружат средь тишины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Листья как цветные сны:</a:t>
            </a:r>
          </a:p>
          <a:p>
            <a:pPr lvl="0" algn="ctr"/>
            <a:r>
              <a:rPr lang="ru-RU" sz="1600" dirty="0">
                <a:solidFill>
                  <a:srgbClr val="9A5315"/>
                </a:solidFill>
              </a:rPr>
              <a:t>Красный, розовый, бордовый,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Алый, золотой, вишневый,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Фиолетовый, лимонный…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А один еще зеленый:</a:t>
            </a:r>
          </a:p>
          <a:p>
            <a:pPr lvl="0" algn="ctr"/>
            <a:r>
              <a:rPr lang="ru-RU" sz="1600" dirty="0">
                <a:solidFill>
                  <a:srgbClr val="9A5315"/>
                </a:solidFill>
              </a:rPr>
              <a:t>-Спать,-шумит,-не хочу,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Ни за что не облечу!</a:t>
            </a:r>
          </a:p>
          <a:p>
            <a:pPr lvl="0" algn="ctr"/>
            <a:r>
              <a:rPr lang="ru-RU" sz="1600" dirty="0">
                <a:solidFill>
                  <a:srgbClr val="9A5315"/>
                </a:solidFill>
              </a:rPr>
              <a:t>Листопад, листопад,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Листопад кружится…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Над землей сны летят-</a:t>
            </a:r>
            <a:br>
              <a:rPr lang="ru-RU" sz="1600" dirty="0">
                <a:solidFill>
                  <a:srgbClr val="9A5315"/>
                </a:solidFill>
              </a:rPr>
            </a:br>
            <a:r>
              <a:rPr lang="ru-RU" sz="1600" dirty="0">
                <a:solidFill>
                  <a:srgbClr val="9A5315"/>
                </a:solidFill>
              </a:rPr>
              <a:t>Лето спать ложится.</a:t>
            </a:r>
          </a:p>
          <a:p>
            <a:pPr lvl="0"/>
            <a:r>
              <a:rPr lang="ru-RU" sz="1600" dirty="0">
                <a:solidFill>
                  <a:srgbClr val="9A5315"/>
                </a:solidFill>
              </a:rPr>
              <a:t>                                             Андрей Усачев</a:t>
            </a:r>
          </a:p>
        </p:txBody>
      </p:sp>
    </p:spTree>
    <p:extLst>
      <p:ext uri="{BB962C8B-B14F-4D97-AF65-F5344CB8AC3E}">
        <p14:creationId xmlns:p14="http://schemas.microsoft.com/office/powerpoint/2010/main" xmlns="" val="155072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Пользователь\Desktop\клипарт\Ose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2724" y="-531440"/>
            <a:ext cx="13249471" cy="7488832"/>
          </a:xfrm>
          <a:prstGeom prst="rect">
            <a:avLst/>
          </a:prstGeom>
          <a:noFill/>
        </p:spPr>
      </p:pic>
      <p:pic>
        <p:nvPicPr>
          <p:cNvPr id="4" name="Alan Silvestri - I''m Forrest... Forrest Gum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1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767" y="914401"/>
            <a:ext cx="5409064" cy="7320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Участники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1267" y="1793475"/>
            <a:ext cx="7197041" cy="1855961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Дети (старшая логопедическая группа ДОУ)</a:t>
            </a:r>
          </a:p>
          <a:p>
            <a:r>
              <a:rPr lang="ru-RU" sz="1600" dirty="0" smtClean="0"/>
              <a:t>Воспитатели</a:t>
            </a:r>
          </a:p>
          <a:p>
            <a:r>
              <a:rPr lang="ru-RU" sz="1600" dirty="0" smtClean="0"/>
              <a:t>Учитель-логопед</a:t>
            </a:r>
          </a:p>
          <a:p>
            <a:r>
              <a:rPr lang="ru-RU" sz="1600" dirty="0" smtClean="0"/>
              <a:t>Педагог-психолог</a:t>
            </a:r>
            <a:endParaRPr lang="ru-RU" sz="1600" dirty="0"/>
          </a:p>
        </p:txBody>
      </p:sp>
      <p:pic>
        <p:nvPicPr>
          <p:cNvPr id="4" name="Picture 2" descr="F:\DCIM\100MSDCF\DSC08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" r="1291"/>
          <a:stretch>
            <a:fillRect/>
          </a:stretch>
        </p:blipFill>
        <p:spPr bwMode="auto">
          <a:xfrm>
            <a:off x="7792002" y="1306285"/>
            <a:ext cx="2356205" cy="18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CIM\100MSDCF\DSC08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2" r="2912"/>
          <a:stretch>
            <a:fillRect/>
          </a:stretch>
        </p:blipFill>
        <p:spPr bwMode="auto">
          <a:xfrm>
            <a:off x="7792003" y="3262844"/>
            <a:ext cx="2356204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963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93" y="1344385"/>
            <a:ext cx="8254093" cy="4229100"/>
          </a:xfrm>
        </p:spPr>
        <p:txBody>
          <a:bodyPr>
            <a:normAutofit/>
          </a:bodyPr>
          <a:lstStyle/>
          <a:p>
            <a:pPr marL="0" lvl="3" indent="0" algn="just">
              <a:spcBef>
                <a:spcPts val="1800"/>
              </a:spcBef>
              <a:buNone/>
            </a:pPr>
            <a:r>
              <a:rPr lang="ru-RU" dirty="0" smtClean="0"/>
              <a:t>Неоднородность </a:t>
            </a:r>
            <a:r>
              <a:rPr lang="ru-RU" dirty="0"/>
              <a:t>дефекта у дошкольников с общим недоразвитие речи распространяется не только на речевое нарушение, но и на особенности познавательной сферы и обусловливает ряд вторичных и третичных </a:t>
            </a:r>
            <a:r>
              <a:rPr lang="ru-RU" dirty="0" smtClean="0"/>
              <a:t>отклонений</a:t>
            </a:r>
            <a:r>
              <a:rPr lang="ru-RU" dirty="0"/>
              <a:t>: недоразвитие всех сторон речи; ограниченность сенсорных, временных и пространственных представлений; недостатки памяти; </a:t>
            </a:r>
            <a:r>
              <a:rPr lang="ru-RU" dirty="0" smtClean="0"/>
              <a:t>не-достаточную </a:t>
            </a:r>
            <a:r>
              <a:rPr lang="ru-RU" dirty="0"/>
              <a:t>целенаправленность и концентрацию внимания; </a:t>
            </a:r>
            <a:r>
              <a:rPr lang="ru-RU" dirty="0" err="1" smtClean="0"/>
              <a:t>сниже-ние</a:t>
            </a:r>
            <a:r>
              <a:rPr lang="ru-RU" dirty="0" smtClean="0"/>
              <a:t> </a:t>
            </a:r>
            <a:r>
              <a:rPr lang="ru-RU" dirty="0"/>
              <a:t>уровня обобщений; недостаточное умение строить умозаключения, </a:t>
            </a:r>
            <a:r>
              <a:rPr lang="ru-RU" dirty="0" smtClean="0"/>
              <a:t>устанавливать </a:t>
            </a:r>
            <a:r>
              <a:rPr lang="ru-RU" dirty="0"/>
              <a:t>причинно-следственные связи, которые в сочетании с </a:t>
            </a:r>
            <a:r>
              <a:rPr lang="ru-RU" dirty="0" smtClean="0"/>
              <a:t>недостаточным </a:t>
            </a:r>
            <a:r>
              <a:rPr lang="ru-RU" dirty="0"/>
              <a:t>уровнем развития навыков коммуникации и </a:t>
            </a:r>
            <a:r>
              <a:rPr lang="ru-RU" dirty="0" smtClean="0"/>
              <a:t>регулятор-</a:t>
            </a:r>
            <a:r>
              <a:rPr lang="ru-RU" dirty="0" err="1" smtClean="0"/>
              <a:t>ных</a:t>
            </a:r>
            <a:r>
              <a:rPr lang="ru-RU" dirty="0" smtClean="0"/>
              <a:t> </a:t>
            </a:r>
            <a:r>
              <a:rPr lang="ru-RU" dirty="0"/>
              <a:t>функций без проведения соответствующей </a:t>
            </a:r>
            <a:r>
              <a:rPr lang="ru-RU" dirty="0" smtClean="0"/>
              <a:t>коррекционно-</a:t>
            </a:r>
            <a:r>
              <a:rPr lang="ru-RU" dirty="0" err="1" smtClean="0"/>
              <a:t>развива</a:t>
            </a:r>
            <a:r>
              <a:rPr lang="ru-RU" dirty="0" smtClean="0"/>
              <a:t>-</a:t>
            </a:r>
            <a:r>
              <a:rPr lang="ru-RU" dirty="0" err="1" smtClean="0"/>
              <a:t>ющей</a:t>
            </a:r>
            <a:r>
              <a:rPr lang="ru-RU" dirty="0" smtClean="0"/>
              <a:t> </a:t>
            </a:r>
            <a:r>
              <a:rPr lang="ru-RU" dirty="0"/>
              <a:t>работы </a:t>
            </a:r>
            <a:r>
              <a:rPr lang="ru-RU" dirty="0" smtClean="0"/>
              <a:t>могут </a:t>
            </a:r>
            <a:r>
              <a:rPr lang="ru-RU" dirty="0"/>
              <a:t>привести к нарушению социальных связей и </a:t>
            </a:r>
            <a:r>
              <a:rPr lang="ru-RU" dirty="0" smtClean="0"/>
              <a:t>школь-ной </a:t>
            </a:r>
            <a:r>
              <a:rPr lang="ru-RU" dirty="0" err="1"/>
              <a:t>дезадаптации</a:t>
            </a:r>
            <a:r>
              <a:rPr lang="ru-RU" dirty="0"/>
              <a:t>. </a:t>
            </a:r>
            <a:endParaRPr lang="ru-RU" sz="1400" dirty="0"/>
          </a:p>
          <a:p>
            <a:pPr marL="0" indent="0" algn="just">
              <a:buNone/>
            </a:pPr>
            <a:r>
              <a:rPr lang="ru-RU" sz="1600" dirty="0"/>
              <a:t>Данный проект реализуется в рамках </a:t>
            </a:r>
            <a:r>
              <a:rPr lang="ru-RU" sz="1600" dirty="0" smtClean="0"/>
              <a:t>авторской программы </a:t>
            </a:r>
            <a:r>
              <a:rPr lang="ru-RU" sz="1600" dirty="0" err="1" smtClean="0"/>
              <a:t>коррек</a:t>
            </a:r>
            <a:r>
              <a:rPr lang="ru-RU" sz="1600" dirty="0" smtClean="0"/>
              <a:t>-</a:t>
            </a:r>
            <a:r>
              <a:rPr lang="ru-RU" sz="1600" dirty="0" err="1" smtClean="0"/>
              <a:t>ционно</a:t>
            </a:r>
            <a:r>
              <a:rPr lang="ru-RU" sz="1600" dirty="0" smtClean="0"/>
              <a:t>-развивающих </a:t>
            </a:r>
            <a:r>
              <a:rPr lang="ru-RU" sz="1600" dirty="0"/>
              <a:t>занятий с детьми старшего дошкольного возраста с общим недоразвитием речи. </a:t>
            </a:r>
          </a:p>
        </p:txBody>
      </p:sp>
    </p:spTree>
    <p:extLst>
      <p:ext uri="{BB962C8B-B14F-4D97-AF65-F5344CB8AC3E}">
        <p14:creationId xmlns:p14="http://schemas.microsoft.com/office/powerpoint/2010/main" xmlns="" val="386246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476" y="1006928"/>
            <a:ext cx="4200753" cy="1219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Цели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3294" y="2487390"/>
            <a:ext cx="8792935" cy="1937657"/>
          </a:xfrm>
        </p:spPr>
        <p:txBody>
          <a:bodyPr>
            <a:normAutofit/>
          </a:bodyPr>
          <a:lstStyle/>
          <a:p>
            <a:r>
              <a:rPr lang="ru-RU" sz="1600" dirty="0"/>
              <a:t>Создание условий для развития познавательных и </a:t>
            </a:r>
            <a:r>
              <a:rPr lang="ru-RU" sz="1600" dirty="0" smtClean="0"/>
              <a:t>творческих способностей детей.</a:t>
            </a:r>
          </a:p>
          <a:p>
            <a:r>
              <a:rPr lang="ru-RU" sz="1600" dirty="0" smtClean="0"/>
              <a:t>Обогащение опыта детей, воспитание гуманного отношения ко всему живому.</a:t>
            </a:r>
          </a:p>
        </p:txBody>
      </p:sp>
    </p:spTree>
    <p:extLst>
      <p:ext uri="{BB962C8B-B14F-4D97-AF65-F5344CB8AC3E}">
        <p14:creationId xmlns:p14="http://schemas.microsoft.com/office/powerpoint/2010/main" xmlns="" val="138435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779" y="457199"/>
            <a:ext cx="9784673" cy="5687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Задачи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5464" y="1083129"/>
            <a:ext cx="9805307" cy="5260521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Диагностика уровня информированности по теме проекта.</a:t>
            </a:r>
          </a:p>
          <a:p>
            <a:pPr algn="just"/>
            <a:r>
              <a:rPr lang="ru-RU" sz="1600" dirty="0" smtClean="0"/>
              <a:t>Развитие мышления и речи; активизация и обогащение словарного запаса, </a:t>
            </a:r>
            <a:r>
              <a:rPr lang="ru-RU" sz="1600" dirty="0" err="1" smtClean="0"/>
              <a:t>совер-шенствование</a:t>
            </a:r>
            <a:r>
              <a:rPr lang="ru-RU" sz="1600" dirty="0" smtClean="0"/>
              <a:t> грамматического строя речи и навыков связной речи.</a:t>
            </a:r>
          </a:p>
          <a:p>
            <a:pPr lvl="0" algn="just"/>
            <a:r>
              <a:rPr lang="ru-RU" sz="1600" dirty="0"/>
              <a:t>Развитие операций анализа, сравнения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Развитие межполушарной спецификации и взаимодействия; развитие общей и мел-кой моторики; развитие координации.</a:t>
            </a:r>
          </a:p>
          <a:p>
            <a:pPr algn="just"/>
            <a:r>
              <a:rPr lang="ru-RU" sz="1600" dirty="0" smtClean="0"/>
              <a:t>Развитие зрительного и слухового внимания и восприятия.</a:t>
            </a:r>
          </a:p>
          <a:p>
            <a:pPr algn="just"/>
            <a:r>
              <a:rPr lang="ru-RU" sz="1600" dirty="0"/>
              <a:t>Развитие фантазии, находчивости, сообразительности и </a:t>
            </a:r>
            <a:r>
              <a:rPr lang="ru-RU" sz="1600" dirty="0" smtClean="0"/>
              <a:t>наблюдательности</a:t>
            </a:r>
            <a:r>
              <a:rPr lang="ru-RU" sz="1600" dirty="0"/>
              <a:t>, </a:t>
            </a:r>
            <a:r>
              <a:rPr lang="ru-RU" sz="1600" dirty="0" smtClean="0"/>
              <a:t>уме-</a:t>
            </a:r>
            <a:r>
              <a:rPr lang="ru-RU" sz="1600" dirty="0" err="1" smtClean="0"/>
              <a:t>ния</a:t>
            </a:r>
            <a:r>
              <a:rPr lang="ru-RU" sz="1600" dirty="0" smtClean="0"/>
              <a:t> </a:t>
            </a:r>
            <a:r>
              <a:rPr lang="ru-RU" sz="1600" dirty="0"/>
              <a:t>понять иносказание, вычленить своеобразный признак </a:t>
            </a:r>
            <a:r>
              <a:rPr lang="ru-RU" sz="1600" dirty="0" smtClean="0"/>
              <a:t>предмета.</a:t>
            </a:r>
          </a:p>
          <a:p>
            <a:pPr lvl="0" algn="just"/>
            <a:r>
              <a:rPr lang="ru-RU" sz="1600" dirty="0" smtClean="0"/>
              <a:t>Развитие коммуникативных способностей.</a:t>
            </a:r>
          </a:p>
          <a:p>
            <a:pPr lvl="0" algn="just"/>
            <a:r>
              <a:rPr lang="ru-RU" sz="1600" dirty="0" smtClean="0"/>
              <a:t>Развитие произвольности.</a:t>
            </a:r>
          </a:p>
          <a:p>
            <a:pPr lvl="0" algn="just"/>
            <a:r>
              <a:rPr lang="ru-RU" sz="1600" dirty="0" smtClean="0"/>
              <a:t>Пробуждение интереса к природе.</a:t>
            </a:r>
            <a:endParaRPr lang="ru-RU" sz="1600" dirty="0"/>
          </a:p>
          <a:p>
            <a:pPr algn="just"/>
            <a:endParaRPr lang="ru-RU" sz="1800" dirty="0"/>
          </a:p>
          <a:p>
            <a:pPr algn="just"/>
            <a:endParaRPr lang="ru-RU" sz="1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991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921" y="236831"/>
            <a:ext cx="9156023" cy="58238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Этапы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7786" y="808272"/>
            <a:ext cx="9254007" cy="5796635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>
                <a:solidFill>
                  <a:srgbClr val="336600"/>
                </a:solidFill>
              </a:rPr>
              <a:t>Организационный:</a:t>
            </a:r>
          </a:p>
          <a:p>
            <a:r>
              <a:rPr lang="ru-RU" sz="1600" dirty="0"/>
              <a:t>Н</a:t>
            </a:r>
            <a:r>
              <a:rPr lang="ru-RU" sz="1600" dirty="0" smtClean="0"/>
              <a:t>аблюдения и беседы по экологической тропе, решение проблемных ситуаций</a:t>
            </a:r>
            <a:endParaRPr lang="ru-RU" sz="1600" dirty="0"/>
          </a:p>
          <a:p>
            <a:r>
              <a:rPr lang="ru-RU" sz="1600" dirty="0"/>
              <a:t>Р</a:t>
            </a:r>
            <a:r>
              <a:rPr lang="ru-RU" sz="1600" dirty="0" smtClean="0"/>
              <a:t>азвивающие</a:t>
            </a:r>
            <a:r>
              <a:rPr lang="ru-RU" sz="1600" dirty="0"/>
              <a:t>, дидактические </a:t>
            </a:r>
            <a:r>
              <a:rPr lang="ru-RU" sz="1600" dirty="0" smtClean="0"/>
              <a:t>игры</a:t>
            </a:r>
          </a:p>
          <a:p>
            <a:r>
              <a:rPr lang="ru-RU" sz="1600" dirty="0" err="1" smtClean="0"/>
              <a:t>Психогимнастика</a:t>
            </a:r>
            <a:endParaRPr lang="ru-RU" sz="1600" dirty="0"/>
          </a:p>
          <a:p>
            <a:r>
              <a:rPr lang="ru-RU" sz="1600" dirty="0"/>
              <a:t>Ч</a:t>
            </a:r>
            <a:r>
              <a:rPr lang="ru-RU" sz="1600" dirty="0" smtClean="0"/>
              <a:t>тение </a:t>
            </a:r>
            <a:r>
              <a:rPr lang="ru-RU" sz="1600" dirty="0"/>
              <a:t>художественной </a:t>
            </a:r>
            <a:r>
              <a:rPr lang="ru-RU" sz="1600" dirty="0" smtClean="0"/>
              <a:t>литературы</a:t>
            </a:r>
          </a:p>
          <a:p>
            <a:r>
              <a:rPr lang="ru-RU" sz="1600" dirty="0" smtClean="0"/>
              <a:t>Подготовка занятия-презентации по теме и раздаточного материала</a:t>
            </a:r>
          </a:p>
          <a:p>
            <a:r>
              <a:rPr lang="ru-RU" sz="1600" dirty="0" smtClean="0">
                <a:solidFill>
                  <a:srgbClr val="336600"/>
                </a:solidFill>
              </a:rPr>
              <a:t>Практический</a:t>
            </a:r>
          </a:p>
          <a:p>
            <a:r>
              <a:rPr lang="ru-RU" sz="1600" dirty="0" smtClean="0"/>
              <a:t>НОД образовательная область «Коммуникация»: «Деревья»</a:t>
            </a:r>
          </a:p>
          <a:p>
            <a:r>
              <a:rPr lang="ru-RU" sz="1600" dirty="0" smtClean="0">
                <a:solidFill>
                  <a:srgbClr val="336600"/>
                </a:solidFill>
              </a:rPr>
              <a:t>Заключительный:</a:t>
            </a:r>
          </a:p>
          <a:p>
            <a:r>
              <a:rPr lang="ru-RU" sz="1600" dirty="0" smtClean="0"/>
              <a:t>Продуктивная </a:t>
            </a:r>
            <a:r>
              <a:rPr lang="ru-RU" sz="1600" dirty="0"/>
              <a:t>художественная </a:t>
            </a:r>
            <a:r>
              <a:rPr lang="ru-RU" sz="1600" dirty="0" smtClean="0"/>
              <a:t>деятельность </a:t>
            </a:r>
          </a:p>
          <a:p>
            <a:pPr>
              <a:buFontTx/>
              <a:buChar char="-"/>
            </a:pPr>
            <a:r>
              <a:rPr lang="ru-RU" sz="1600" dirty="0" smtClean="0"/>
              <a:t>рисование («Из ростка в дерево»)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/>
              <a:t>а</a:t>
            </a:r>
            <a:r>
              <a:rPr lang="ru-RU" sz="1600" dirty="0" smtClean="0"/>
              <a:t>ппликация в технике мозаика («Осенний лист»)</a:t>
            </a:r>
          </a:p>
          <a:p>
            <a:r>
              <a:rPr lang="ru-RU" sz="1600" dirty="0" smtClean="0"/>
              <a:t>Выставка детских работ</a:t>
            </a:r>
          </a:p>
          <a:p>
            <a:r>
              <a:rPr lang="ru-RU" sz="1600" dirty="0" smtClean="0"/>
              <a:t>Презентация проекта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58888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471" y="1722664"/>
            <a:ext cx="9368295" cy="5524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Ожидаемые результаты: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2665" y="2536371"/>
            <a:ext cx="8997043" cy="2280557"/>
          </a:xfrm>
        </p:spPr>
        <p:txBody>
          <a:bodyPr/>
          <a:lstStyle/>
          <a:p>
            <a:r>
              <a:rPr lang="ru-RU" sz="1600" dirty="0" smtClean="0"/>
              <a:t>Обогащение и активизация словарного запаса, расширение кругозора</a:t>
            </a:r>
          </a:p>
          <a:p>
            <a:r>
              <a:rPr lang="ru-RU" sz="1600" dirty="0" smtClean="0"/>
              <a:t>Развитие познавательных процессов и познавательной активности</a:t>
            </a:r>
          </a:p>
          <a:p>
            <a:r>
              <a:rPr lang="ru-RU" sz="1600" dirty="0" smtClean="0"/>
              <a:t>Развитие творческих способностей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427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221" y="1600201"/>
            <a:ext cx="9033559" cy="6667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Условия реализации проекта: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235" y="2569028"/>
            <a:ext cx="9066215" cy="288471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Методические разработки (конспекты, презентации, авторский раздаточный материал)</a:t>
            </a:r>
          </a:p>
          <a:p>
            <a:r>
              <a:rPr lang="ru-RU" sz="1600" dirty="0" smtClean="0"/>
              <a:t>Интеграция образовательных областей</a:t>
            </a:r>
          </a:p>
          <a:p>
            <a:r>
              <a:rPr lang="ru-RU" sz="1600" dirty="0" smtClean="0"/>
              <a:t>Организация коррекционно-развивающей среды</a:t>
            </a:r>
          </a:p>
          <a:p>
            <a:r>
              <a:rPr lang="ru-RU" sz="1600" dirty="0" smtClean="0"/>
              <a:t>Тесное взаимодействие всех участников образовательного процесса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2924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10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0</TotalTime>
  <Words>711</Words>
  <Application>Microsoft Office PowerPoint</Application>
  <PresentationFormat>Произвольный</PresentationFormat>
  <Paragraphs>129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TS103431377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Экологический проект «Деревья»</vt:lpstr>
      <vt:lpstr>Тип проекта:</vt:lpstr>
      <vt:lpstr>Участники проекта:</vt:lpstr>
      <vt:lpstr>Слайд 4</vt:lpstr>
      <vt:lpstr>Цели проекта:</vt:lpstr>
      <vt:lpstr>Задачи проекта:</vt:lpstr>
      <vt:lpstr>Этапы проекта:</vt:lpstr>
      <vt:lpstr>Ожидаемые результаты:</vt:lpstr>
      <vt:lpstr>Условия реализации проекта: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2014-04-27T19:52:40Z</dcterms:created>
  <dcterms:modified xsi:type="dcterms:W3CDTF">2017-10-17T09:08:08Z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