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8" r:id="rId2"/>
    <p:sldId id="281" r:id="rId3"/>
    <p:sldId id="262" r:id="rId4"/>
    <p:sldId id="280" r:id="rId5"/>
    <p:sldId id="274" r:id="rId6"/>
    <p:sldId id="311" r:id="rId7"/>
    <p:sldId id="273" r:id="rId8"/>
    <p:sldId id="310" r:id="rId9"/>
    <p:sldId id="268" r:id="rId10"/>
    <p:sldId id="313" r:id="rId11"/>
    <p:sldId id="266" r:id="rId12"/>
    <p:sldId id="275" r:id="rId13"/>
    <p:sldId id="278" r:id="rId14"/>
    <p:sldId id="272" r:id="rId15"/>
    <p:sldId id="277" r:id="rId16"/>
    <p:sldId id="315" r:id="rId17"/>
    <p:sldId id="271" r:id="rId18"/>
    <p:sldId id="316" r:id="rId19"/>
    <p:sldId id="276" r:id="rId20"/>
    <p:sldId id="270" r:id="rId21"/>
    <p:sldId id="282" r:id="rId22"/>
    <p:sldId id="259" r:id="rId23"/>
    <p:sldId id="279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1" r:id="rId41"/>
    <p:sldId id="302" r:id="rId42"/>
    <p:sldId id="304" r:id="rId43"/>
    <p:sldId id="305" r:id="rId44"/>
    <p:sldId id="306" r:id="rId45"/>
    <p:sldId id="307" r:id="rId46"/>
    <p:sldId id="317" r:id="rId47"/>
    <p:sldId id="31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1" initials="2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75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A618-B2EA-4ADD-9EDD-55905AC6BF3F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94273-23BC-47DA-916D-8AF5DEBA5A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5579142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535606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728504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0383884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369088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966480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2379018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1199086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24935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8932632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171635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slide" Target="slide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slide" Target="slide40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slide" Target="slide1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slide" Target="slide18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slide" Target="slide19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gif"/><Relationship Id="rId2" Type="http://schemas.openxmlformats.org/officeDocument/2006/relationships/audio" Target="file:///C:\Users\&#1058;&#1072;&#1090;&#1100;&#1103;&#1085;&#1072;\Desktop\klassicheskaya_melodiya_spokojnaya_romantichnaya_muzyka%20(freemp3now.me).mp3" TargetMode="External"/><Relationship Id="rId1" Type="http://schemas.openxmlformats.org/officeDocument/2006/relationships/audio" Target="file:///C:\Users\&#1058;&#1072;&#1090;&#1100;&#1103;&#1085;&#1072;\Downloads\klassicheskaya_melodiya_spokojnaya_romantichnaya_muzyka%20(freemp3now.me)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10" Type="http://schemas.openxmlformats.org/officeDocument/2006/relationships/image" Target="../media/image35.gif"/><Relationship Id="rId4" Type="http://schemas.openxmlformats.org/officeDocument/2006/relationships/image" Target="../media/image30.png"/><Relationship Id="rId9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esktop\&#1040;&#1091;&#1076;&#1080;&#1086;\&#1055;&#1077;&#1089;&#1077;&#1085;&#1082;&#1080;\&#1040;&#1083;&#1080;&#1085;&#1072;%20&#1050;&#1091;&#1082;&#1091;&#1096;&#1082;&#1080;&#1085;&#1072;%20&amp;%20Dj%20Radikov%20-%20&#1071;%20&#1088;&#1080;&#1089;&#1091;&#1102;%20&#1088;&#1077;&#1095;&#1082;&#1091;.mp3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ownloads\UmiZumi-13-my_prazdnuem._my_-molodcy!!!.mp3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40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slide" Target="slide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" Target="slide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gif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3.png"/><Relationship Id="rId4" Type="http://schemas.openxmlformats.org/officeDocument/2006/relationships/slide" Target="slide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21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9832" y="1340768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Игра-викторина</a:t>
            </a:r>
          </a:p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«Соблюдайте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Правила 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Дорожного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Движения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9805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836712"/>
            <a:ext cx="4838038" cy="4074136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2339752" y="5697488"/>
            <a:ext cx="1160512" cy="1160512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7308304" y="530120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Какие пешеходные переходы вы знаете?</a:t>
            </a:r>
            <a:endParaRPr lang="ru-RU" sz="3200" dirty="0"/>
          </a:p>
        </p:txBody>
      </p:sp>
      <p:pic>
        <p:nvPicPr>
          <p:cNvPr id="3" name="Рисунок 2" descr="0_a342d_88c082d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2016224" cy="2016224"/>
          </a:xfrm>
          <a:prstGeom prst="rect">
            <a:avLst/>
          </a:prstGeom>
        </p:spPr>
      </p:pic>
      <p:pic>
        <p:nvPicPr>
          <p:cNvPr id="4" name="Рисунок 3" descr="220px-Cross_Wa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148274"/>
            <a:ext cx="3312368" cy="2208718"/>
          </a:xfrm>
          <a:prstGeom prst="rect">
            <a:avLst/>
          </a:prstGeom>
        </p:spPr>
      </p:pic>
      <p:pic>
        <p:nvPicPr>
          <p:cNvPr id="5" name="Рисунок 4" descr="4k2ii29koj-400x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17032"/>
            <a:ext cx="3810000" cy="2533650"/>
          </a:xfrm>
          <a:prstGeom prst="rect">
            <a:avLst/>
          </a:prstGeom>
        </p:spPr>
      </p:pic>
      <p:pic>
        <p:nvPicPr>
          <p:cNvPr id="6" name="Рисунок 5" descr="f8d99d490004651a1cc1dc7f1ad6431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717032"/>
            <a:ext cx="3456384" cy="24145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584" y="54868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делать если мяч выкатился на дорогу?</a:t>
            </a:r>
            <a:endParaRPr lang="ru-RU" sz="3200" dirty="0"/>
          </a:p>
        </p:txBody>
      </p:sp>
      <p:pic>
        <p:nvPicPr>
          <p:cNvPr id="7" name="Рисунок 6" descr="-3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268760"/>
            <a:ext cx="4824536" cy="3622183"/>
          </a:xfrm>
          <a:prstGeom prst="rect">
            <a:avLst/>
          </a:prstGeom>
        </p:spPr>
      </p:pic>
      <p:pic>
        <p:nvPicPr>
          <p:cNvPr id="8" name="Picture 1" descr="C:\Users\Татьяна\Desktop\презент\1126601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1660328" cy="1271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9792" y="191683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764704"/>
            <a:ext cx="7236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Назовите правила поведения в      транспорте?</a:t>
            </a:r>
            <a:endParaRPr lang="ru-RU" sz="3200" dirty="0"/>
          </a:p>
        </p:txBody>
      </p:sp>
      <p:pic>
        <p:nvPicPr>
          <p:cNvPr id="9" name="Рисунок 8" descr="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916832"/>
            <a:ext cx="6408712" cy="4725144"/>
          </a:xfrm>
          <a:prstGeom prst="rect">
            <a:avLst/>
          </a:prstGeom>
        </p:spPr>
      </p:pic>
      <p:pic>
        <p:nvPicPr>
          <p:cNvPr id="10" name="Рисунок 9" descr="0_a342d_88c082d4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83671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54868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Что регулирует движение на улице?</a:t>
            </a:r>
            <a:endParaRPr lang="ru-RU" sz="3200" dirty="0"/>
          </a:p>
        </p:txBody>
      </p:sp>
      <p:pic>
        <p:nvPicPr>
          <p:cNvPr id="7" name="Рисунок 6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700808"/>
            <a:ext cx="2592288" cy="301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69269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 какой стороне улицы или тротуара нужно ходить?</a:t>
            </a:r>
            <a:endParaRPr lang="ru-RU" sz="3200" dirty="0"/>
          </a:p>
        </p:txBody>
      </p:sp>
      <p:pic>
        <p:nvPicPr>
          <p:cNvPr id="10" name="Рисунок 9" descr="27968_origina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844824"/>
            <a:ext cx="2652886" cy="2652886"/>
          </a:xfrm>
          <a:prstGeom prst="rect">
            <a:avLst/>
          </a:prstGeom>
        </p:spPr>
      </p:pic>
      <p:pic>
        <p:nvPicPr>
          <p:cNvPr id="11" name="Рисунок 10" descr="ce17bbcb174293cec95106fd3ec74c20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717032"/>
            <a:ext cx="2619573" cy="26195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7584" y="28529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левой стороны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50131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правой стороны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836712"/>
            <a:ext cx="4838038" cy="4074136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2339752" y="5697488"/>
            <a:ext cx="1160512" cy="1160512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7308304" y="530120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На какой сигнал светофора можно переходить          улицу?</a:t>
            </a:r>
            <a:endParaRPr lang="ru-RU" sz="3200" dirty="0"/>
          </a:p>
        </p:txBody>
      </p:sp>
      <p:pic>
        <p:nvPicPr>
          <p:cNvPr id="7" name="Рисунок 6" descr="259fd2b091ac6288e8d88794d6df3f36_400x266-1-300x20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098" y="1484784"/>
            <a:ext cx="2808312" cy="1872208"/>
          </a:xfrm>
          <a:prstGeom prst="rect">
            <a:avLst/>
          </a:prstGeom>
        </p:spPr>
      </p:pic>
      <p:pic>
        <p:nvPicPr>
          <p:cNvPr id="8" name="Рисунок 7" descr="657f9179a437a2b67cb1cd9e37bcc3cc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780928"/>
            <a:ext cx="2808312" cy="2035482"/>
          </a:xfrm>
          <a:prstGeom prst="rect">
            <a:avLst/>
          </a:prstGeom>
        </p:spPr>
      </p:pic>
      <p:pic>
        <p:nvPicPr>
          <p:cNvPr id="9" name="Рисунок 8" descr="orange-amber-traffic-light-photo-night-black-background-4864594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465" y="1556792"/>
            <a:ext cx="272804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836712"/>
            <a:ext cx="4838038" cy="4074136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2339752" y="5697488"/>
            <a:ext cx="1160512" cy="1160512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7308304" y="530120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4" y="1484784"/>
            <a:ext cx="6264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2.Конкурс : </a:t>
            </a:r>
            <a:r>
              <a:rPr lang="ru-RU" sz="3200" b="1" dirty="0" smtClean="0"/>
              <a:t>«Капитанов» 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dirty="0" smtClean="0"/>
              <a:t>Кто быстро и правильно соберет  светофор?</a:t>
            </a:r>
            <a:endParaRPr lang="ru-RU" sz="3200" dirty="0"/>
          </a:p>
        </p:txBody>
      </p:sp>
      <p:pic>
        <p:nvPicPr>
          <p:cNvPr id="10" name="Рисунок 9" descr="svetofor_den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356992"/>
            <a:ext cx="2695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9792" y="1916832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124744"/>
            <a:ext cx="57606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 smtClean="0"/>
              <a:t>По городу, по улице</a:t>
            </a:r>
          </a:p>
          <a:p>
            <a:pPr algn="ctr">
              <a:buNone/>
            </a:pPr>
            <a:r>
              <a:rPr lang="ru-RU" sz="3200" dirty="0" smtClean="0"/>
              <a:t>    Не ходят просто так.</a:t>
            </a:r>
          </a:p>
          <a:p>
            <a:pPr algn="ctr">
              <a:buNone/>
            </a:pPr>
            <a:r>
              <a:rPr lang="ru-RU" sz="3200" dirty="0" smtClean="0"/>
              <a:t>   Когда не знаешь правила,</a:t>
            </a:r>
          </a:p>
          <a:p>
            <a:pPr algn="ctr">
              <a:buNone/>
            </a:pPr>
            <a:r>
              <a:rPr lang="ru-RU" sz="3200" dirty="0" smtClean="0"/>
              <a:t>   Легко попасть впросак.</a:t>
            </a:r>
          </a:p>
          <a:p>
            <a:pPr algn="ctr">
              <a:buNone/>
            </a:pPr>
            <a:r>
              <a:rPr lang="ru-RU" sz="3200" dirty="0" smtClean="0"/>
              <a:t> Всё время будь внимательным</a:t>
            </a:r>
          </a:p>
          <a:p>
            <a:pPr algn="ctr">
              <a:buNone/>
            </a:pPr>
            <a:r>
              <a:rPr lang="ru-RU" sz="3200" dirty="0" smtClean="0"/>
              <a:t>      И помни наперед:</a:t>
            </a:r>
          </a:p>
          <a:p>
            <a:pPr algn="ctr">
              <a:buNone/>
            </a:pPr>
            <a:r>
              <a:rPr lang="ru-RU" sz="3200" dirty="0" smtClean="0"/>
              <a:t>    Свои имеют правила</a:t>
            </a:r>
          </a:p>
          <a:p>
            <a:pPr algn="ctr">
              <a:buNone/>
            </a:pPr>
            <a:r>
              <a:rPr lang="ru-RU" sz="3200" dirty="0" smtClean="0"/>
              <a:t>       Шофёр и пешеход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Чу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340768"/>
            <a:ext cx="3888432" cy="3674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33265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Му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зы</a:t>
            </a:r>
            <a:r>
              <a:rPr lang="ru-RU" sz="4000" dirty="0" smtClean="0">
                <a:solidFill>
                  <a:srgbClr val="FFFF00"/>
                </a:solidFill>
              </a:rPr>
              <a:t>ка</a:t>
            </a:r>
            <a:r>
              <a:rPr lang="ru-RU" sz="4000" dirty="0" smtClean="0">
                <a:solidFill>
                  <a:srgbClr val="FFC000"/>
                </a:solidFill>
              </a:rPr>
              <a:t>ль</a:t>
            </a:r>
            <a:r>
              <a:rPr lang="ru-RU" sz="4000" dirty="0" smtClean="0">
                <a:solidFill>
                  <a:srgbClr val="92D050"/>
                </a:solidFill>
              </a:rPr>
              <a:t>на</a:t>
            </a:r>
            <a:r>
              <a:rPr lang="ru-RU" sz="4000" dirty="0" smtClean="0">
                <a:solidFill>
                  <a:srgbClr val="00B050"/>
                </a:solidFill>
              </a:rPr>
              <a:t>я п</a:t>
            </a:r>
            <a:r>
              <a:rPr lang="ru-RU" sz="4000" dirty="0" smtClean="0">
                <a:solidFill>
                  <a:srgbClr val="00B0F0"/>
                </a:solidFill>
              </a:rPr>
              <a:t>ау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за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lassicheskaya_melodiya_spokojnaya_romantichnaya_muzyka (freemp3now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137920"/>
            <a:ext cx="720080" cy="7200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lassicheskaya_melodiya_spokojnaya_romantichnaya_muzyka (freemp3now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svetofor_deni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836712"/>
            <a:ext cx="2000570" cy="1195146"/>
          </a:xfrm>
          <a:prstGeom prst="rect">
            <a:avLst/>
          </a:prstGeom>
        </p:spPr>
      </p:pic>
      <p:pic>
        <p:nvPicPr>
          <p:cNvPr id="5" name="Рисунок 4" descr="00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2132856"/>
            <a:ext cx="2040237" cy="1120130"/>
          </a:xfrm>
          <a:prstGeom prst="rect">
            <a:avLst/>
          </a:prstGeom>
        </p:spPr>
      </p:pic>
      <p:pic>
        <p:nvPicPr>
          <p:cNvPr id="6" name="Рисунок 5" descr="003ni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3356992"/>
            <a:ext cx="1893946" cy="1287388"/>
          </a:xfrm>
          <a:prstGeom prst="rect">
            <a:avLst/>
          </a:prstGeom>
        </p:spPr>
      </p:pic>
      <p:pic>
        <p:nvPicPr>
          <p:cNvPr id="7" name="Рисунок 6" descr="svetofor_de11nis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4168" y="404664"/>
            <a:ext cx="2026515" cy="3724051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27 -0.09746 L 0.12379 -0.09746 L 0.32361 0.3331 L -0.16962 0.3331 L -0.36927 -0.09746 Z " pathEditMode="relative" rAng="0" ptsTypes="FFFFF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ac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ac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0"/>
                            </p:stCondLst>
                            <p:childTnLst>
                              <p:par>
                                <p:cTn id="3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0.2162 C -0.02431 -0.20231 -0.00955 -0.19097 0.00277 -0.17685 C 0.01805 -0.19097 0.03003 -0.20231 0.04861 -0.2162 C 0.15555 -0.29907 0.28368 -0.33356 0.33559 -0.29653 C 0.38472 -0.25648 0.33889 -0.15764 0.23194 -0.07546 C 0.21371 -0.06389 0.19843 -0.05185 0.17968 -0.04028 C 0.19843 -0.03055 0.21371 -0.01921 0.23194 -0.00486 C 0.33889 0.07732 0.38472 0.1757 0.33559 0.21389 C 0.28368 0.2544 0.15555 0.21875 0.04861 0.13635 C 0.03003 0.12176 0.01805 0.11042 0.00277 0.09653 C -0.00955 0.11042 -0.02431 0.12176 -0.04306 0.13635 C -0.15 0.21875 -0.27865 0.2544 -0.32986 0.21389 C -0.37917 0.1757 -0.33334 0.07732 -0.22639 -0.00486 C -0.20816 -0.01921 -0.19271 -0.03055 -0.17466 -0.04028 C -0.19271 -0.05185 -0.20816 -0.06389 -0.22639 -0.07546 C -0.33334 -0.15764 -0.37917 -0.25648 -0.32986 -0.29653 C -0.27865 -0.33356 -0.15 -0.29907 -0.04306 -0.2162 Z " pathEditMode="relative" rAng="0" ptsTypes="fffffffffffffffff">
                                      <p:cBhvr>
                                        <p:cTn id="4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0"/>
                            </p:stCondLst>
                            <p:childTnLst>
                              <p:par>
                                <p:cTn id="48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0"/>
                            </p:stCondLst>
                            <p:childTnLst>
                              <p:par>
                                <p:cTn id="63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36 -0.18842 C -0.37136 -0.02731 -0.28629 0.10556 -0.18247 0.10556 C -0.06007 0.10556 -0.0158 -0.04189 0.00277 -0.13078 L 0.02222 -0.24745 C 0.04097 -0.33588 0.08784 -0.4824 0.22639 -0.4824 C 0.3151 -0.4824 0.41614 -0.35069 0.41614 -0.18842 C 0.41614 -0.02731 0.3151 0.10556 0.22639 0.10556 C 0.08784 0.10556 0.04097 -0.04189 0.02222 -0.13078 L 0.00277 -0.24745 C -0.0158 -0.33588 -0.06007 -0.4824 -0.18247 -0.4824 C -0.28629 -0.4824 -0.37136 -0.35069 -0.37136 -0.18842 Z " pathEditMode="relative" rAng="0" ptsTypes="ffFffffFfff">
                                      <p:cBhvr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0"/>
                            </p:stCondLst>
                            <p:childTnLst>
                              <p:par>
                                <p:cTn id="6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7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997 -0.21898 C -0.6191 -0.21273 -0.56841 -0.20463 -0.51719 -0.20046 C -0.48108 -0.19352 -0.44497 -0.19884 -0.40886 -0.20417 C -0.39115 -0.20995 -0.37361 -0.21574 -0.35608 -0.22269 C -0.35052 -0.225 -0.34532 -0.22986 -0.33941 -0.23009 C -0.31528 -0.23125 -0.29132 -0.23264 -0.26719 -0.2338 C -0.22917 -0.23935 -0.20191 -0.24005 -0.16164 -0.2375 C -0.11632 -0.21736 -0.07032 -0.21458 -0.02275 -0.21157 C -0.0217 -0.21157 0.10625 -0.23982 0.05781 -0.19676 C 0.04809 -0.17732 0.05729 -0.19282 0.04114 -0.17454 C 0.03819 -0.17107 0.03611 -0.16644 0.03281 -0.16343 C 0.02691 -0.1581 0.01961 -0.15648 0.01336 -0.15232 C -0.00261 -0.12037 0.01857 -0.15787 -0.00052 -0.1375 C -0.00591 -0.13171 -0.01476 -0.11111 -0.01997 -0.10417 C -0.02761 -0.09398 -0.03855 -0.09167 -0.04775 -0.08565 C -0.0507 -0.08357 -0.05295 -0.08009 -0.05608 -0.07824 C -0.06407 -0.07338 -0.07379 -0.07361 -0.08108 -0.06713 C -0.08664 -0.06227 -0.09219 -0.05718 -0.09775 -0.05232 C -0.10052 -0.04977 -0.10278 -0.04607 -0.10608 -0.04491 C -0.13056 -0.03681 -0.154 -0.02338 -0.1783 -0.01528 C -0.18577 -0.01273 -0.19323 -0.01111 -0.2007 -0.00787 C -0.21615 -0.00093 -0.20625 -0.00509 -0.23125 0.00324 C -0.25695 0.01181 -0.22066 0.00069 -0.24775 0.01435 C -0.25209 0.01643 -0.25712 0.01643 -0.26181 0.01806 C -0.27483 0.02245 -0.2875 0.02824 -0.30052 0.03264 C -0.3099 0.04097 -0.31719 0.04375 -0.3283 0.04745 C -0.34427 0.06181 -0.36285 0.06366 -0.38108 0.06991 C -0.39792 0.07546 -0.41459 0.08449 -0.43108 0.0919 C -0.43507 0.09375 -0.4382 0.09745 -0.44219 0.09931 C -0.45261 0.10393 -0.4632 0.10185 -0.47275 0.11065 C -0.48577 0.12222 -0.47778 0.11736 -0.49775 0.12176 C -0.51459 0.13681 -0.4967 0.12268 -0.51719 0.13287 C -0.52691 0.13773 -0.53559 0.14606 -0.54497 0.15139 C -0.55677 0.1581 -0.57136 0.15833 -0.58386 0.1625 C -0.59879 0.17569 -0.61337 0.17384 -0.63108 0.17731 C -0.64254 0.1794 -0.6533 0.18472 -0.66441 0.18843 C -0.63195 0.19931 -0.5948 0.20023 -0.56164 0.20324 C -0.53073 0.2169 -0.49358 0.21551 -0.46164 0.21806 C -0.40677 0.21551 -0.35243 0.21157 -0.29775 0.20694 C -0.24289 0.19236 -0.18056 0.20093 -0.12552 0.20324 C -0.08212 0.21296 -0.04202 0.21852 0.00225 0.22176 C 0.00868 0.2206 0.0158 0.22199 0.0217 0.21806 C 0.0243 0.2162 0.0158 0.21643 0.01336 0.21435 C 0.01007 0.21134 0.00833 0.20625 0.00503 0.20324 C 0.0026 0.20116 -0.00052 0.20116 -0.0033 0.19954 C -0.01407 0.19329 -0.0224 0.18866 -0.03386 0.18472 C -0.05191 0.16875 -0.07292 0.16042 -0.09219 0.14768 C -0.09514 0.1456 -0.09809 0.14306 -0.10052 0.14028 C -0.10365 0.13704 -0.10539 0.13171 -0.10903 0.12917 C -0.11233 0.12662 -0.11632 0.12662 -0.12014 0.12546 C -0.13316 0.11366 -0.12518 0.11944 -0.14514 0.11065 C -0.15018 0.10833 -0.154 0.10255 -0.15886 0.09931 C -0.1625 0.09722 -0.16632 0.09722 -0.17014 0.0956 C -0.1757 0.09352 -0.18664 0.08819 -0.18664 0.08819 C -0.1948 0.08009 -0.21164 0.06181 -0.22275 0.05509 C -0.23681 0.0463 -0.25105 0.04282 -0.26441 0.03264 C -0.2967 0.00903 -0.26528 0.02477 -0.29775 0.01065 C -0.30052 0.00926 -0.30608 0.00694 -0.30608 0.00694 C -0.30886 0.00324 -0.31094 -0.00185 -0.31441 -0.00417 C -0.31945 -0.00787 -0.32552 -0.00903 -0.33108 -0.01157 C -0.34566 -0.01806 -0.33837 -0.01829 -0.35052 -0.02639 C -0.35313 -0.02824 -0.35625 -0.02824 -0.35886 -0.03009 C -0.36875 -0.03657 -0.37396 -0.04954 -0.38386 -0.05602 C -0.40677 -0.0713 -0.43039 -0.08519 -0.45348 -0.10046 C -0.45591 -0.10232 -0.45903 -0.10232 -0.46164 -0.10417 C -0.47032 -0.11065 -0.4783 -0.11898 -0.48664 -0.12639 C -0.49914 -0.1375 -0.50539 -0.14213 -0.51997 -0.14861 C -0.52309 -0.15 -0.52535 -0.15394 -0.5283 -0.15602 C -0.54219 -0.16528 -0.53577 -0.15116 -0.5533 -0.17454 C -0.55608 -0.17824 -0.55816 -0.1831 -0.56164 -0.18565 C -0.56667 -0.18935 -0.5783 -0.19306 -0.5783 -0.19306 C -0.58993 -0.20857 -0.60782 -0.21412 -0.62275 -0.22269 C -0.62622 -0.22477 -0.63021 -0.225 -0.63386 -0.22639 C -0.63664 -0.22755 -0.64514 -0.23009 -0.64219 -0.23009 C -0.61545 -0.23009 -0.5882 -0.21806 -0.56164 -0.21528 C -0.49827 -0.20857 -0.34341 -0.20833 -0.31997 -0.20787 C -0.32275 -0.16227 -0.32674 -0.12107 -0.3283 -0.07454 C -0.32934 -0.04375 -0.32674 -0.01227 -0.33108 0.01806 C -0.33177 0.02292 -0.33855 0.02014 -0.34219 0.02176 C -0.34775 0.02384 -0.35365 0.02546 -0.35886 0.02917 C -0.37674 0.04097 -0.39427 0.0537 -0.41164 0.0662 C -0.44393 0.08981 -0.4224 0.08079 -0.44497 0.08819 C -0.4507 0.09329 -0.45556 0.10023 -0.46164 0.10301 C -0.47049 0.10718 -0.49532 0.11458 -0.5033 0.12176 C -0.50886 0.12662 -0.51441 0.13171 -0.51997 0.13657 C -0.52795 0.14375 -0.53907 0.1419 -0.54775 0.14768 C -0.55139 0.15023 -0.55486 0.15347 -0.55886 0.15509 C -0.56424 0.15718 -0.57014 0.15694 -0.57552 0.1588 C -0.58125 0.16065 -0.58664 0.16366 -0.59219 0.1662 C -0.6099 0.17407 -0.62813 0.17708 -0.64497 0.18843 C -0.63577 0.19259 -0.62188 0.20139 -0.61164 0.20324 C -0.58837 0.20764 -0.59861 0.20486 -0.58108 0.21065 C -0.49931 0.20486 -0.41806 0.19884 -0.33664 0.21435 C -0.32084 0.2213 -0.31789 0.2125 -0.3033 0.19954 C -0.30052 0.19699 -0.29497 0.19213 -0.29497 0.19213 C -0.29306 0.18727 -0.29236 0.18125 -0.28941 0.17731 C -0.28473 0.17106 -0.2783 0.16736 -0.27275 0.1625 C -0.26181 0.15278 -0.25209 0.1412 -0.24219 0.12917 C -0.23889 0.125 -0.23733 0.11829 -0.23386 0.11435 C -0.22848 0.1081 -0.21059 0.09537 -0.2033 0.0919 C -0.19098 0.06736 -0.16875 0.05718 -0.1533 0.03634 C -0.15087 0.03333 -0.15 0.02847 -0.14775 0.02546 C -0.13143 0.00093 -0.13386 0.00463 -0.12014 -0.00787 C -0.11129 -0.02569 -0.09601 -0.03148 -0.08664 -0.04861 C -0.0842 -0.05301 -0.08368 -0.05903 -0.08108 -0.06343 C -0.07622 -0.07153 -0.06997 -0.07824 -0.06441 -0.08565 C -0.05226 -0.10185 -0.0665 -0.09259 -0.05052 -0.10787 C -0.04723 -0.11111 -0.04271 -0.11181 -0.03941 -0.11528 C -0.03334 -0.12176 -0.02934 -0.13171 -0.02275 -0.1375 C -0.01806 -0.14167 -0.00677 -0.15139 -0.0033 -0.15602 C 0.01527 -0.18079 -0.01164 -0.15486 0.01059 -0.17454 C 0.0184 -0.19028 0.01527 -0.19352 0.02725 -0.20417 C 0.03611 -0.15741 0.02534 -0.10949 0.01892 -0.06343 C 0.01354 -0.02546 0.0092 0.01296 0.00503 0.05116 C -0.00973 0.05 -0.02466 0.04977 -0.03941 0.04745 C -0.05035 0.04606 -0.06146 0.03819 -0.07275 0.03634 C -0.13282 0.02708 -0.1349 0.02893 -0.2007 0.02546 C -0.22691 0.02153 -0.25157 0.0169 -0.2783 0.01435 C -0.33264 0.00208 -0.40417 0.00185 -0.45886 -0.00069 C -0.5316 -0.01065 -0.5915 -0.01296 -0.66719 -0.01528 C -0.65469 -0.01944 -0.63629 -0.0206 -0.62552 -0.03009 C -0.62275 -0.03264 -0.62014 -0.03542 -0.61719 -0.0375 C -0.61459 -0.03935 -0.61146 -0.03935 -0.60886 -0.0412 C -0.60295 -0.0456 -0.59844 -0.05324 -0.59219 -0.05602 C -0.58941 -0.05718 -0.58646 -0.05787 -0.58386 -0.05972 C -0.57257 -0.06806 -0.56146 -0.07963 -0.55052 -0.08935 C -0.54775 -0.0919 -0.54497 -0.09421 -0.54219 -0.09676 C -0.53941 -0.09931 -0.53386 -0.10417 -0.53386 -0.10417 C -0.52587 -0.12014 -0.52344 -0.11597 -0.51164 -0.12639 C -0.49688 -0.15602 -0.51632 -0.12014 -0.49775 -0.14491 C -0.49532 -0.14815 -0.49445 -0.15278 -0.49219 -0.15602 C -0.4783 -0.17685 -0.47986 -0.17431 -0.46719 -0.18565 C -0.46355 -0.19306 -0.45973 -0.20046 -0.45608 -0.20787 C -0.45417 -0.21157 -0.4507 -0.21898 -0.4507 -0.21898 C -0.43525 -0.21227 -0.43611 -0.20347 -0.42552 -0.18935 C -0.42309 -0.18611 -0.4198 -0.18472 -0.41719 -0.18194 C -0.41424 -0.1787 -0.41198 -0.17407 -0.40886 -0.17083 C -0.40365 -0.16528 -0.39775 -0.16088 -0.39219 -0.15602 C -0.38941 -0.15347 -0.38386 -0.14861 -0.38386 -0.14861 C -0.37275 -0.12639 -0.36424 -0.10394 -0.3533 -0.08194 C -0.35 -0.07546 -0.35105 -0.0662 -0.34775 -0.05972 C -0.33889 -0.04213 -0.34323 -0.05278 -0.33664 -0.02639 C -0.33542 -0.02153 -0.33108 -0.01898 -0.3283 -0.01528 C -0.32466 -0.00093 -0.32761 -0.00694 -0.31997 0.00324 " pathEditMode="relative" ptsTypes="fffffffffffffffffffffffffffffffffffffffffffffffffffffffffffffffffffffffffffffffffffffffffffffffffffffffffffffffffffffffffffffffffffffffffffffffA">
                                      <p:cBhvr>
                                        <p:cTn id="7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0"/>
                            </p:stCondLst>
                            <p:childTnLst>
                              <p:par>
                                <p:cTn id="8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86 -0.15417 C -0.13421 -0.15417 0.02829 -0.03009 0.02829 0.12384 C 0.02829 0.27662 -0.13421 0.40208 -0.33386 0.40208 C -0.53351 0.40208 -0.69584 0.27662 -0.69584 0.12384 C -0.69584 -0.03009 -0.53351 -0.15417 -0.33386 -0.15417 Z " pathEditMode="relative" rAng="0" ptsTypes="fffff">
                                      <p:cBhvr>
                                        <p:cTn id="8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0"/>
                            </p:stCondLst>
                            <p:childTnLst>
                              <p:par>
                                <p:cTn id="8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0"/>
                            </p:stCondLst>
                            <p:childTnLst>
                              <p:par>
                                <p:cTn id="8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997 -0.21898 C -0.44827 -0.2206 -0.25556 -0.21505 -0.04497 -0.2338 C -0.00539 -0.23194 0.03489 -0.22639 0.07447 -0.22639 C 0.08593 -0.20347 0.08541 -0.17199 0.08836 -0.14491 C 0.09166 -0.07986 0.09288 -0.08495 0.08836 -0.01157 C 0.08506 0.04213 0.08558 -0.02986 0.08558 0.00694 C 0.06145 0.0081 0.03732 0.00856 0.01336 0.01065 C -0.03733 0.01505 -0.08837 0.0338 -0.13942 0.03657 C -0.19028 0.03935 -0.24133 0.03912 -0.29219 0.04028 C -0.29966 0.04143 -0.30695 0.04329 -0.31442 0.04398 C -0.34133 0.04699 -0.39497 0.05139 -0.39497 0.05139 C -0.47015 0.04931 -0.54272 0.04768 -0.61719 0.04028 C -0.6264 0.03611 -0.63525 0.03287 -0.64497 0.03287 C -0.63421 0.04722 -0.63473 0.05046 -0.63108 0.06991 C -0.62709 0.14028 -0.63768 0.21343 -0.62275 0.28102 C -0.6198 0.29398 -0.60244 0.28102 -0.59219 0.28102 C -0.49497 0.32431 -0.37171 0.28449 -0.26442 0.29213 C -0.22397 0.30116 -0.18317 0.30718 -0.14219 0.31065 C -0.05956 0.30579 0.02256 0.31435 0.10503 0.31435 C 0.0651 0.30301 0.02708 0.28704 -0.01164 0.26991 C -0.01476 0.26852 -0.01702 0.26481 -0.01997 0.2625 C -0.02848 0.25602 -0.04063 0.25347 -0.04775 0.24398 C -0.06285 0.22384 -0.04844 0.23264 -0.06442 0.22546 C -0.07605 0.21412 -0.08699 0.20556 -0.10053 0.19954 C -0.11772 0.17662 -0.14133 0.16157 -0.16442 0.15139 C -0.17223 0.14792 -0.17917 0.14143 -0.18664 0.13657 C -0.19445 0.13125 -0.20331 0.12917 -0.21164 0.12546 C -0.21702 0.12315 -0.22275 0.12338 -0.22831 0.12176 C -0.23751 0.11898 -0.24706 0.11458 -0.25608 0.11065 C -0.25886 0.10694 -0.26147 0.10278 -0.26442 0.09954 C -0.26702 0.09676 -0.27101 0.09583 -0.27275 0.09213 C -0.27917 0.07847 -0.27831 0.07199 -0.27831 0.0588 C -0.27466 0.05764 -0.27067 0.05718 -0.26719 0.05509 C -0.26407 0.05301 -0.26199 0.04931 -0.25886 0.04768 C -0.25452 0.04537 -0.24966 0.04514 -0.24497 0.04398 C -0.24133 0.04143 -0.23785 0.03843 -0.23386 0.03657 C -0.22935 0.03449 -0.22431 0.03542 -0.21997 0.03287 C -0.21581 0.03032 -0.21285 0.02477 -0.20886 0.02176 C -0.18438 0.0037 -0.20487 0.02778 -0.17831 -0.00046 C -0.16737 -0.01204 -0.16268 -0.0287 -0.15331 -0.0412 C -0.15001 -0.0456 -0.14549 -0.04792 -0.14219 -0.05232 C -0.13994 -0.05556 -0.13924 -0.06042 -0.13664 -0.06343 C -0.13247 -0.06806 -0.12709 -0.07014 -0.12275 -0.07454 C -0.11962 -0.07778 -0.11754 -0.08241 -0.11442 -0.08565 C -0.10921 -0.0912 -0.10331 -0.0956 -0.09775 -0.10046 C -0.07292 -0.12245 -0.10105 -0.11134 -0.07292 -0.11898 C -0.06997 -0.12153 -0.06754 -0.12454 -0.06442 -0.12639 C -0.05903 -0.12963 -0.04775 -0.1338 -0.04775 -0.1338 C -0.03525 -0.1463 -0.02188 -0.15556 -0.00886 -0.16713 C -0.00608 -0.16968 -0.00053 -0.17454 -0.00053 -0.17454 C 0.00138 -0.17824 0.0026 -0.18264 0.00503 -0.18565 C 0.01006 -0.19144 0.02169 -0.20046 0.02169 -0.20046 C 0.03645 -0.23009 0.01701 -0.19421 0.03558 -0.21898 C 0.03801 -0.22222 0.03836 -0.22755 0.04114 -0.23009 C 0.04426 -0.23287 0.0486 -0.23264 0.05225 -0.2338 C 0.05538 -0.24607 0.05208 -0.24491 0.05781 -0.24491 C 0.01874 -0.22755 -0.02449 -0.23148 -0.06442 -0.22269 C -0.16789 -0.19977 -0.26928 -0.20602 -0.37553 -0.20417 C -0.46528 -0.20602 -0.55747 -0.21157 -0.64775 -0.21157 C -0.64133 -0.20787 -0.63456 -0.20486 -0.62831 -0.20046 C -0.62431 -0.19745 -0.62136 -0.19213 -0.61719 -0.18935 C -0.61199 -0.18588 -0.60591 -0.18495 -0.60053 -0.18194 C -0.59046 -0.17662 -0.58299 -0.16806 -0.57275 -0.16343 C -0.56407 -0.15185 -0.55834 -0.14815 -0.54775 -0.1412 C -0.53178 -0.13056 -0.51737 -0.1162 -0.50053 -0.10787 C -0.48994 -0.10255 -0.48004 -0.10046 -0.46997 -0.09306 C -0.46528 -0.08958 -0.46094 -0.08519 -0.45608 -0.08194 C -0.45157 -0.07894 -0.44671 -0.07755 -0.44219 -0.07454 C -0.43924 -0.07245 -0.43699 -0.06875 -0.43386 -0.06713 C -0.42674 -0.06366 -0.41164 -0.05972 -0.41164 -0.05972 C -0.3915 -0.04167 -0.41789 -0.06319 -0.38942 -0.04861 C -0.3816 -0.04468 -0.37466 -0.03866 -0.36719 -0.0338 C -0.34844 -0.0213 -0.33299 -0.00162 -0.31442 0.01065 C -0.29584 0.02292 -0.26772 0.03958 -0.25331 0.0588 C -0.27622 0.08171 -0.30018 0.09745 -0.32553 0.11435 C -0.33803 0.12268 -0.35365 0.13426 -0.36719 0.14028 C -0.37726 0.16042 -0.36702 0.14375 -0.38386 0.1588 C -0.41824 0.18935 -0.39306 0.17407 -0.41997 0.18843 C -0.44358 0.21991 -0.4724 0.25231 -0.50331 0.26991 C -0.51268 0.27523 -0.51685 0.27431 -0.52831 0.27731 C -0.55452 0.28426 -0.59393 0.29514 -0.61719 0.31065 C -0.53647 0.32593 -0.37275 0.32176 -0.37275 0.32176 C -0.34688 0.33032 -0.379 0.32014 -0.34497 0.32917 C -0.33837 0.33102 -0.3323 0.33588 -0.32553 0.33657 C -0.31442 0.3375 -0.30331 0.33657 -0.29219 0.33657 C -0.29115 0.26134 -0.28664 0.18611 -0.28664 0.11065 C -0.28664 0.0044 -0.29775 -0.09931 -0.29775 -0.20417 C -0.27813 -0.12546 -0.28108 -0.03657 -0.28108 0.04398 " pathEditMode="relative" ptsTypes="fffffffffffffffffffffffffffffffffffffffffffffffffffffffffffffffffffffffffffffffffffffffA">
                                      <p:cBhvr>
                                        <p:cTn id="9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 showWhenStopped="0">
                <p:cTn id="9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3000" showWhenStopped="0">
                <p:cTn id="9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7776864" cy="4696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98072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Найдите отличия на картинках.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7667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3. Конкурс: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221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388424" cy="59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91033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На улицах много дорожных знаков. Дорожные знаки – лучшие друзья водителей и пешеходов. Каждый знак имеет своё название. Дорожные знаки рассказывают о том, какая дорога как надо ехать, что разрешается, а чего делать нельзя. Бывают знаки предупреждающие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(показать),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запрещающие, указательные.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Сейчас я буду загадывать загадки, а вы должны отгадать и найти знак.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105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1927584" cy="1283220"/>
          </a:xfrm>
          <a:prstGeom prst="rect">
            <a:avLst/>
          </a:prstGeom>
        </p:spPr>
      </p:pic>
      <p:pic>
        <p:nvPicPr>
          <p:cNvPr id="5" name="Рисунок 4" descr="znak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501008"/>
            <a:ext cx="1468588" cy="1461318"/>
          </a:xfrm>
          <a:prstGeom prst="rect">
            <a:avLst/>
          </a:prstGeom>
        </p:spPr>
      </p:pic>
      <p:pic>
        <p:nvPicPr>
          <p:cNvPr id="6" name="Рисунок 5" descr="49678910.pe33bm6qz0.W6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9" y="3503865"/>
            <a:ext cx="2016223" cy="151595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4. Конкурс:  </a:t>
            </a:r>
            <a:r>
              <a:rPr lang="ru-RU" sz="3600" dirty="0" smtClean="0"/>
              <a:t>Загадки.</a:t>
            </a:r>
            <a:endParaRPr lang="ru-RU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851076"/>
            <a:ext cx="82444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Что за знак такой стоит?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   Стоп – машинам он велит.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   Пешеход, идите смело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   По полоскам черно – белым. 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4" name="Рисунок 3" descr="Без названия (3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581128"/>
            <a:ext cx="1584176" cy="19527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5576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7596336" y="0"/>
            <a:ext cx="1080120" cy="9361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7596336" y="980728"/>
            <a:ext cx="1080120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7596336" y="1916832"/>
            <a:ext cx="1080120" cy="93610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002659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Посмотрите, мальчик Федя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   Едет на велосипеде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   Отгадайте, отчего же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   Недовольство у прохожих?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7048600-3d-people-man-person-and-a-red-exclamation-mark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293096"/>
            <a:ext cx="1774278" cy="2016224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0" y="4005064"/>
            <a:ext cx="1080120" cy="9361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0" y="4941168"/>
            <a:ext cx="1080120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0" y="5921896"/>
            <a:ext cx="1080120" cy="93610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998192"/>
            <a:ext cx="846043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Заболел живот у Тома,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   Не дойти ему до дома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   В ситуации такой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   Нужно знак найти, какой?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Без названия (3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77072"/>
            <a:ext cx="1584176" cy="1952771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7668344" y="3429000"/>
            <a:ext cx="1080120" cy="9361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7668344" y="4365104"/>
            <a:ext cx="1080120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7668344" y="5301208"/>
            <a:ext cx="1080120" cy="93610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573016"/>
            <a:ext cx="867645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В этом месте, как ни странно,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   Ждут чего – то постоянно.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   Кто – то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сидя, кто – то стоя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   Что за место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здесь такое?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7048600-3d-people-man-person-and-a-red-exclamation-mark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836712"/>
            <a:ext cx="1774278" cy="2016224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1187624" y="332656"/>
            <a:ext cx="1080120" cy="9361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187624" y="1268760"/>
            <a:ext cx="1080120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1187624" y="2204864"/>
            <a:ext cx="1080120" cy="93610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97104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Этот знак нам друг большой,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   От беды спасает,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   И у самой мостовой,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   Водителей предупреждает: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   «Осторожно, дети!»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Без названия (3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548680"/>
            <a:ext cx="1584176" cy="1952771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6084168" y="0"/>
            <a:ext cx="1080120" cy="9361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6084168" y="908720"/>
            <a:ext cx="1080120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6084168" y="1844824"/>
            <a:ext cx="1080120" cy="93610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27784" y="476672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692696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Сейчас я предлагаю разделиться на 2 команды и посоревноваться, проверить свои знания.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 Выбираем капитанов команд и название команд по загадкам:</a:t>
            </a:r>
            <a:endParaRPr lang="ru-RU" sz="2000" dirty="0" smtClean="0"/>
          </a:p>
          <a:p>
            <a:pPr algn="ct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2276872"/>
            <a:ext cx="66331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загадка: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стоит на улице</a:t>
            </a:r>
            <a:endParaRPr lang="ru-RU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чёрном сапоге –</a:t>
            </a:r>
            <a:endParaRPr lang="ru-RU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Чучело трёхглазое</a:t>
            </a:r>
            <a:endParaRPr lang="ru-RU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одной ноге.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(Светофор)</a:t>
            </a:r>
            <a:endParaRPr lang="ru-RU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загадка: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Посмотри, силач, какой:</a:t>
            </a:r>
            <a:endParaRPr lang="ru-RU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ходу одной рукой</a:t>
            </a:r>
            <a:endParaRPr lang="ru-RU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Останавливать привык</a:t>
            </a:r>
            <a:endParaRPr lang="ru-RU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Пятитонный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грузовик. 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(Регулировщик)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4120" y="26452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33254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070200"/>
            <a:ext cx="860444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В дождь и в ясную погоду -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Здесь не ходят пешеходы. 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Говорит им знак одно: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"Вам ходить запрещено!"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17048600-3d-people-man-person-and-a-red-exclamation-mark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293096"/>
            <a:ext cx="1774278" cy="201622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41922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4 конкурс на внимание: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«Игровой»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664379"/>
            <a:ext cx="87484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Когда 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загорается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красный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кружок – вы замираете;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Жёлтый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– хлопаете в ладоши;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Times New Roman" pitchFamily="18" charset="0"/>
                <a:cs typeface="Times New Roman" pitchFamily="18" charset="0"/>
              </a:rPr>
              <a:t>Зелёный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– топаете.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" name="Рисунок 3" descr="0_a342d_88c082d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13584"/>
            <a:ext cx="3744416" cy="3744416"/>
          </a:xfrm>
          <a:prstGeom prst="rect">
            <a:avLst/>
          </a:prstGeom>
        </p:spPr>
      </p:pic>
      <p:pic>
        <p:nvPicPr>
          <p:cNvPr id="5" name="Рисунок 4" descr="519435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293096"/>
            <a:ext cx="2857500" cy="216217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vetofor_den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48680"/>
            <a:ext cx="2520280" cy="1505622"/>
          </a:xfrm>
          <a:prstGeom prst="rect">
            <a:avLst/>
          </a:prstGeom>
        </p:spPr>
      </p:pic>
      <p:pic>
        <p:nvPicPr>
          <p:cNvPr id="5" name="Рисунок 4" descr="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132856"/>
            <a:ext cx="2885464" cy="1584176"/>
          </a:xfrm>
          <a:prstGeom prst="rect">
            <a:avLst/>
          </a:prstGeom>
        </p:spPr>
      </p:pic>
      <p:pic>
        <p:nvPicPr>
          <p:cNvPr id="6" name="Рисунок 5" descr="003ni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717032"/>
            <a:ext cx="2860240" cy="1944216"/>
          </a:xfrm>
          <a:prstGeom prst="rect">
            <a:avLst/>
          </a:prstGeom>
        </p:spPr>
      </p:pic>
      <p:pic>
        <p:nvPicPr>
          <p:cNvPr id="7" name="Алина Кукушкина &amp; Dj Radikov - Я рисую реч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0"/>
                            </p:stCondLst>
                            <p:childTnLst>
                              <p:par>
                                <p:cTn id="48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 ac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0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ac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0"/>
                            </p:stCondLst>
                            <p:childTnLst>
                              <p:par>
                                <p:cTn id="6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4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9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0"/>
                            </p:stCondLst>
                            <p:childTnLst>
                              <p:par>
                                <p:cTn id="71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0"/>
                            </p:stCondLst>
                            <p:childTnLst>
                              <p:par>
                                <p:cTn id="79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1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5.Конкурс: </a:t>
            </a:r>
            <a:r>
              <a:rPr lang="ru-RU" sz="4400" b="1" dirty="0" smtClean="0"/>
              <a:t>Ребусы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 Вам нужно по картинке отгадать слово. Вопрос для  команды- </a:t>
            </a:r>
            <a:endParaRPr lang="ru-RU" sz="4000" dirty="0"/>
          </a:p>
        </p:txBody>
      </p:sp>
      <p:pic>
        <p:nvPicPr>
          <p:cNvPr id="4" name="Рисунок 3" descr="2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84984"/>
            <a:ext cx="7205786" cy="2882314"/>
          </a:xfrm>
          <a:prstGeom prst="rect">
            <a:avLst/>
          </a:prstGeom>
        </p:spPr>
      </p:pic>
      <p:pic>
        <p:nvPicPr>
          <p:cNvPr id="5" name="Рисунок 4" descr="1126601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988840"/>
            <a:ext cx="1512168" cy="115832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36912"/>
            <a:ext cx="7380820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dirty="0" smtClean="0"/>
              <a:t>  Вопрос для команды -</a:t>
            </a:r>
            <a:endParaRPr lang="ru-RU" sz="4400" dirty="0"/>
          </a:p>
        </p:txBody>
      </p:sp>
      <p:pic>
        <p:nvPicPr>
          <p:cNvPr id="4" name="Рисунок 3" descr="0_a342d_88c082d4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32656"/>
            <a:ext cx="2016224" cy="18002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6264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dirty="0" smtClean="0"/>
              <a:t>  Вопрос для команды - </a:t>
            </a:r>
            <a:endParaRPr lang="ru-RU" sz="4400" dirty="0"/>
          </a:p>
        </p:txBody>
      </p:sp>
      <p:pic>
        <p:nvPicPr>
          <p:cNvPr id="3" name="Рисунок 2" descr="1126601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692696"/>
            <a:ext cx="1512168" cy="1158321"/>
          </a:xfrm>
          <a:prstGeom prst="rect">
            <a:avLst/>
          </a:prstGeom>
        </p:spPr>
      </p:pic>
      <p:pic>
        <p:nvPicPr>
          <p:cNvPr id="4" name="Рисунок 3" descr="11986_39be1ad4f81df4eee29c2a421b3aac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420888"/>
            <a:ext cx="5596857" cy="319181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400" dirty="0" smtClean="0"/>
              <a:t> Вопрос для команды -  </a:t>
            </a:r>
            <a:endParaRPr lang="ru-RU" sz="4400" dirty="0"/>
          </a:p>
        </p:txBody>
      </p:sp>
      <p:pic>
        <p:nvPicPr>
          <p:cNvPr id="3" name="Рисунок 2" descr="0_a342d_88c082d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32656"/>
            <a:ext cx="2016224" cy="1800200"/>
          </a:xfrm>
          <a:prstGeom prst="rect">
            <a:avLst/>
          </a:prstGeom>
        </p:spPr>
      </p:pic>
      <p:pic>
        <p:nvPicPr>
          <p:cNvPr id="4" name="Рисунок 3" descr="11986_8476fe842fa45b07320206b737cdb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492896"/>
            <a:ext cx="6875021" cy="330572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434023"/>
            <a:ext cx="88204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конкурс: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«Разрешается или запрещается»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  Воспитатель начинает фразу, а дети продолжают словами «разрешается» или «запрещается». Команды отвечают по очереди.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Times New Roman" pitchFamily="18" charset="0"/>
                <a:cs typeface="Times New Roman" pitchFamily="18" charset="0"/>
              </a:rPr>
              <a:t>- Идти толпой по тротуару 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(запрещается)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Times New Roman" pitchFamily="18" charset="0"/>
                <a:cs typeface="Times New Roman" pitchFamily="18" charset="0"/>
              </a:rPr>
              <a:t>- Перебегать дорогу…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(запрещается)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Times New Roman" pitchFamily="18" charset="0"/>
                <a:cs typeface="Times New Roman" pitchFamily="18" charset="0"/>
              </a:rPr>
              <a:t>- Помогать пожилым людям переходить улицу 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(разрешается)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Times New Roman" pitchFamily="18" charset="0"/>
                <a:cs typeface="Times New Roman" pitchFamily="18" charset="0"/>
              </a:rPr>
              <a:t>- Выбегать на проезжую часть 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(запрещается)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Times New Roman" pitchFamily="18" charset="0"/>
                <a:cs typeface="Times New Roman" pitchFamily="18" charset="0"/>
              </a:rPr>
              <a:t>- Переходить дорогу на зеленый свет 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(разрешается)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Times New Roman" pitchFamily="18" charset="0"/>
                <a:cs typeface="Times New Roman" pitchFamily="18" charset="0"/>
              </a:rPr>
              <a:t>- Уважать правила дорожного движения 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(разрешается)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428178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Молодцы! Вот теперь вы точно знаете, чего нельзя делать на дороге! Предлагаю всем построиться и подвести общий итог нашей игры – викторины.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Команда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«Светофор»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заработала … очков, команда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«Регулировщик»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… очков.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Все дети принимают участие в общей 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перекличке: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Выполняй закон простой: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Красный свет зажегся -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 Стой!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Жёлтый вспыхнул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  Подожди!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Зеленый свет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  Иди!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u="sng" dirty="0" smtClean="0"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Молодцы! Всё верно! Вот мы и посоревновались, проверили свои знания о правилах дорожного движения, которые обязательно будем соблюдать и выполнять!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" name="Рисунок 2" descr="5194356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708920"/>
            <a:ext cx="2857500" cy="21621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miZumi-13-my_prazdnuem._my_-molodcy!!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5733256"/>
            <a:ext cx="304800" cy="304800"/>
          </a:xfrm>
          <a:prstGeom prst="rect">
            <a:avLst/>
          </a:prstGeom>
        </p:spPr>
      </p:pic>
      <p:pic>
        <p:nvPicPr>
          <p:cNvPr id="3" name="Рисунок 2" descr="9bzuEbQgN4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628800"/>
            <a:ext cx="8146472" cy="4932908"/>
          </a:xfrm>
          <a:prstGeom prst="rect">
            <a:avLst/>
          </a:prstGeom>
        </p:spPr>
      </p:pic>
      <p:pic>
        <p:nvPicPr>
          <p:cNvPr id="2" name="Рисунок 1" descr="50ff9b98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119" y="332656"/>
            <a:ext cx="8629881" cy="3384376"/>
          </a:xfrm>
          <a:prstGeom prst="rect">
            <a:avLst/>
          </a:prstGeom>
        </p:spPr>
      </p:pic>
      <p:pic>
        <p:nvPicPr>
          <p:cNvPr id="4" name="UmiZumi-13-my_prazdnuem._my_-molodcy!!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89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8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3" y="1556792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1126601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418245" cy="3384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41490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«Светофор»</a:t>
            </a:r>
            <a:endParaRPr lang="ru-RU" dirty="0"/>
          </a:p>
        </p:txBody>
      </p:sp>
      <p:pic>
        <p:nvPicPr>
          <p:cNvPr id="10" name="Рисунок 9" descr="0_a342d_88c082d4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068960"/>
            <a:ext cx="4032448" cy="36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6056" y="24208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«Регулировщик»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764704"/>
            <a:ext cx="4968552" cy="4968552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683568" y="5373216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ofor_de11n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20688"/>
            <a:ext cx="3024336" cy="5557708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7740352" y="530120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sheh_pere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4320480" cy="432048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7668344" y="537321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9_Russian_road_sign.svg-500x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764704"/>
            <a:ext cx="5045546" cy="5045546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7452320" y="530120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5-021-Punkt-pervoj-meditsinskoj-pomosch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764704"/>
            <a:ext cx="3600400" cy="510056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7380312" y="515719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04571"/>
            <a:ext cx="3600400" cy="5388599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7380312" y="537321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78510"/>
            <a:ext cx="4680520" cy="4181265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7524328" y="515719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344" y="1196752"/>
            <a:ext cx="5629959" cy="4343111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7740352" y="530120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78488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 конкурс: </a:t>
            </a:r>
            <a:r>
              <a:rPr lang="ru-RU" sz="2800" b="1" dirty="0" smtClean="0"/>
              <a:t>«Какая команда лучше знает правила               дорожного движения»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/>
              <a:t>  Как называют людей, идущих по улице?</a:t>
            </a:r>
          </a:p>
          <a:p>
            <a:pPr algn="ctr"/>
            <a:endParaRPr lang="ru-RU" sz="3200" dirty="0" smtClean="0"/>
          </a:p>
        </p:txBody>
      </p:sp>
      <p:pic>
        <p:nvPicPr>
          <p:cNvPr id="8193" name="Picture 1" descr="C:\Users\Татьяна\Desktop\презент\1126601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7"/>
            <a:ext cx="1316073" cy="1008112"/>
          </a:xfrm>
          <a:prstGeom prst="rect">
            <a:avLst/>
          </a:prstGeom>
          <a:noFill/>
        </p:spPr>
      </p:pic>
      <p:pic>
        <p:nvPicPr>
          <p:cNvPr id="7" name="Рисунок 6" descr="Без названия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56992"/>
            <a:ext cx="3734860" cy="3297303"/>
          </a:xfrm>
          <a:prstGeom prst="rect">
            <a:avLst/>
          </a:prstGeom>
        </p:spPr>
      </p:pic>
      <p:pic>
        <p:nvPicPr>
          <p:cNvPr id="8" name="Рисунок 7" descr="CoolClips_vc00968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2492896"/>
            <a:ext cx="3816965" cy="3276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278092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пешеходы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60212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водители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539552" y="5453608"/>
            <a:ext cx="1008112" cy="1008112"/>
          </a:xfrm>
          <a:prstGeom prst="rect">
            <a:avLst/>
          </a:prstGeom>
        </p:spPr>
      </p:pic>
      <p:pic>
        <p:nvPicPr>
          <p:cNvPr id="2" name="Рисунок 1" descr="смайл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836712"/>
            <a:ext cx="4838038" cy="4074136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7668344" y="52292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265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dirty="0" smtClean="0"/>
              <a:t>    Где должны ходить пешеходы?</a:t>
            </a:r>
            <a:endParaRPr lang="ru-RU" sz="3200" dirty="0"/>
          </a:p>
        </p:txBody>
      </p:sp>
      <p:pic>
        <p:nvPicPr>
          <p:cNvPr id="7" name="Рисунок 6" descr="0_b5ac0_94125d2d_XXL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268760"/>
            <a:ext cx="2787774" cy="3717032"/>
          </a:xfrm>
          <a:prstGeom prst="rect">
            <a:avLst/>
          </a:prstGeom>
        </p:spPr>
      </p:pic>
      <p:pic>
        <p:nvPicPr>
          <p:cNvPr id="8" name="Рисунок 7" descr="doroga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59" y="3284984"/>
            <a:ext cx="4838937" cy="3024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24208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ПО ДОРОГЕ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57332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ТРОТУАР</a:t>
            </a:r>
            <a:endParaRPr lang="ru-RU" dirty="0"/>
          </a:p>
        </p:txBody>
      </p:sp>
      <p:pic>
        <p:nvPicPr>
          <p:cNvPr id="11" name="Рисунок 10" descr="0_a342d_88c082d4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836712"/>
            <a:ext cx="4838038" cy="4074136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2339752" y="5697488"/>
            <a:ext cx="1160512" cy="1160512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7236296" y="52292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1560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Где разрешается переходить улицу?</a:t>
            </a:r>
            <a:endParaRPr lang="ru-RU" sz="3200" dirty="0"/>
          </a:p>
        </p:txBody>
      </p:sp>
      <p:pic>
        <p:nvPicPr>
          <p:cNvPr id="15" name="Picture 1" descr="C:\Users\Татьяна\Desktop\презент\1126601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600380" cy="1991891"/>
          </a:xfrm>
          <a:prstGeom prst="rect">
            <a:avLst/>
          </a:prstGeom>
          <a:noFill/>
        </p:spPr>
      </p:pic>
      <p:pic>
        <p:nvPicPr>
          <p:cNvPr id="16" name="Рисунок 15" descr="Без названия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124744"/>
            <a:ext cx="2152650" cy="2124075"/>
          </a:xfrm>
          <a:prstGeom prst="rect">
            <a:avLst/>
          </a:prstGeom>
        </p:spPr>
      </p:pic>
      <p:pic>
        <p:nvPicPr>
          <p:cNvPr id="17" name="Рисунок 16" descr="img-20150910154229-782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2420888"/>
            <a:ext cx="3787899" cy="2525266"/>
          </a:xfrm>
          <a:prstGeom prst="rect">
            <a:avLst/>
          </a:prstGeom>
        </p:spPr>
      </p:pic>
      <p:pic>
        <p:nvPicPr>
          <p:cNvPr id="18" name="Рисунок 17" descr="znak3.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4149080"/>
            <a:ext cx="19240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404</Words>
  <Application>Microsoft Office PowerPoint</Application>
  <PresentationFormat>Экран (4:3)</PresentationFormat>
  <Paragraphs>112</Paragraphs>
  <Slides>47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11</cp:lastModifiedBy>
  <cp:revision>277</cp:revision>
  <dcterms:created xsi:type="dcterms:W3CDTF">2014-07-15T15:51:57Z</dcterms:created>
  <dcterms:modified xsi:type="dcterms:W3CDTF">2017-01-23T05:43:53Z</dcterms:modified>
</cp:coreProperties>
</file>