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51" r:id="rId2"/>
    <p:sldMasterId id="2147483776" r:id="rId3"/>
    <p:sldMasterId id="2147483788" r:id="rId4"/>
    <p:sldMasterId id="2147483814" r:id="rId5"/>
    <p:sldMasterId id="2147483826" r:id="rId6"/>
  </p:sldMasterIdLst>
  <p:notesMasterIdLst>
    <p:notesMasterId r:id="rId36"/>
  </p:notesMasterIdLst>
  <p:sldIdLst>
    <p:sldId id="256" r:id="rId7"/>
    <p:sldId id="257" r:id="rId8"/>
    <p:sldId id="260" r:id="rId9"/>
    <p:sldId id="267" r:id="rId10"/>
    <p:sldId id="282" r:id="rId11"/>
    <p:sldId id="283" r:id="rId12"/>
    <p:sldId id="295" r:id="rId13"/>
    <p:sldId id="299" r:id="rId14"/>
    <p:sldId id="284" r:id="rId15"/>
    <p:sldId id="285" r:id="rId16"/>
    <p:sldId id="311" r:id="rId17"/>
    <p:sldId id="286" r:id="rId18"/>
    <p:sldId id="287" r:id="rId19"/>
    <p:sldId id="273" r:id="rId20"/>
    <p:sldId id="289" r:id="rId21"/>
    <p:sldId id="304" r:id="rId22"/>
    <p:sldId id="305" r:id="rId23"/>
    <p:sldId id="306" r:id="rId24"/>
    <p:sldId id="308" r:id="rId25"/>
    <p:sldId id="309" r:id="rId26"/>
    <p:sldId id="261" r:id="rId27"/>
    <p:sldId id="275" r:id="rId28"/>
    <p:sldId id="276" r:id="rId29"/>
    <p:sldId id="292" r:id="rId30"/>
    <p:sldId id="293" r:id="rId31"/>
    <p:sldId id="302" r:id="rId32"/>
    <p:sldId id="278" r:id="rId33"/>
    <p:sldId id="277" r:id="rId34"/>
    <p:sldId id="281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>
        <p:scale>
          <a:sx n="60" d="100"/>
          <a:sy n="60" d="100"/>
        </p:scale>
        <p:origin x="-1656" y="-2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Академические способности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Начало года </c:v>
                </c:pt>
                <c:pt idx="1">
                  <c:v>Конец года</c:v>
                </c:pt>
              </c:strCache>
            </c:strRef>
          </c:cat>
          <c:val>
            <c:numRef>
              <c:f>Лист1!$B$2:$B$3</c:f>
              <c:numCache>
                <c:formatCode>0%</c:formatCode>
                <c:ptCount val="2"/>
                <c:pt idx="0">
                  <c:v>5.00000000000001E-2</c:v>
                </c:pt>
                <c:pt idx="1">
                  <c:v>7.0000000000000034E-2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Творческие способности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Начало года </c:v>
                </c:pt>
                <c:pt idx="1">
                  <c:v>Конец года</c:v>
                </c:pt>
              </c:strCache>
            </c:strRef>
          </c:cat>
          <c:val>
            <c:numRef>
              <c:f>Лист1!$C$2:$C$3</c:f>
              <c:numCache>
                <c:formatCode>0%</c:formatCode>
                <c:ptCount val="2"/>
                <c:pt idx="0">
                  <c:v>0.12000000000000002</c:v>
                </c:pt>
                <c:pt idx="1">
                  <c:v>0.14000000000000001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Психоматорные способности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Начало года </c:v>
                </c:pt>
                <c:pt idx="1">
                  <c:v>Конец года</c:v>
                </c:pt>
              </c:strCache>
            </c:strRef>
          </c:cat>
          <c:val>
            <c:numRef>
              <c:f>Лист1!$D$2:$D$3</c:f>
              <c:numCache>
                <c:formatCode>0%</c:formatCode>
                <c:ptCount val="2"/>
                <c:pt idx="0">
                  <c:v>0.14000000000000001</c:v>
                </c:pt>
                <c:pt idx="1">
                  <c:v>0.15000000000000024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Коммуникативные способности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2"/>
                <c:pt idx="0">
                  <c:v>Начало года </c:v>
                </c:pt>
                <c:pt idx="1">
                  <c:v>Конец года</c:v>
                </c:pt>
              </c:strCache>
            </c:strRef>
          </c:cat>
          <c:val>
            <c:numRef>
              <c:f>Лист1!$E$2:$E$3</c:f>
              <c:numCache>
                <c:formatCode>0%</c:formatCode>
                <c:ptCount val="2"/>
                <c:pt idx="0">
                  <c:v>7.0000000000000034E-2</c:v>
                </c:pt>
                <c:pt idx="1">
                  <c:v>7.0000000000000034E-2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2968704"/>
        <c:axId val="142970240"/>
        <c:axId val="0"/>
      </c:bar3DChart>
      <c:catAx>
        <c:axId val="14296870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2970240"/>
        <c:crosses val="autoZero"/>
        <c:auto val="1"/>
        <c:lblAlgn val="ctr"/>
        <c:lblOffset val="100"/>
        <c:noMultiLvlLbl val="0"/>
      </c:catAx>
      <c:valAx>
        <c:axId val="14297024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4296870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05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Муниципальный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1"/>
                <c:pt idx="0">
                  <c:v>2016-2017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 formatCode="0%">
                  <c:v>0.34</c:v>
                </c:pt>
              </c:numCache>
            </c:numRef>
          </c:val>
        </c:ser>
        <c:ser>
          <c:idx val="2"/>
          <c:order val="1"/>
          <c:tx>
            <c:strRef>
              <c:f>Лист1!$C$1</c:f>
              <c:strCache>
                <c:ptCount val="1"/>
                <c:pt idx="0">
                  <c:v>Всероссийский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/>
                      <a:t>25</a:t>
                    </a:r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1"/>
                <c:pt idx="0">
                  <c:v>2016-2017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 formatCode="0%">
                  <c:v>0.17</c:v>
                </c:pt>
              </c:numCache>
            </c:numRef>
          </c:val>
        </c:ser>
        <c:ser>
          <c:idx val="3"/>
          <c:order val="2"/>
          <c:tx>
            <c:strRef>
              <c:f>Лист1!$D$1</c:f>
              <c:strCache>
                <c:ptCount val="1"/>
                <c:pt idx="0">
                  <c:v>Международный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388888888888893E-2"/>
                  <c:y val="-1.9841269841269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8518518518518556E-2"/>
                  <c:y val="-1.5873015873015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6203703703703803E-2"/>
                  <c:y val="-1.5891138607674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1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Лист1!$A$2:$A$3</c:f>
              <c:strCache>
                <c:ptCount val="1"/>
                <c:pt idx="0">
                  <c:v>2016-2017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 formatCode="0%">
                  <c:v>8.0000000000000043E-2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0839936"/>
        <c:axId val="140862208"/>
        <c:axId val="0"/>
      </c:bar3DChart>
      <c:catAx>
        <c:axId val="1408399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0862208"/>
        <c:crosses val="autoZero"/>
        <c:auto val="1"/>
        <c:lblAlgn val="ctr"/>
        <c:lblOffset val="100"/>
        <c:noMultiLvlLbl val="0"/>
      </c:catAx>
      <c:valAx>
        <c:axId val="14086220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4083993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05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BF0655B-5F1F-4468-9389-9AC0A4BBD9A1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8FDE0A7-9BCB-4457-B3A8-8BDC8F1A7E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4536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721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37219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444DFC5-7048-4B5F-9286-3BC117F91A9E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8FDE0A7-9BCB-4457-B3A8-8BDC8F1A7EC1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440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BDF513-624E-46CF-A6A0-57858D76177E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54DAC-F5DF-4B35-A1EB-AFDEB3293B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623EB3-4E97-4CAA-81C5-7BB7EF5E7815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16F9B-FFCB-4936-BB55-0528084E67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AEE4D8-0E72-46A4-9764-8DEEA9F9A102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8DF34-A393-42FE-B623-4682FF12BC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T0" fmla="*/ 0 w 4917"/>
                <a:gd name="T1" fmla="*/ 0 h 1000"/>
                <a:gd name="T2" fmla="*/ 4416 w 4917"/>
                <a:gd name="T3" fmla="*/ 0 h 1000"/>
                <a:gd name="T4" fmla="*/ 4917 w 4917"/>
                <a:gd name="T5" fmla="*/ 500 h 1000"/>
                <a:gd name="T6" fmla="*/ 4417 w 4917"/>
                <a:gd name="T7" fmla="*/ 1000 h 1000"/>
                <a:gd name="T8" fmla="*/ 0 w 4917"/>
                <a:gd name="T9" fmla="*/ 1000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7"/>
                <a:gd name="T16" fmla="*/ 0 h 1000"/>
                <a:gd name="T17" fmla="*/ 2459 w 4917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 sz="1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ru-RU" sz="1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1914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1914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E6471EE-D261-4699-97C8-E0F6EF6C0E87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F494338-3EF0-47E1-B348-C6D6FFFAF1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F6F9A15-E2F2-4B71-927A-178125A2EA42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795ECE9-3164-4B14-8843-73EBE1E51E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F210ED6-471B-406E-B229-BCBFD2B57B6E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079B194-1D7F-4DF9-AB01-C58B59F53B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FD84DC1-5EC2-40EE-9121-6B0E13A34078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4E019EA-8A8A-4168-A2B4-DF676F6EC7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D33793F-DD09-47CC-B25D-1F74624AA1CE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42FC4D9-AA11-4CC1-918E-8C4589267D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4E11F1F-CF5E-4F98-8FC9-306AD324DDEF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82D729E-80AE-4E87-95FB-BD4CA8BFC8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C8ACAE8-98DB-4714-A2F0-9010560D5062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B909FB7-5059-420D-96DF-35D09F60BF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26261B4-4B63-4E54-B51D-A8029E30E5A5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282F26B-B332-4224-89EE-FA42FA350D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A390F-A89E-4EFF-A715-6443DA44397B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1EED0-842F-4A7F-B18B-123CF00857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90FAF70-E731-4286-8316-DF3655228523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9189936-8477-4C91-B9E6-0736121405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65B77E0-AF99-4616-A1C6-FF024A4C7F4D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ABA7911-9F40-4AE1-A64D-A5C02E5420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0F2CAB4-302A-41FF-8930-6FACD10F73BD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1BC5CD7-5331-4D76-8FC5-C41497B5B3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T0" fmla="*/ 0 w 4917"/>
                <a:gd name="T1" fmla="*/ 0 h 1000"/>
                <a:gd name="T2" fmla="*/ 4416 w 4917"/>
                <a:gd name="T3" fmla="*/ 0 h 1000"/>
                <a:gd name="T4" fmla="*/ 4917 w 4917"/>
                <a:gd name="T5" fmla="*/ 500 h 1000"/>
                <a:gd name="T6" fmla="*/ 4417 w 4917"/>
                <a:gd name="T7" fmla="*/ 1000 h 1000"/>
                <a:gd name="T8" fmla="*/ 0 w 4917"/>
                <a:gd name="T9" fmla="*/ 1000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7"/>
                <a:gd name="T16" fmla="*/ 0 h 1000"/>
                <a:gd name="T17" fmla="*/ 2459 w 4917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 sz="1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ru-RU" sz="1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1914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1914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2962F68-C32A-40DA-9E80-713FA3678475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A32AFC5-1220-45F4-A6F0-3512EC31BB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6DC83AC-1346-4441-AF38-53A92C51D612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A790F82-11EA-4612-9288-0BFDD08348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25DC3C7-258D-4853-B22F-482FE8B32E27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6DF3A47-46CA-4EA9-AAA5-9CB5256EAE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B033BBC-3897-4241-A3D4-598675DD0799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1DFCB42-B6E8-4199-9CA6-4B7B11FA98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2369296-143A-4210-A1EF-13541C943572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536E8A2-CA65-4435-BA52-C56A4B215A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5F0D9B5-D05B-4617-ABED-29B0B5DA4D3C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808344F-BA67-4143-A87E-6F735D8600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EDFF568-81EF-4C5C-B8FA-B07C3EBF2283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2294719-E520-4BAF-A57A-EE9299C0D6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19632-F52B-40F1-B620-2A9BA76F5295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EDB38-2C37-4DEC-BF06-138B01760F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55F92C6-EDEC-4450-8A4D-5FC0EBA461F0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C203DC6-C19A-49DF-B120-8EB2B5CAB7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39F5C58-B2FC-4AB4-9893-47EDA886BD8F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D9DF38-50E6-4DD4-B736-CA3296CF6A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BBE7B59-1F2F-44BC-844B-201121B57769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2CD0DB9-9221-49F5-B804-0CB42EE9C4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FCD4056-43B6-42BE-8DA8-B1D1B3D58350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7DF73A9-4C26-4DF3-9C7C-596965D153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/>
            </p:spPr>
            <p:txBody>
              <a:bodyPr/>
              <a:lstStyle/>
              <a:p>
                <a:pPr>
                  <a:defRPr/>
                </a:pPr>
                <a:endParaRPr lang="ru-RU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15566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5566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E92DED8-EDA6-4890-AA34-C1E32ECC8978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E9AD155-B75D-4954-88B5-B328275659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B1A00CD-8788-4D5A-9A51-AC7C10B892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681C515-56EF-4BA3-9C98-43EDBC0C1F88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691537C-EBC1-463C-81F0-FE398BBF76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BEE9A5A-7105-46A0-8967-0EC679916F66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EDE1C4A-B872-47DB-A26C-D81BB487CB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7ECED3A-511C-4450-B27B-631F69EACAE1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329813E-8D38-4F81-90BB-87AF799D5C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AD15343-766E-46DB-AEC7-5FA62FECCD2F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5EE42EF-C11A-44AF-8E87-3AC16B3F63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C1519B2-3170-42A5-9883-A57970A65925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373DF-491E-4EF3-855A-8A51BC1E5D45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E7695-F6F0-456A-9C93-770EB5E090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14D3001-A333-47B9-A078-B1D40505D8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A3C054C-99D0-4106-AB11-E10DAC1EDF6B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C148CC7-F16C-42B6-B790-D903E8A74E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616B18E-09AF-4F4C-B0DE-E16D8C99F089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17F31D2-4FBD-4455-AC86-D50BC12A7F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C587CD3-33B6-4E18-93F6-2997207050DC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2A1FB99-0670-44E1-AE0A-1D16DA6E00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DC05A4A-BA97-4F7C-AFC3-A062DDE83177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BB2D9C6-C867-4AE4-9419-187E95C9DC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1928B86-F036-4535-A5B5-1B9E19786226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6551CFC-BC6A-4784-AB31-A9154185EE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2DA6ED1-01C0-49DC-A5A6-64772C0D5A9D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T0" fmla="*/ 0 w 4917"/>
                <a:gd name="T1" fmla="*/ 0 h 1000"/>
                <a:gd name="T2" fmla="*/ 4416 w 4917"/>
                <a:gd name="T3" fmla="*/ 0 h 1000"/>
                <a:gd name="T4" fmla="*/ 4917 w 4917"/>
                <a:gd name="T5" fmla="*/ 500 h 1000"/>
                <a:gd name="T6" fmla="*/ 4417 w 4917"/>
                <a:gd name="T7" fmla="*/ 1000 h 1000"/>
                <a:gd name="T8" fmla="*/ 0 w 4917"/>
                <a:gd name="T9" fmla="*/ 1000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17"/>
                <a:gd name="T16" fmla="*/ 0 h 1000"/>
                <a:gd name="T17" fmla="*/ 2459 w 4917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 sz="1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ru-RU" sz="1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219143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19144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154471C-7222-4BF9-96D9-767D818B6B60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7A63649-FB5B-43C3-8C5A-9D5C499380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C30935F6-EE61-498D-9BCA-DB846D738342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E9FBA50-ACEB-482D-A1C5-C558691990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C07202D-4A75-4ADD-B509-F10576993B34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A771579-C6EF-4076-AA67-634D326430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C588689-E04C-413A-A339-EAEC7BBEED65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314F02D-678B-4FA9-AC4B-1B47FF46A61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DCA87-4066-4EA2-B016-870633118AFD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5D54C-A6AF-4A85-8C3E-4F83707A41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9676E5F-E292-44CA-B2CB-638216521076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D894965-2DA0-408F-819C-08B63CBA68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65D3652-6A83-4F5B-A769-4F854A7E40F4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949E2E6-79F4-450E-8582-36E9483EE6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F84C9D7-CEAD-41C0-A0B0-450432C07375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84F3610-2E15-4AA2-862D-6AAD8BB18F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5AB26CB5-E0D3-4197-AA9A-33398428F94A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66852E1-021D-4E87-B5E0-F768C97EDF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4336D14-58CE-4F19-AA2A-9BD7F9F7D778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323E10E7-5295-4F38-8D24-3C7A6C9187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FE5B393-ABA5-4804-B920-5A1B4F982A2D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0B821C44-C0F1-4F28-82F8-8A7572B70B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EB4AFEC-2920-483F-ADC9-56820E077509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C9BC05F-E117-440E-BCB3-2D358670C1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" name="AutoShape 4"/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G0" fmla="+- 12083 0 0"/>
                <a:gd name="G1" fmla="+- -3200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2083 -32000"/>
                <a:gd name="T13" fmla="*/ T12 w 64000"/>
                <a:gd name="T14" fmla="+- 0 -29632 -32000"/>
                <a:gd name="T15" fmla="*/ -29632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2083 -32000"/>
                <a:gd name="T21" fmla="*/ T20 w 64000"/>
                <a:gd name="T22" fmla="+- 0 29631 -32000"/>
                <a:gd name="T23" fmla="*/ 29631 h 64000"/>
                <a:gd name="T24" fmla="+- 0 12083 -32000"/>
                <a:gd name="T25" fmla="*/ T24 w 64000"/>
                <a:gd name="T26" fmla="+- 0 29631 -32000"/>
                <a:gd name="T27" fmla="*/ 29631 h 64000"/>
                <a:gd name="T28" fmla="+- 0 12082 -32000"/>
                <a:gd name="T29" fmla="*/ T28 w 64000"/>
                <a:gd name="T30" fmla="+- 0 29631 -32000"/>
                <a:gd name="T31" fmla="*/ 29631 h 64000"/>
                <a:gd name="T32" fmla="+- 0 12083 -32000"/>
                <a:gd name="T33" fmla="*/ T32 w 64000"/>
                <a:gd name="T34" fmla="+- 0 29632 -32000"/>
                <a:gd name="T35" fmla="*/ 29632 h 64000"/>
                <a:gd name="T36" fmla="+- 0 12083 -32000"/>
                <a:gd name="T37" fmla="*/ T36 w 64000"/>
                <a:gd name="T38" fmla="+- 0 -29632 -32000"/>
                <a:gd name="T39" fmla="*/ -29632 h 64000"/>
                <a:gd name="T40" fmla="+- 0 12082 -32000"/>
                <a:gd name="T41" fmla="*/ T40 w 64000"/>
                <a:gd name="T42" fmla="+- 0 -29632 -32000"/>
                <a:gd name="T43" fmla="*/ -29632 h 64000"/>
                <a:gd name="T44" fmla="+- 0 12083 -32000"/>
                <a:gd name="T45" fmla="*/ T44 w 64000"/>
                <a:gd name="T46" fmla="+- 0 -29632 -32000"/>
                <a:gd name="T47" fmla="*/ -29632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G0" fmla="+- 18994 0 0"/>
                <a:gd name="G1" fmla="+- -30013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994 -32000"/>
                <a:gd name="T13" fmla="*/ T12 w 64000"/>
                <a:gd name="T14" fmla="+- 0 -25754 -32000"/>
                <a:gd name="T15" fmla="*/ -25754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994 -32000"/>
                <a:gd name="T21" fmla="*/ T20 w 64000"/>
                <a:gd name="T22" fmla="+- 0 25753 -32000"/>
                <a:gd name="T23" fmla="*/ 25753 h 64000"/>
                <a:gd name="T24" fmla="+- 0 18994 -32000"/>
                <a:gd name="T25" fmla="*/ T24 w 64000"/>
                <a:gd name="T26" fmla="+- 0 25753 -32000"/>
                <a:gd name="T27" fmla="*/ 25753 h 64000"/>
                <a:gd name="T28" fmla="+- 0 18993 -32000"/>
                <a:gd name="T29" fmla="*/ T28 w 64000"/>
                <a:gd name="T30" fmla="+- 0 25753 -32000"/>
                <a:gd name="T31" fmla="*/ 25753 h 64000"/>
                <a:gd name="T32" fmla="+- 0 18994 -32000"/>
                <a:gd name="T33" fmla="*/ T32 w 64000"/>
                <a:gd name="T34" fmla="+- 0 25754 -32000"/>
                <a:gd name="T35" fmla="*/ 25754 h 64000"/>
                <a:gd name="T36" fmla="+- 0 18994 -32000"/>
                <a:gd name="T37" fmla="*/ T36 w 64000"/>
                <a:gd name="T38" fmla="+- 0 -25754 -32000"/>
                <a:gd name="T39" fmla="*/ -25754 h 64000"/>
                <a:gd name="T40" fmla="+- 0 18993 -32000"/>
                <a:gd name="T41" fmla="*/ T40 w 64000"/>
                <a:gd name="T42" fmla="+- 0 -25754 -32000"/>
                <a:gd name="T43" fmla="*/ -25754 h 64000"/>
                <a:gd name="T44" fmla="+- 0 18994 -32000"/>
                <a:gd name="T45" fmla="*/ T44 w 64000"/>
                <a:gd name="T46" fmla="+- 0 -25754 -32000"/>
                <a:gd name="T47" fmla="*/ -25754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7271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7271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CD45654-7731-4BAC-B342-481EE56623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BA3A192-61EB-4CF2-A99A-602FC17404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3A045A2-2A0E-48E2-A98F-32B7161DF0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322EC-5D89-4DD6-B927-C21DEE6AB8BE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391695-38F2-4FD4-AB01-1EE749FDF8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1ECC3AD-F070-40FA-A399-34E993AD92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ABA2FB3-4A27-4EB8-A6FE-ACBF683ADC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4E339FBB-96C7-4321-9880-D4F099B822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EBF90BEC-19D8-4E5D-94F8-936819D884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A62FB76E-140A-4A07-A659-2B76DE0769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4C6FB05-D3A6-4A8E-AD89-BBB0151827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98A3149F-31D5-42D7-AD9C-37D99ADD41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957A8A1-9AAC-4069-A067-C26116806B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D4B5FE-17BE-4EC8-99C2-EFC6AAB4E7C4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CECFD-9F24-4A0A-9738-85F9832B2E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847B3-2291-4110-B5E2-B74C2D4A2E06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0A84C-BEF1-4474-B167-36D08AF202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7B1DC-59C4-4181-AFC7-7F4D818C75F6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FF519-5ECC-47A7-BF25-6224BA3EE0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5360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0B8A5BF-20EC-4DE2-8F0C-07953449B868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8C2CE76-0835-43D4-B90C-A81890C81E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0" r:id="rId2"/>
    <p:sldLayoutId id="2147483939" r:id="rId3"/>
    <p:sldLayoutId id="2147483938" r:id="rId4"/>
    <p:sldLayoutId id="2147483937" r:id="rId5"/>
    <p:sldLayoutId id="2147483936" r:id="rId6"/>
    <p:sldLayoutId id="2147483935" r:id="rId7"/>
    <p:sldLayoutId id="2147483934" r:id="rId8"/>
    <p:sldLayoutId id="2147483933" r:id="rId9"/>
    <p:sldLayoutId id="2147483932" r:id="rId10"/>
    <p:sldLayoutId id="21474839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562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6152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153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T0" fmla="*/ 0 w 7000"/>
                <a:gd name="T1" fmla="*/ 0 h 1000"/>
                <a:gd name="T2" fmla="*/ 6499 w 7000"/>
                <a:gd name="T3" fmla="*/ 0 h 1000"/>
                <a:gd name="T4" fmla="*/ 7000 w 7000"/>
                <a:gd name="T5" fmla="*/ 500 h 1000"/>
                <a:gd name="T6" fmla="*/ 6500 w 7000"/>
                <a:gd name="T7" fmla="*/ 1000 h 1000"/>
                <a:gd name="T8" fmla="*/ 0 w 7000"/>
                <a:gd name="T9" fmla="*/ 1000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00"/>
                <a:gd name="T16" fmla="*/ 0 h 1000"/>
                <a:gd name="T17" fmla="*/ 3500 w 7000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 sz="1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154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ru-RU" sz="1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66563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6564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1812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8F6484B3-A9D3-4E6B-9AD4-A7FF600BAF73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21812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812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E52DCCC3-EDAF-4B69-8C66-8FCBDBEBD9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97" r:id="rId8"/>
    <p:sldLayoutId id="2147483998" r:id="rId9"/>
    <p:sldLayoutId id="2147483999" r:id="rId10"/>
    <p:sldLayoutId id="2147484000" r:id="rId11"/>
  </p:sldLayoutIdLst>
  <p:transition spd="slow">
    <p:wheel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50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6152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153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T0" fmla="*/ 0 w 7000"/>
                <a:gd name="T1" fmla="*/ 0 h 1000"/>
                <a:gd name="T2" fmla="*/ 6499 w 7000"/>
                <a:gd name="T3" fmla="*/ 0 h 1000"/>
                <a:gd name="T4" fmla="*/ 7000 w 7000"/>
                <a:gd name="T5" fmla="*/ 500 h 1000"/>
                <a:gd name="T6" fmla="*/ 6500 w 7000"/>
                <a:gd name="T7" fmla="*/ 1000 h 1000"/>
                <a:gd name="T8" fmla="*/ 0 w 7000"/>
                <a:gd name="T9" fmla="*/ 1000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00"/>
                <a:gd name="T16" fmla="*/ 0 h 1000"/>
                <a:gd name="T17" fmla="*/ 3500 w 7000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 sz="1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154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ru-RU" sz="1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7885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885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1812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3FD9AB09-8E8B-44F0-96F3-2601601CEE0B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21812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812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B0A1053D-E7D5-4FE1-9448-F4B0047A0B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</p:sldLayoutIdLst>
  <p:transition spd="slow">
    <p:wheel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6940F523-3F33-4025-BC8C-6F40F376FB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91140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5128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129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130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666699"/>
                </a:solidFill>
                <a:latin typeface="+mn-lt"/>
              </a:endParaRPr>
            </a:p>
          </p:txBody>
        </p:sp>
        <p:sp>
          <p:nvSpPr>
            <p:cNvPr id="5131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666699"/>
                </a:solidFill>
                <a:latin typeface="+mn-lt"/>
              </a:endParaRPr>
            </a:p>
          </p:txBody>
        </p:sp>
        <p:sp>
          <p:nvSpPr>
            <p:cNvPr id="5132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9999CC"/>
                </a:solidFill>
                <a:latin typeface="+mn-lt"/>
              </a:endParaRPr>
            </a:p>
          </p:txBody>
        </p:sp>
        <p:sp>
          <p:nvSpPr>
            <p:cNvPr id="5133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666699"/>
                </a:solidFill>
                <a:latin typeface="+mn-lt"/>
              </a:endParaRPr>
            </a:p>
          </p:txBody>
        </p:sp>
        <p:sp>
          <p:nvSpPr>
            <p:cNvPr id="5134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5135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9999CC"/>
                </a:solidFill>
                <a:latin typeface="+mn-lt"/>
              </a:endParaRPr>
            </a:p>
          </p:txBody>
        </p:sp>
        <p:sp>
          <p:nvSpPr>
            <p:cNvPr id="5136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9999CC"/>
                </a:solidFill>
                <a:latin typeface="+mn-lt"/>
              </a:endParaRPr>
            </a:p>
          </p:txBody>
        </p:sp>
      </p:grpSp>
      <p:sp>
        <p:nvSpPr>
          <p:cNvPr id="91141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91142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5464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9CCDF744-CA7E-4DE3-AA18-643902893C42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  <p:sldLayoutId id="2147484023" r:id="rId12"/>
  </p:sldLayoutIdLst>
  <p:transition spd="slow">
    <p:wheel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50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6152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x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153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T0" fmla="*/ 0 w 7000"/>
                <a:gd name="T1" fmla="*/ 0 h 1000"/>
                <a:gd name="T2" fmla="*/ 6499 w 7000"/>
                <a:gd name="T3" fmla="*/ 0 h 1000"/>
                <a:gd name="T4" fmla="*/ 7000 w 7000"/>
                <a:gd name="T5" fmla="*/ 500 h 1000"/>
                <a:gd name="T6" fmla="*/ 6500 w 7000"/>
                <a:gd name="T7" fmla="*/ 1000 h 1000"/>
                <a:gd name="T8" fmla="*/ 0 w 7000"/>
                <a:gd name="T9" fmla="*/ 1000 h 10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000"/>
                <a:gd name="T16" fmla="*/ 0 h 1000"/>
                <a:gd name="T17" fmla="*/ 3500 w 7000"/>
                <a:gd name="T18" fmla="*/ 1000 h 100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 sz="1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154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>
                <a:defRPr/>
              </a:pPr>
              <a:endParaRPr lang="ru-RU" sz="1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sp>
        <p:nvSpPr>
          <p:cNvPr id="104451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4452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18120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AB4B2DE1-E76A-429E-A2B9-82A67C2B2C2B}" type="datetimeFigureOut">
              <a:rPr lang="ru-RU"/>
              <a:pPr>
                <a:defRPr/>
              </a:pPr>
              <a:t>09.11.2017</a:t>
            </a:fld>
            <a:endParaRPr lang="ru-RU"/>
          </a:p>
        </p:txBody>
      </p:sp>
      <p:sp>
        <p:nvSpPr>
          <p:cNvPr id="218121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8122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000000"/>
                </a:solidFill>
                <a:latin typeface="Arial Black" pitchFamily="34" charset="0"/>
              </a:defRPr>
            </a:lvl1pPr>
          </a:lstStyle>
          <a:p>
            <a:pPr>
              <a:defRPr/>
            </a:pPr>
            <a:fld id="{9D941DFB-3088-4A53-9AD6-01E7AA952B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</p:sldLayoutIdLst>
  <p:transition spd="slow">
    <p:wheel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738" name="Group 2"/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71683" name="AutoShape 3"/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G0" fmla="+- 18296 0 0"/>
                <a:gd name="G1" fmla="+- -30880 0 0"/>
                <a:gd name="G2" fmla="+- 31512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296 -32000"/>
                <a:gd name="T13" fmla="*/ T12 w 64000"/>
                <a:gd name="T14" fmla="+- 0 -26254 -32000"/>
                <a:gd name="T15" fmla="*/ -26254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296 -32000"/>
                <a:gd name="T21" fmla="*/ T20 w 64000"/>
                <a:gd name="T22" fmla="+- 0 26253 -32000"/>
                <a:gd name="T23" fmla="*/ 26253 h 64000"/>
                <a:gd name="T24" fmla="+- 0 18296 -32000"/>
                <a:gd name="T25" fmla="*/ T24 w 64000"/>
                <a:gd name="T26" fmla="+- 0 26253 -32000"/>
                <a:gd name="T27" fmla="*/ 26253 h 64000"/>
                <a:gd name="T28" fmla="+- 0 18295 -32000"/>
                <a:gd name="T29" fmla="*/ T28 w 64000"/>
                <a:gd name="T30" fmla="+- 0 26253 -32000"/>
                <a:gd name="T31" fmla="*/ 26253 h 64000"/>
                <a:gd name="T32" fmla="+- 0 18296 -32000"/>
                <a:gd name="T33" fmla="*/ T32 w 64000"/>
                <a:gd name="T34" fmla="+- 0 26254 -32000"/>
                <a:gd name="T35" fmla="*/ 26254 h 64000"/>
                <a:gd name="T36" fmla="+- 0 18296 -32000"/>
                <a:gd name="T37" fmla="*/ T36 w 64000"/>
                <a:gd name="T38" fmla="+- 0 -26254 -32000"/>
                <a:gd name="T39" fmla="*/ -26254 h 64000"/>
                <a:gd name="T40" fmla="+- 0 18295 -32000"/>
                <a:gd name="T41" fmla="*/ T40 w 64000"/>
                <a:gd name="T42" fmla="+- 0 -26254 -32000"/>
                <a:gd name="T43" fmla="*/ -26254 h 64000"/>
                <a:gd name="T44" fmla="+- 0 18296 -32000"/>
                <a:gd name="T45" fmla="*/ T44 w 64000"/>
                <a:gd name="T46" fmla="+- 0 -26254 -32000"/>
                <a:gd name="T47" fmla="*/ -26254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71684" name="AutoShape 4"/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G0" fmla="+- 18077 0 0"/>
                <a:gd name="G1" fmla="+- -30880 0 0"/>
                <a:gd name="G2" fmla="+- 32000 0 0"/>
                <a:gd name="T0" fmla="*/ 32000 32000  1"/>
                <a:gd name="T1" fmla="*/ G0 G0  1"/>
                <a:gd name="T2" fmla="+- 0 T0 T1"/>
                <a:gd name="T3" fmla="sqrt T2"/>
                <a:gd name="G3" fmla="*/ 32000 T3 32000"/>
                <a:gd name="T4" fmla="*/ 32000 32000  1"/>
                <a:gd name="T5" fmla="*/ G1 G1  1"/>
                <a:gd name="T6" fmla="+- 0 T4 T5"/>
                <a:gd name="T7" fmla="sqrt T6"/>
                <a:gd name="G4" fmla="*/ 32000 T7 32000"/>
                <a:gd name="T8" fmla="*/ 32000 32000  1"/>
                <a:gd name="T9" fmla="*/ G2 G2  1"/>
                <a:gd name="T10" fmla="+- 0 T8 T9"/>
                <a:gd name="T11" fmla="sqrt T10"/>
                <a:gd name="G5" fmla="*/ 32000 T11 32000"/>
                <a:gd name="G6" fmla="+- 0 0 G3"/>
                <a:gd name="G7" fmla="+- 0 0 G4"/>
                <a:gd name="G8" fmla="+- 0 0 G5"/>
                <a:gd name="G9" fmla="+- 0 G4 G0"/>
                <a:gd name="G10" fmla="?: G9 G4 G0"/>
                <a:gd name="G11" fmla="?: G9 G1 G6"/>
                <a:gd name="G12" fmla="+- 0 G5 G0"/>
                <a:gd name="G13" fmla="?: G12 G5 G0"/>
                <a:gd name="G14" fmla="?: G12 G2 G3"/>
                <a:gd name="G15" fmla="+- G11 0 1"/>
                <a:gd name="G16" fmla="+- G14 1 0"/>
                <a:gd name="G17" fmla="+- 0 G14 G3"/>
                <a:gd name="G18" fmla="?: G17 G8 G13"/>
                <a:gd name="G19" fmla="?: G17 G0 G13"/>
                <a:gd name="G20" fmla="?: G17 G3 G16"/>
                <a:gd name="G21" fmla="+- 0 G6 G11"/>
                <a:gd name="G22" fmla="?: G21 G7 G10"/>
                <a:gd name="G23" fmla="?: G21 G0 G10"/>
                <a:gd name="G24" fmla="?: G21 G6 G15"/>
                <a:gd name="G25" fmla="min G10 G13"/>
                <a:gd name="G26" fmla="max G8 G7"/>
                <a:gd name="G27" fmla="max G26 G0"/>
                <a:gd name="T12" fmla="+- 0 18077 -32000"/>
                <a:gd name="T13" fmla="*/ T12 w 64000"/>
                <a:gd name="T14" fmla="+- 0 -26405 -32000"/>
                <a:gd name="T15" fmla="*/ -26405 h 64000"/>
                <a:gd name="T16" fmla="+- 0 32000 -32000"/>
                <a:gd name="T17" fmla="*/ T16 w 64000"/>
                <a:gd name="T18" fmla="+- 0 0 -32000"/>
                <a:gd name="T19" fmla="*/ 0 h 64000"/>
                <a:gd name="T20" fmla="+- 0 18077 -32000"/>
                <a:gd name="T21" fmla="*/ T20 w 64000"/>
                <a:gd name="T22" fmla="+- 0 26404 -32000"/>
                <a:gd name="T23" fmla="*/ 26404 h 64000"/>
                <a:gd name="T24" fmla="+- 0 18077 -32000"/>
                <a:gd name="T25" fmla="*/ T24 w 64000"/>
                <a:gd name="T26" fmla="+- 0 26404 -32000"/>
                <a:gd name="T27" fmla="*/ 26404 h 64000"/>
                <a:gd name="T28" fmla="+- 0 18076 -32000"/>
                <a:gd name="T29" fmla="*/ T28 w 64000"/>
                <a:gd name="T30" fmla="+- 0 26404 -32000"/>
                <a:gd name="T31" fmla="*/ 26404 h 64000"/>
                <a:gd name="T32" fmla="+- 0 18077 -32000"/>
                <a:gd name="T33" fmla="*/ T32 w 64000"/>
                <a:gd name="T34" fmla="+- 0 26405 -32000"/>
                <a:gd name="T35" fmla="*/ 26405 h 64000"/>
                <a:gd name="T36" fmla="+- 0 18077 -32000"/>
                <a:gd name="T37" fmla="*/ T36 w 64000"/>
                <a:gd name="T38" fmla="+- 0 -26405 -32000"/>
                <a:gd name="T39" fmla="*/ -26405 h 64000"/>
                <a:gd name="T40" fmla="+- 0 18076 -32000"/>
                <a:gd name="T41" fmla="*/ T40 w 64000"/>
                <a:gd name="T42" fmla="+- 0 -26405 -32000"/>
                <a:gd name="T43" fmla="*/ -26405 h 64000"/>
                <a:gd name="T44" fmla="+- 0 18077 -32000"/>
                <a:gd name="T45" fmla="*/ T44 w 64000"/>
                <a:gd name="T46" fmla="+- 0 -26405 -32000"/>
                <a:gd name="T47" fmla="*/ -26405 h 64000"/>
                <a:gd name="T48" fmla="+- 0 G27 -32000"/>
                <a:gd name="T49" fmla="*/ T48 w 64000"/>
                <a:gd name="T50" fmla="+- 0 G11 -32000"/>
                <a:gd name="T51" fmla="*/ G11 h 64000"/>
                <a:gd name="T52" fmla="+- 0 G25 -32000"/>
                <a:gd name="T53" fmla="*/ T52 w 64000"/>
                <a:gd name="T54" fmla="+- 0 G14 -32000"/>
                <a:gd name="T55" fmla="*/ G14 h 64000"/>
              </a:gdLst>
              <a:ahLst/>
              <a:cxnLst>
                <a:cxn ang="0">
                  <a:pos x="T13" y="T15"/>
                </a:cxn>
                <a:cxn ang="0">
                  <a:pos x="T17" y="T19"/>
                </a:cxn>
                <a:cxn ang="0">
                  <a:pos x="T21" y="T23"/>
                </a:cxn>
                <a:cxn ang="0">
                  <a:pos x="T25" y="T27"/>
                </a:cxn>
                <a:cxn ang="0">
                  <a:pos x="T29" y="T31"/>
                </a:cxn>
                <a:cxn ang="0">
                  <a:pos x="T33" y="T35"/>
                </a:cxn>
                <a:cxn ang="0">
                  <a:pos x="T37" y="T39"/>
                </a:cxn>
                <a:cxn ang="0">
                  <a:pos x="T41" y="T43"/>
                </a:cxn>
                <a:cxn ang="0">
                  <a:pos x="T45" y="T47"/>
                </a:cxn>
              </a:cxnLst>
              <a:rect l="T49" t="T51" r="T53" b="T55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1685" name="Line 5"/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11673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1674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688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689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690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53BF0857-350F-4ECE-884E-8960F9C5ED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  <p:sldLayoutId id="2147484036" r:id="rId2"/>
    <p:sldLayoutId id="2147484037" r:id="rId3"/>
    <p:sldLayoutId id="2147484038" r:id="rId4"/>
    <p:sldLayoutId id="2147484039" r:id="rId5"/>
    <p:sldLayoutId id="2147484040" r:id="rId6"/>
    <p:sldLayoutId id="2147484041" r:id="rId7"/>
    <p:sldLayoutId id="2147484042" r:id="rId8"/>
    <p:sldLayoutId id="2147484043" r:id="rId9"/>
    <p:sldLayoutId id="2147484044" r:id="rId10"/>
    <p:sldLayoutId id="2147484045" r:id="rId11"/>
  </p:sldLayoutIdLst>
  <p:transition spd="slow">
    <p:wheel spokes="8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¡"/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itchFamily="2" charset="2"/>
        <a:buChar char="¡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19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¡"/>
        <a:defRPr sz="19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planetadetstva.net/wp-content/uploads/2014/12/soderzhanie-predmetno-razvivayushhej-sredy-v-gruppe-detskogo-sada-5.bmp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3.png"/><Relationship Id="rId4" Type="http://schemas.openxmlformats.org/officeDocument/2006/relationships/hyperlink" Target="http://planetadetstva.net/wp-content/uploads/2014/12/soderzhanie-predmetno-razvivayushhej-sredy-v-gruppe-detskogo-sada-6.bmp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planetadetstva.net/wp-content/uploads/2014/12/soderzhanie-predmetno-razvivayushhej-sredy-v-gruppe-detskogo-sada-7.bmp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5.png"/><Relationship Id="rId4" Type="http://schemas.openxmlformats.org/officeDocument/2006/relationships/hyperlink" Target="http://planetadetstva.net/wp-content/uploads/2014/12/soderzhanie-predmetno-razvivayushhej-sredy-v-gruppe-detskogo-sada-8.bmp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planetadetstva.net/wp-content/uploads/2014/12/soderzhanie-predmetno-razvivayushhej-sredy-v-gruppe-detskogo-sada-9.bmp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7.png"/><Relationship Id="rId4" Type="http://schemas.openxmlformats.org/officeDocument/2006/relationships/hyperlink" Target="http://planetadetstva.net/wp-content/uploads/2014/12/soderzhanie-predmetno-razvivayushhej-sredy-v-gruppe-detskogo-sada-2.bmp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planetadetstva.net/wp-content/uploads/2014/12/soderzhanie-predmetno-razvivayushhej-sredy-v-gruppe-detskogo-sada-10.bmp" TargetMode="Externa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9.png"/><Relationship Id="rId4" Type="http://schemas.openxmlformats.org/officeDocument/2006/relationships/hyperlink" Target="http://planetadetstva.net/wp-content/uploads/2014/12/soderzhanie-predmetno-razvivayushhej-sredy-v-gruppe-detskogo-sada-3.bmp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planetadetstva.net/wp-content/uploads/2014/12/soderzhanie-predmetno-razvivayushhej-sredy-v-gruppe-detskogo-sada-4.bmp" TargetMode="Externa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45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38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4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13" Type="http://schemas.microsoft.com/office/2007/relationships/hdphoto" Target="../media/hdphoto2.wdp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12" Type="http://schemas.openxmlformats.org/officeDocument/2006/relationships/image" Target="../media/image57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52.jpeg"/><Relationship Id="rId11" Type="http://schemas.microsoft.com/office/2007/relationships/hdphoto" Target="../media/hdphoto1.wdp"/><Relationship Id="rId5" Type="http://schemas.openxmlformats.org/officeDocument/2006/relationships/image" Target="../media/image51.jpeg"/><Relationship Id="rId10" Type="http://schemas.openxmlformats.org/officeDocument/2006/relationships/image" Target="../media/image56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58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Заголовок 1"/>
          <p:cNvSpPr>
            <a:spLocks noGrp="1"/>
          </p:cNvSpPr>
          <p:nvPr>
            <p:ph type="ctrTitle"/>
          </p:nvPr>
        </p:nvSpPr>
        <p:spPr>
          <a:xfrm>
            <a:off x="179388" y="188913"/>
            <a:ext cx="8640762" cy="6669087"/>
          </a:xfrm>
        </p:spPr>
        <p:txBody>
          <a:bodyPr/>
          <a:lstStyle/>
          <a:p>
            <a:pPr indent="342900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«Детский сад комбинированного вида №10»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 smtClean="0">
                <a:latin typeface="Monotype Corsiva" pitchFamily="66" charset="0"/>
                <a:cs typeface="Times New Roman" pitchFamily="18" charset="0"/>
              </a:rPr>
              <a:t>Растим  талантливых  детей»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Выполнила: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зам.зав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ВиМР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Вебер М.В.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г. Донской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2" descr="C:\Users\Марго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2082792"/>
          </a:xfrm>
        </p:spPr>
        <p:txBody>
          <a:bodyPr/>
          <a:lstStyle/>
          <a:p>
            <a:r>
              <a:rPr lang="ru-RU" sz="2800" b="1" dirty="0" smtClean="0"/>
              <a:t>Подготовка педагогических и руководящих работников для работы с талантливыми детьми.</a:t>
            </a:r>
            <a:r>
              <a:rPr lang="ru-RU" u="sng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-396552" y="1484784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"Если в педагогическом коллективе есть талантливый, влюбленный в свое дело педагог, среди воспитанников  обязательно обнаруживаются способные и талантливые.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В.А. Сухомлинский</a:t>
            </a:r>
            <a:endParaRPr kumimoji="0" lang="ru-RU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D:\Фото\детский сад\выпускной\DSC032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464563"/>
            <a:ext cx="5857916" cy="4393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Марго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1020" cy="6912768"/>
          </a:xfrm>
          <a:prstGeom prst="rect">
            <a:avLst/>
          </a:prstGeom>
          <a:noFill/>
        </p:spPr>
      </p:pic>
      <p:pic>
        <p:nvPicPr>
          <p:cNvPr id="1030" name="Picture 6" descr="C:\Users\Admin\Desktop\ВОСПИТАТЕЛИ\фото\8марта 2016\DSC099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9763">
            <a:off x="4544820" y="3353158"/>
            <a:ext cx="4287771" cy="33478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Фото\детский сад\Новогодний утренник\DSC022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22804">
            <a:off x="184074" y="3266149"/>
            <a:ext cx="4323747" cy="35462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50" name="Picture 2" descr="D:\Фото\сад\сад\DSC039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83333" y="43729"/>
            <a:ext cx="3179745" cy="31293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26" name="Picture 2" descr="C:\Users\Admin\Desktop\для презентации\IMG_44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12271">
            <a:off x="-298994" y="350224"/>
            <a:ext cx="4128459" cy="30963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Фото\детский сад\выпускной\DSC03200.JPG"/>
          <p:cNvPicPr>
            <a:picLocks noChangeAspect="1" noChangeArrowheads="1"/>
          </p:cNvPicPr>
          <p:nvPr/>
        </p:nvPicPr>
        <p:blipFill>
          <a:blip r:embed="rId7" cstate="print"/>
          <a:srcRect l="19198" t="22423" r="25735"/>
          <a:stretch>
            <a:fillRect/>
          </a:stretch>
        </p:blipFill>
        <p:spPr bwMode="auto">
          <a:xfrm rot="1552344">
            <a:off x="5705543" y="31917"/>
            <a:ext cx="3357586" cy="40020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261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 descr="C:\Users\Марго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711" y="0"/>
            <a:ext cx="9147711" cy="68876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229600" cy="1143000"/>
          </a:xfrm>
        </p:spPr>
        <p:txBody>
          <a:bodyPr/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Основные направления образовательно-воспитательного процесса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6442501"/>
            <a:ext cx="832645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4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214282" y="571480"/>
            <a:ext cx="642942" cy="342902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14414" y="1357298"/>
            <a:ext cx="5857916" cy="14287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у детей качеств высокого уровня мировоззренческих убеждений, позволяющих ориентироваться в сложном мире социальных отношений; </a:t>
            </a:r>
            <a:endParaRPr lang="ru-RU" sz="2000" b="1" dirty="0"/>
          </a:p>
        </p:txBody>
      </p:sp>
      <p:sp>
        <p:nvSpPr>
          <p:cNvPr id="8" name="Выгнутая вправо стрелка 7"/>
          <p:cNvSpPr/>
          <p:nvPr/>
        </p:nvSpPr>
        <p:spPr>
          <a:xfrm>
            <a:off x="7500958" y="714356"/>
            <a:ext cx="642942" cy="3357586"/>
          </a:xfrm>
          <a:prstGeom prst="curvedLeftArrow">
            <a:avLst>
              <a:gd name="adj1" fmla="val 27575"/>
              <a:gd name="adj2" fmla="val 68538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85852" y="2928934"/>
            <a:ext cx="5857916" cy="7143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гуманного стиля мышления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;</a:t>
            </a:r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2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285852" y="3786190"/>
            <a:ext cx="5857916" cy="7143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утверждение ЗОЖ дошкольников;</a:t>
            </a:r>
            <a:endParaRPr lang="ru-RU" sz="2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285852" y="4714884"/>
            <a:ext cx="5857916" cy="7143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научно-исследовательских навыков и творческих способностей талантливых детей;</a:t>
            </a:r>
            <a:endParaRPr lang="ru-RU" sz="20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285852" y="5643578"/>
            <a:ext cx="5857916" cy="71438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нравственно-патриотическое воспитание детей</a:t>
            </a:r>
            <a:endParaRPr lang="ru-RU" sz="2000" b="1" dirty="0"/>
          </a:p>
        </p:txBody>
      </p:sp>
      <p:sp>
        <p:nvSpPr>
          <p:cNvPr id="15" name="Левая фигурная скобка 14"/>
          <p:cNvSpPr/>
          <p:nvPr/>
        </p:nvSpPr>
        <p:spPr>
          <a:xfrm>
            <a:off x="857224" y="1142984"/>
            <a:ext cx="285752" cy="5286412"/>
          </a:xfrm>
          <a:prstGeom prst="lef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авая фигурная скобка 15"/>
          <p:cNvSpPr/>
          <p:nvPr/>
        </p:nvSpPr>
        <p:spPr>
          <a:xfrm>
            <a:off x="7215206" y="1071546"/>
            <a:ext cx="214314" cy="5429288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 descr="C:\Users\Марго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8096250" cy="6096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Квалификация педагогических работников</a:t>
            </a:r>
            <a:endParaRPr lang="ru-RU" sz="2800" b="1" dirty="0"/>
          </a:p>
        </p:txBody>
      </p:sp>
      <p:sp>
        <p:nvSpPr>
          <p:cNvPr id="165891" name="Rectangle 3"/>
          <p:cNvSpPr>
            <a:spLocks noChangeArrowheads="1"/>
          </p:cNvSpPr>
          <p:nvPr/>
        </p:nvSpPr>
        <p:spPr bwMode="auto">
          <a:xfrm>
            <a:off x="539552" y="1412776"/>
            <a:ext cx="727280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сегодняшний день педагогический коллектив  нашего ДОУ обладает достаточным уровнем творческого потенциала для работы с талантливыми воспитанниками. В его  состав входят 9 квалифицированных педагогических работников.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Марго\Desktop\фото сад\IMG_20160906_125802.jpg"/>
          <p:cNvPicPr>
            <a:picLocks noChangeAspect="1" noChangeArrowheads="1"/>
          </p:cNvPicPr>
          <p:nvPr/>
        </p:nvPicPr>
        <p:blipFill>
          <a:blip r:embed="rId3" cstate="print"/>
          <a:srcRect l="26923"/>
          <a:stretch>
            <a:fillRect/>
          </a:stretch>
        </p:blipFill>
        <p:spPr bwMode="auto">
          <a:xfrm>
            <a:off x="214282" y="3000372"/>
            <a:ext cx="4357718" cy="33542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6" descr="C:\Users\Admin\Desktop\для презентации\2016-02-19_13.14.3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2" y="2928934"/>
            <a:ext cx="4476750" cy="33575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Text Box 4"/>
          <p:cNvSpPr txBox="1">
            <a:spLocks noChangeArrowheads="1"/>
          </p:cNvSpPr>
          <p:nvPr/>
        </p:nvSpPr>
        <p:spPr bwMode="auto">
          <a:xfrm>
            <a:off x="251520" y="0"/>
            <a:ext cx="781367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2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dirty="0">
                <a:solidFill>
                  <a:srgbClr val="FFFFFF"/>
                </a:solidFill>
                <a:latin typeface="Times New Roman" pitchFamily="18" charset="0"/>
              </a:rPr>
              <a:t>Талантливый </a:t>
            </a:r>
            <a:r>
              <a:rPr lang="ru-RU" sz="2800" b="1" dirty="0" smtClean="0">
                <a:solidFill>
                  <a:srgbClr val="FFFFFF"/>
                </a:solidFill>
                <a:latin typeface="Times New Roman" pitchFamily="18" charset="0"/>
              </a:rPr>
              <a:t>воспитатель </a:t>
            </a:r>
            <a:r>
              <a:rPr lang="ru-RU" sz="2800" b="1" dirty="0">
                <a:solidFill>
                  <a:srgbClr val="FFFFFF"/>
                </a:solidFill>
                <a:latin typeface="Times New Roman" pitchFamily="18" charset="0"/>
              </a:rPr>
              <a:t>– </a:t>
            </a:r>
            <a:endParaRPr lang="ru-RU" sz="2800" b="1" dirty="0" smtClean="0">
              <a:solidFill>
                <a:srgbClr val="FFFFFF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sz="2800" b="1" dirty="0" smtClean="0">
                <a:solidFill>
                  <a:srgbClr val="FFFFFF"/>
                </a:solidFill>
                <a:latin typeface="Times New Roman" pitchFamily="18" charset="0"/>
              </a:rPr>
              <a:t>талантливый </a:t>
            </a:r>
            <a:r>
              <a:rPr lang="ru-RU" sz="2800" b="1" dirty="0">
                <a:solidFill>
                  <a:srgbClr val="FFFFFF"/>
                </a:solidFill>
                <a:latin typeface="Times New Roman" pitchFamily="18" charset="0"/>
              </a:rPr>
              <a:t>ребенок</a:t>
            </a:r>
          </a:p>
        </p:txBody>
      </p:sp>
      <p:sp>
        <p:nvSpPr>
          <p:cNvPr id="148488" name="AutoShape 15"/>
          <p:cNvSpPr>
            <a:spLocks noChangeArrowheads="1"/>
          </p:cNvSpPr>
          <p:nvPr/>
        </p:nvSpPr>
        <p:spPr bwMode="auto">
          <a:xfrm>
            <a:off x="3286116" y="1928802"/>
            <a:ext cx="2071702" cy="1857388"/>
          </a:xfrm>
          <a:prstGeom prst="roundRect">
            <a:avLst>
              <a:gd name="adj" fmla="val 16667"/>
            </a:avLst>
          </a:prstGeom>
          <a:noFill/>
          <a:ln w="57150" cmpd="thinThick">
            <a:solidFill>
              <a:srgbClr val="00808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>
                <a:solidFill>
                  <a:srgbClr val="004A48"/>
                </a:solidFill>
                <a:latin typeface="Times New Roman" pitchFamily="18" charset="0"/>
              </a:rPr>
              <a:t>Активные формы</a:t>
            </a:r>
          </a:p>
          <a:p>
            <a:pPr algn="ctr"/>
            <a:r>
              <a:rPr lang="ru-RU" sz="1400" b="1" dirty="0">
                <a:solidFill>
                  <a:srgbClr val="004A48"/>
                </a:solidFill>
                <a:latin typeface="Times New Roman" pitchFamily="18" charset="0"/>
              </a:rPr>
              <a:t> организации </a:t>
            </a:r>
          </a:p>
          <a:p>
            <a:pPr algn="ctr"/>
            <a:r>
              <a:rPr lang="ru-RU" sz="1400" b="1" dirty="0">
                <a:solidFill>
                  <a:srgbClr val="004A48"/>
                </a:solidFill>
                <a:latin typeface="Times New Roman" pitchFamily="18" charset="0"/>
              </a:rPr>
              <a:t>методической </a:t>
            </a:r>
          </a:p>
          <a:p>
            <a:pPr algn="ctr"/>
            <a:r>
              <a:rPr lang="ru-RU" sz="1400" b="1" dirty="0">
                <a:solidFill>
                  <a:srgbClr val="004A48"/>
                </a:solidFill>
                <a:latin typeface="Times New Roman" pitchFamily="18" charset="0"/>
              </a:rPr>
              <a:t>работы с кадрами</a:t>
            </a:r>
          </a:p>
        </p:txBody>
      </p:sp>
      <p:pic>
        <p:nvPicPr>
          <p:cNvPr id="1026" name="Picture 2" descr="C:\Users\Admin\Desktop\ВОСПИТАТЕЛИ\фото\ВСЕ ФОТО\педсовет - прически ФОТО\SAM_09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232"/>
            <a:ext cx="3429023" cy="25717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ВОСПИТАТЕЛИ\фото\фото\фото\Рисунок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446" y="1142984"/>
            <a:ext cx="3524503" cy="26431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ВОСПИТАТЕЛИ\фото\предметная среда\фото\детсад\IMG_28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4134" y="1508883"/>
            <a:ext cx="2874939" cy="24288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ВОСПИТАТЕЛИ\фото\предметная среда\фото\фото день воспитателя\IMG_366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048384" y="4190981"/>
            <a:ext cx="3048023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для презентации\2016-02-19_13.20.4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8" y="4429132"/>
            <a:ext cx="2571769" cy="19288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 descr="C:\Users\Марго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6077"/>
            <a:ext cx="9252520" cy="646904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051720" y="197771"/>
            <a:ext cx="57910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Предметно-пространственная среда</a:t>
            </a:r>
            <a:endParaRPr lang="ru-RU" sz="2400" b="1" dirty="0"/>
          </a:p>
        </p:txBody>
      </p:sp>
      <p:pic>
        <p:nvPicPr>
          <p:cNvPr id="2050" name="Picture 2" descr="C:\Users\Admin\Desktop\ВОСПИТАТЕЛИ\фото\фото\фото\DSC020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59436"/>
            <a:ext cx="3105708" cy="41409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ВОСПИТАТЕЛИ\фото\фото\фото\IMG_28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59436"/>
            <a:ext cx="2957382" cy="39431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ВОСПИТАТЕЛИ\фото\фото\фото\DSC0209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938769"/>
            <a:ext cx="3516875" cy="26376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971" y="3970977"/>
            <a:ext cx="3441168" cy="26112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Мебель детский художественный уголок старшей группы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375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Развивающая среда в детском саду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0890"/>
            <a:ext cx="9144000" cy="33871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0709855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Оформление уголка ряжения в детсаду фото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8884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Предметно развивающая среда в старшей группе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6" y="3573016"/>
            <a:ext cx="9127794" cy="32849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521255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азвивающая среда в детском саду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398" y="0"/>
            <a:ext cx="9170398" cy="3501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Среды театрализованного уголка направлена на развитие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1008"/>
            <a:ext cx="9144000" cy="33569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5698040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Самообразование природный уголок в старшей группе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06" y="0"/>
            <a:ext cx="9152505" cy="3789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Развивающая среда в детском саду">
            <a:hlinkClick r:id="rId4"/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789040"/>
            <a:ext cx="9143999" cy="3068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5903027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138987" cy="836712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Качественные характеристики: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64704"/>
            <a:ext cx="7820942" cy="5589240"/>
          </a:xfrm>
        </p:spPr>
        <p:txBody>
          <a:bodyPr rtlCol="0">
            <a:normAutofit/>
          </a:bodyPr>
          <a:lstStyle/>
          <a:p>
            <a:pPr marL="0" indent="0" algn="just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1" i="1" dirty="0"/>
              <a:t>Актуальность </a:t>
            </a:r>
            <a:r>
              <a:rPr lang="ru-RU" sz="2000" b="1" i="1" dirty="0" smtClean="0"/>
              <a:t>исследования:</a:t>
            </a:r>
          </a:p>
          <a:p>
            <a:pPr>
              <a:buNone/>
            </a:pPr>
            <a:r>
              <a:rPr lang="ru-RU" sz="1800" dirty="0" smtClean="0"/>
              <a:t>       Говорят, талант – это ценный дар. А каждый малыш – это целый мир. Принято считать, что все дети талантливы с рождения. Но это известное высказывание справедливо лишь отчасти. Родившись, ребенок имеет задатки определенных способностей, которые обязательно нужно развивать. </a:t>
            </a:r>
          </a:p>
          <a:p>
            <a:pPr>
              <a:buNone/>
            </a:pPr>
            <a:endParaRPr lang="ru-RU" sz="1600" dirty="0" smtClean="0"/>
          </a:p>
          <a:p>
            <a:pPr fontAlgn="auto">
              <a:spcAft>
                <a:spcPts val="0"/>
              </a:spcAft>
              <a:buNone/>
              <a:defRPr/>
            </a:pPr>
            <a:endParaRPr lang="ru-RU" sz="1600" dirty="0"/>
          </a:p>
        </p:txBody>
      </p:sp>
      <p:pic>
        <p:nvPicPr>
          <p:cNvPr id="5" name="Picture 3426"/>
          <p:cNvPicPr>
            <a:picLocks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/>
          </a:blip>
          <a:srcRect l="8425" t="2994" r="6325" b="52864"/>
          <a:stretch>
            <a:fillRect/>
          </a:stretch>
        </p:blipFill>
        <p:spPr bwMode="auto">
          <a:xfrm>
            <a:off x="0" y="2276872"/>
            <a:ext cx="914400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едметно развивающая среда в детском саду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8" y="32154"/>
            <a:ext cx="8944029" cy="3468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C:\Users\Admin\Desktop\ВОСПИТАТЕЛИ\фото\безопасность\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6495" y="3555456"/>
            <a:ext cx="4990984" cy="2842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93899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6948488" cy="1027112"/>
          </a:xfrm>
        </p:spPr>
        <p:txBody>
          <a:bodyPr/>
          <a:lstStyle/>
          <a:p>
            <a:pPr algn="l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Количественные показатели научной деятельности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8229600" cy="5329237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1400" b="1" i="1" u="sng" dirty="0" smtClean="0">
                <a:latin typeface="Times New Roman" pitchFamily="18" charset="0"/>
                <a:cs typeface="Times New Roman" pitchFamily="18" charset="0"/>
              </a:rPr>
              <a:t>Участие  педагогов  ДОУ в конкурсах различного уровня</a:t>
            </a:r>
            <a:endParaRPr lang="ru-RU" sz="1400" b="1" u="sng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/>
              <a:t>- городской конкурс «Нестандартного оборудования» - по физическому воспитанию</a:t>
            </a:r>
          </a:p>
          <a:p>
            <a:r>
              <a:rPr lang="ru-RU" sz="1400" dirty="0" smtClean="0"/>
              <a:t>- всероссийский конкурс «Золотые руки России» в номинации «Осенние </a:t>
            </a:r>
            <a:r>
              <a:rPr lang="ru-RU" sz="1400" dirty="0" err="1" smtClean="0"/>
              <a:t>топиарии</a:t>
            </a:r>
            <a:r>
              <a:rPr lang="ru-RU" sz="1400" dirty="0" smtClean="0"/>
              <a:t>»</a:t>
            </a:r>
          </a:p>
          <a:p>
            <a:r>
              <a:rPr lang="ru-RU" sz="1400" dirty="0" smtClean="0"/>
              <a:t>- всероссийский конкурс «</a:t>
            </a:r>
            <a:r>
              <a:rPr lang="ru-RU" sz="1400" dirty="0" err="1" smtClean="0"/>
              <a:t>Грамотеино</a:t>
            </a:r>
            <a:r>
              <a:rPr lang="ru-RU" sz="1400" dirty="0" smtClean="0"/>
              <a:t>» в номинации «Наши руки не для скуки», «Жизнь в ДОУ», «Лучше нет родного края», «День знаний».</a:t>
            </a:r>
          </a:p>
          <a:p>
            <a:r>
              <a:rPr lang="ru-RU" sz="1400" dirty="0" smtClean="0"/>
              <a:t>- всероссийский конкурс «</a:t>
            </a:r>
            <a:r>
              <a:rPr lang="ru-RU" sz="1400" dirty="0" err="1" smtClean="0"/>
              <a:t>Педстрана</a:t>
            </a:r>
            <a:r>
              <a:rPr lang="ru-RU" sz="1400" dirty="0" smtClean="0"/>
              <a:t>»на лучший конспект НОД по «Физической культуре», «Окружающему миру», «Развитию речи»</a:t>
            </a:r>
          </a:p>
          <a:p>
            <a:r>
              <a:rPr lang="ru-RU" sz="1400" dirty="0" smtClean="0"/>
              <a:t>- всероссийский конкурс «</a:t>
            </a:r>
            <a:r>
              <a:rPr lang="ru-RU" sz="1400" dirty="0" err="1" smtClean="0"/>
              <a:t>Доутесса</a:t>
            </a:r>
            <a:r>
              <a:rPr lang="ru-RU" sz="1400" dirty="0" smtClean="0"/>
              <a:t>» «Блиц-олимпиада – ФГОС ДОУ»</a:t>
            </a:r>
          </a:p>
          <a:p>
            <a:r>
              <a:rPr lang="ru-RU" sz="1400" dirty="0" smtClean="0"/>
              <a:t>- всероссийский смотр конкурс помещений ДОУ «Дом в котором мы живём»</a:t>
            </a:r>
          </a:p>
          <a:p>
            <a:r>
              <a:rPr lang="ru-RU" sz="1400" dirty="0" smtClean="0"/>
              <a:t>- публикации на официальном сайте «</a:t>
            </a:r>
            <a:r>
              <a:rPr lang="ru-RU" sz="1400" dirty="0" err="1" smtClean="0"/>
              <a:t>Воспитатель.ру</a:t>
            </a:r>
            <a:r>
              <a:rPr lang="ru-RU" sz="1400" dirty="0" smtClean="0"/>
              <a:t>»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04"/>
          <a:stretch/>
        </p:blipFill>
        <p:spPr bwMode="auto">
          <a:xfrm>
            <a:off x="1096794" y="3689648"/>
            <a:ext cx="6528276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97000" y="390525"/>
            <a:ext cx="6775450" cy="506413"/>
          </a:xfrm>
        </p:spPr>
        <p:txBody>
          <a:bodyPr/>
          <a:lstStyle/>
          <a:p>
            <a:pPr algn="ctr" eaLnBrk="1" hangingPunct="1"/>
            <a:r>
              <a:rPr lang="ru-RU" sz="2400" b="1" smtClean="0">
                <a:latin typeface="Times New Roman" pitchFamily="18" charset="0"/>
              </a:rPr>
              <a:t>Родители – </a:t>
            </a:r>
            <a:br>
              <a:rPr lang="ru-RU" sz="2400" b="1" smtClean="0">
                <a:latin typeface="Times New Roman" pitchFamily="18" charset="0"/>
              </a:rPr>
            </a:br>
            <a:r>
              <a:rPr lang="ru-RU" sz="2400" b="1" smtClean="0">
                <a:latin typeface="Times New Roman" pitchFamily="18" charset="0"/>
              </a:rPr>
              <a:t>участники образовательного процесса</a:t>
            </a:r>
          </a:p>
        </p:txBody>
      </p:sp>
      <p:pic>
        <p:nvPicPr>
          <p:cNvPr id="150530" name="Picture 6" descr="8783107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88913"/>
            <a:ext cx="1152525" cy="9636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6146" name="Picture 2" descr="C:\Users\Admin\Desktop\Новая папка\IMG_20170221_0951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05" y="1664708"/>
            <a:ext cx="3131904" cy="17616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6148" name="Picture 4" descr="C:\Users\Admin\Desktop\ВОСПИТАТЕЛИ\фото\утренник мама 2014\IMG_39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7" y="3649553"/>
            <a:ext cx="3221858" cy="241639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6149" name="Picture 5" descr="C:\Users\Admin\Desktop\Новая папка\8 марта\IMG_20170306_104841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9" r="11613"/>
          <a:stretch/>
        </p:blipFill>
        <p:spPr bwMode="auto">
          <a:xfrm>
            <a:off x="4355976" y="1978831"/>
            <a:ext cx="4046423" cy="33414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181725" y="0"/>
            <a:ext cx="2962275" cy="476250"/>
          </a:xfrm>
        </p:spPr>
        <p:txBody>
          <a:bodyPr/>
          <a:lstStyle/>
          <a:p>
            <a:pPr eaLnBrk="1" hangingPunct="1"/>
            <a:r>
              <a:rPr lang="ru-RU" sz="1800" b="1" dirty="0" smtClean="0">
                <a:solidFill>
                  <a:srgbClr val="500000"/>
                </a:solidFill>
                <a:latin typeface="Times New Roman" pitchFamily="18" charset="0"/>
              </a:rPr>
              <a:t>Работа с родителями </a:t>
            </a: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468313" y="549275"/>
            <a:ext cx="7127875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2000" b="1" dirty="0" smtClean="0">
                <a:solidFill>
                  <a:srgbClr val="003300"/>
                </a:solidFill>
                <a:latin typeface="Times New Roman" pitchFamily="18" charset="0"/>
              </a:rPr>
              <a:t>Направление: Родительские собрания, консультации, привлечение к участию в утренниках</a:t>
            </a:r>
            <a:endParaRPr lang="ru-RU" sz="2000" b="1" dirty="0">
              <a:solidFill>
                <a:srgbClr val="003300"/>
              </a:solidFill>
              <a:latin typeface="Times New Roman" pitchFamily="18" charset="0"/>
            </a:endParaRPr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304800" y="2667000"/>
            <a:ext cx="3200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CCC00"/>
              </a:buClr>
              <a:buSzPct val="75000"/>
              <a:buFont typeface="Wingdings" pitchFamily="2" charset="2"/>
              <a:buChar char="v"/>
            </a:pPr>
            <a:r>
              <a:rPr lang="ru-RU" sz="1400" dirty="0" smtClean="0"/>
              <a:t>Родительские собрания-»Талантливый ребёнок  и как его воспитывать», «Развиваем </a:t>
            </a:r>
            <a:r>
              <a:rPr lang="ru-RU" sz="1400" dirty="0" err="1" smtClean="0"/>
              <a:t>креативные</a:t>
            </a:r>
            <a:r>
              <a:rPr lang="ru-RU" sz="1400" dirty="0" smtClean="0"/>
              <a:t> способности», «Творим вместе!», «Как создать уголок творчества дома»; </a:t>
            </a:r>
          </a:p>
          <a:p>
            <a:pPr marL="342900" indent="-342900">
              <a:spcBef>
                <a:spcPct val="20000"/>
              </a:spcBef>
              <a:buClr>
                <a:srgbClr val="CCCC00"/>
              </a:buClr>
              <a:buSzPct val="75000"/>
              <a:buFont typeface="Wingdings" pitchFamily="2" charset="2"/>
              <a:buChar char="v"/>
            </a:pPr>
            <a:r>
              <a:rPr lang="ru-RU" sz="1400" dirty="0" smtClean="0"/>
              <a:t>Практикумы,  </a:t>
            </a:r>
          </a:p>
          <a:p>
            <a:pPr marL="342900" indent="-342900">
              <a:spcBef>
                <a:spcPct val="20000"/>
              </a:spcBef>
              <a:buClr>
                <a:srgbClr val="CCCC00"/>
              </a:buClr>
              <a:buSzPct val="75000"/>
              <a:buFont typeface="Wingdings" pitchFamily="2" charset="2"/>
              <a:buChar char="v"/>
            </a:pPr>
            <a:r>
              <a:rPr lang="ru-RU" sz="1400" dirty="0" smtClean="0"/>
              <a:t>Буклеты для родителей и т.д.;</a:t>
            </a:r>
          </a:p>
          <a:p>
            <a:pPr marL="342900" indent="-342900">
              <a:spcBef>
                <a:spcPct val="20000"/>
              </a:spcBef>
              <a:buClr>
                <a:srgbClr val="CCCC00"/>
              </a:buClr>
              <a:buSzPct val="75000"/>
              <a:buFont typeface="Wingdings" pitchFamily="2" charset="2"/>
              <a:buChar char="v"/>
            </a:pPr>
            <a:r>
              <a:rPr lang="ru-RU" sz="1400" dirty="0" smtClean="0"/>
              <a:t>Оформление </a:t>
            </a:r>
            <a:r>
              <a:rPr lang="ru-RU" sz="1400" dirty="0" err="1" smtClean="0"/>
              <a:t>фотогаллерей</a:t>
            </a:r>
            <a:r>
              <a:rPr lang="ru-RU" sz="1400" dirty="0" smtClean="0"/>
              <a:t>,</a:t>
            </a:r>
          </a:p>
          <a:p>
            <a:pPr marL="342900" indent="-342900">
              <a:spcBef>
                <a:spcPct val="20000"/>
              </a:spcBef>
              <a:buClr>
                <a:srgbClr val="CCCC00"/>
              </a:buClr>
              <a:buSzPct val="75000"/>
              <a:buFont typeface="Wingdings" pitchFamily="2" charset="2"/>
              <a:buChar char="v"/>
            </a:pPr>
            <a:r>
              <a:rPr lang="ru-RU" sz="1400" dirty="0" smtClean="0"/>
              <a:t>Выставки работ. </a:t>
            </a:r>
          </a:p>
          <a:p>
            <a:pPr marL="342900" indent="-342900">
              <a:spcBef>
                <a:spcPct val="20000"/>
              </a:spcBef>
              <a:buClr>
                <a:srgbClr val="CCCC00"/>
              </a:buClr>
              <a:buSzPct val="75000"/>
              <a:buFont typeface="Wingdings" pitchFamily="2" charset="2"/>
              <a:buChar char="v"/>
            </a:pPr>
            <a:r>
              <a:rPr lang="ru-RU" sz="1400" dirty="0" smtClean="0"/>
              <a:t>Совместная практическая деятельность ребенка и его родителей (совместные газеты, выставки творческих работ, подготовка проектов, участие в утренниках и т.д.)</a:t>
            </a:r>
            <a:endParaRPr lang="ru-RU" sz="1400" dirty="0">
              <a:solidFill>
                <a:srgbClr val="003300"/>
              </a:solidFill>
              <a:latin typeface="Times New Roman" pitchFamily="18" charset="0"/>
            </a:endParaRPr>
          </a:p>
        </p:txBody>
      </p:sp>
      <p:sp>
        <p:nvSpPr>
          <p:cNvPr id="151557" name="Rectangle 5"/>
          <p:cNvSpPr>
            <a:spLocks noChangeArrowheads="1"/>
          </p:cNvSpPr>
          <p:nvPr/>
        </p:nvSpPr>
        <p:spPr bwMode="auto">
          <a:xfrm>
            <a:off x="395288" y="2349500"/>
            <a:ext cx="19796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ru-RU" sz="1600" b="1">
                <a:solidFill>
                  <a:srgbClr val="003300"/>
                </a:solidFill>
                <a:latin typeface="Times New Roman" pitchFamily="18" charset="0"/>
              </a:rPr>
              <a:t>Формы работы:</a:t>
            </a:r>
          </a:p>
        </p:txBody>
      </p:sp>
      <p:sp>
        <p:nvSpPr>
          <p:cNvPr id="151558" name="Rectangle 6"/>
          <p:cNvSpPr>
            <a:spLocks noChangeArrowheads="1"/>
          </p:cNvSpPr>
          <p:nvPr/>
        </p:nvSpPr>
        <p:spPr bwMode="auto">
          <a:xfrm>
            <a:off x="971550" y="1295400"/>
            <a:ext cx="80200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just">
              <a:spcBef>
                <a:spcPct val="20000"/>
              </a:spcBef>
              <a:buClr>
                <a:srgbClr val="CCCC00"/>
              </a:buClr>
              <a:buSzPct val="75000"/>
              <a:buFont typeface="Wingdings" pitchFamily="2" charset="2"/>
              <a:buNone/>
            </a:pPr>
            <a:r>
              <a:rPr lang="ru-RU" sz="1600" b="1" dirty="0">
                <a:solidFill>
                  <a:srgbClr val="003300"/>
                </a:solidFill>
                <a:latin typeface="Times New Roman" pitchFamily="18" charset="0"/>
              </a:rPr>
              <a:t>      </a:t>
            </a:r>
            <a:r>
              <a:rPr lang="ru-RU" sz="1600" dirty="0">
                <a:solidFill>
                  <a:srgbClr val="003300"/>
                </a:solidFill>
                <a:latin typeface="Times New Roman" pitchFamily="18" charset="0"/>
              </a:rPr>
              <a:t>создание условий для ситуативно-делового общения родителей с детьми на основе общего дела (рисунка, поделки, роли в спектакле, игры, книги, подготовки к празднику, разработки общего проекта и др.)</a:t>
            </a:r>
          </a:p>
        </p:txBody>
      </p:sp>
      <p:sp>
        <p:nvSpPr>
          <p:cNvPr id="151564" name="Rectangle 12"/>
          <p:cNvSpPr>
            <a:spLocks noChangeArrowheads="1"/>
          </p:cNvSpPr>
          <p:nvPr/>
        </p:nvSpPr>
        <p:spPr bwMode="auto">
          <a:xfrm>
            <a:off x="468313" y="1268413"/>
            <a:ext cx="1143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CCC00"/>
              </a:buClr>
              <a:buSzPct val="75000"/>
              <a:buFont typeface="Wingdings" pitchFamily="2" charset="2"/>
              <a:buNone/>
            </a:pPr>
            <a:r>
              <a:rPr lang="ru-RU" b="1">
                <a:solidFill>
                  <a:srgbClr val="003300"/>
                </a:solidFill>
                <a:latin typeface="Times New Roman" pitchFamily="18" charset="0"/>
              </a:rPr>
              <a:t>Цель: </a:t>
            </a:r>
          </a:p>
        </p:txBody>
      </p:sp>
      <p:pic>
        <p:nvPicPr>
          <p:cNvPr id="8" name="Picture 3" descr="C:\Users\Admin\Desktop\Новая папка\IMG_20170221_0953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780928"/>
            <a:ext cx="5130484" cy="288589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 descr="C:\Users\Марго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08012" y="-17140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71472" y="0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Преемственности с социальными институтами 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928670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Одним из приоритетных направлений в работе с талантливыми  детьми является  механизм преемственности с социальными институтами с целью демонстрации достижений, успехов воспитанников, а также с целью дальнейшего развития ребенка. </a:t>
            </a:r>
            <a:endParaRPr lang="ru-RU" dirty="0"/>
          </a:p>
        </p:txBody>
      </p:sp>
      <p:pic>
        <p:nvPicPr>
          <p:cNvPr id="8194" name="Picture 2" descr="C:\Users\Admin\Desktop\ВОСПИТАТЕЛИ\фото\предметная среда\фото\библиотека фото\IMG_35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2143116"/>
            <a:ext cx="3429024" cy="25717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\Desktop\ВОСПИТАТЕЛИ\фото\IMG_65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32" y="2143116"/>
            <a:ext cx="3310156" cy="24826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" name="Picture 1" descr="D:\Фото\DSC0524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2214554"/>
            <a:ext cx="2143140" cy="216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6" name="Picture 2" descr="G:\фото моё\DSC0676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72458" y="3987410"/>
            <a:ext cx="3681370" cy="2761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07"/>
          <a:stretch/>
        </p:blipFill>
        <p:spPr bwMode="auto">
          <a:xfrm>
            <a:off x="193900" y="4367092"/>
            <a:ext cx="2672345" cy="25742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406" y="4682633"/>
            <a:ext cx="3329164" cy="18726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 descr="C:\Users\Марго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7166"/>
            <a:ext cx="8643998" cy="6500834"/>
          </a:xfrm>
          <a:prstGeom prst="rect">
            <a:avLst/>
          </a:prstGeom>
          <a:noFill/>
        </p:spPr>
      </p:pic>
      <p:sp>
        <p:nvSpPr>
          <p:cNvPr id="172033" name="Rectangle 1"/>
          <p:cNvSpPr>
            <a:spLocks noChangeArrowheads="1"/>
          </p:cNvSpPr>
          <p:nvPr/>
        </p:nvSpPr>
        <p:spPr bwMode="auto">
          <a:xfrm>
            <a:off x="500034" y="428604"/>
            <a:ext cx="75723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мониторинг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результативности побед и  участия детей в городских, всероссийских, международных конкурсах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500034" y="1285860"/>
          <a:ext cx="4381500" cy="26625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14282" y="3929066"/>
            <a:ext cx="8449685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Результативность побед и  участия детей в городских конкурсах,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конкурсах ДОУ, всероссийских, международных конкурсах: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городские «Весёлые старты»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городской фестиваль «Солнечный лучик»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всероссийский конкурс «Свет рождественской звезды»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всероссийский конкурс «Золотые руки России» в номинации «Осенние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топиарии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международный конкурс «Грамотеино» в номинации «Осенние фантазии»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-конкурс  ДОУ «Парад дедов Морозов», конкурс «Юных чтецов»,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«Смешная причёска», «Раз блинок, два блинок», Зимние фантазии»,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«Осенние фантазии»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Новая папка\9 мая\IMG_20170504_09063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5" y="15583"/>
            <a:ext cx="4691946" cy="26392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 descr="C:\Users\Admin\Desktop\Новая папка\9 мая\IMG_20170504_1009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062" y="3284983"/>
            <a:ext cx="3935371" cy="33203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 descr="C:\Users\Admin\Pictures\2016-05-05 09.43.0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063" y="116632"/>
            <a:ext cx="3935371" cy="2951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1" name="Picture 5" descr="C:\Users\Admin\Desktop\ВОСПИТАТЕЛИ\фото\ВСЕ ФОТО\23-2\SAM_04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67152"/>
            <a:ext cx="4649486" cy="34871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72795383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WordArt 4"/>
          <p:cNvSpPr>
            <a:spLocks noChangeArrowheads="1" noChangeShapeType="1" noTextEdit="1"/>
          </p:cNvSpPr>
          <p:nvPr/>
        </p:nvSpPr>
        <p:spPr bwMode="auto">
          <a:xfrm>
            <a:off x="2339975" y="476250"/>
            <a:ext cx="5688013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Monotype Corsiva"/>
              </a:rPr>
              <a:t>Наши достижения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5" y="3612926"/>
            <a:ext cx="2861809" cy="16097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" y="5133610"/>
            <a:ext cx="3065580" cy="17243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Admin\Desktop\03lab4hrv12196982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36" y="910698"/>
            <a:ext cx="2013383" cy="27707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Admin\Desktop\для видео\фото\IMG_20170327_201751_28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135" y="3921469"/>
            <a:ext cx="3301867" cy="24764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ВОСПИТАТЕЛИ\фото\новогодние грамоты\грамота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753" y="886000"/>
            <a:ext cx="2050454" cy="28201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dmin\Desktop\ВОСПИТАТЕЛИ\фото\2016-04-25 10.24.2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749275"/>
            <a:ext cx="1894235" cy="25256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963" y="1072506"/>
            <a:ext cx="1916467" cy="26336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 descr="C:\Users\Admin\Desktop\для презентации\IMG_20170403_085303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128"/>
          <a:stretch/>
        </p:blipFill>
        <p:spPr bwMode="auto">
          <a:xfrm>
            <a:off x="7125621" y="964076"/>
            <a:ext cx="1804733" cy="27551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Admin\Desktop\для презентации\IMG_20170403_085310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975"/>
          <a:stretch/>
        </p:blipFill>
        <p:spPr bwMode="auto">
          <a:xfrm>
            <a:off x="5484430" y="1031427"/>
            <a:ext cx="1730279" cy="27077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71480"/>
          </a:xfrm>
        </p:spPr>
        <p:txBody>
          <a:bodyPr/>
          <a:lstStyle/>
          <a:p>
            <a:r>
              <a:rPr lang="ru-RU" sz="2800" b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Вывод</a:t>
            </a:r>
            <a:r>
              <a:rPr lang="ru-RU" sz="28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</a:t>
            </a:r>
            <a:endParaRPr lang="ru-RU" sz="2800" dirty="0"/>
          </a:p>
        </p:txBody>
      </p:sp>
      <p:sp>
        <p:nvSpPr>
          <p:cNvPr id="2" name="Rectangle 17"/>
          <p:cNvSpPr>
            <a:spLocks noChangeArrowheads="1"/>
          </p:cNvSpPr>
          <p:nvPr/>
        </p:nvSpPr>
        <p:spPr bwMode="auto">
          <a:xfrm>
            <a:off x="500034" y="500042"/>
            <a:ext cx="784887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09625" algn="l"/>
              </a:tabLst>
            </a:pPr>
            <a:r>
              <a:rPr lang="ru-RU" sz="2400" i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абота с талантливыми  детьми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– важная и необходимая часть деятельности педагога. Кто как не педагог может помочь детям раскрыть свои таланты? Поэтому в перспективе мы планируем продолжать работу с талантливыми детьми, а также будем отслеживать их успехи и в дальнейшем, т.к. талантливые люди – главное богатство общества.</a:t>
            </a:r>
          </a:p>
        </p:txBody>
      </p:sp>
      <p:pic>
        <p:nvPicPr>
          <p:cNvPr id="1026" name="Picture 2" descr="H:\сад\IMG_7241.JPG"/>
          <p:cNvPicPr>
            <a:picLocks noChangeAspect="1" noChangeArrowheads="1"/>
          </p:cNvPicPr>
          <p:nvPr/>
        </p:nvPicPr>
        <p:blipFill>
          <a:blip r:embed="rId3" cstate="print"/>
          <a:srcRect t="8153" b="5657"/>
          <a:stretch>
            <a:fillRect/>
          </a:stretch>
        </p:blipFill>
        <p:spPr bwMode="auto">
          <a:xfrm rot="3977964">
            <a:off x="280147" y="3653190"/>
            <a:ext cx="3455718" cy="2868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Фото\детский сад\фото ясли\Фото0341.jpg"/>
          <p:cNvPicPr>
            <a:picLocks noChangeAspect="1" noChangeArrowheads="1"/>
          </p:cNvPicPr>
          <p:nvPr/>
        </p:nvPicPr>
        <p:blipFill>
          <a:blip r:embed="rId4" cstate="print"/>
          <a:srcRect r="18703"/>
          <a:stretch>
            <a:fillRect/>
          </a:stretch>
        </p:blipFill>
        <p:spPr bwMode="auto">
          <a:xfrm rot="895331">
            <a:off x="4900485" y="3150568"/>
            <a:ext cx="3851104" cy="3552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WordArt 6"/>
          <p:cNvSpPr>
            <a:spLocks noChangeArrowheads="1" noChangeShapeType="1" noTextEdit="1"/>
          </p:cNvSpPr>
          <p:nvPr/>
        </p:nvSpPr>
        <p:spPr bwMode="auto">
          <a:xfrm>
            <a:off x="611560" y="0"/>
            <a:ext cx="8532440" cy="12961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smtClean="0">
                <a:ln w="12700">
                  <a:solidFill>
                    <a:srgbClr val="FF99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270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Monotype Corsiva"/>
              </a:rPr>
              <a:t>Удачи Вам!</a:t>
            </a:r>
            <a:endParaRPr lang="ru-RU" sz="3600" b="1" kern="10" dirty="0">
              <a:ln w="12700">
                <a:solidFill>
                  <a:srgbClr val="FF99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270000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Monotype Corsiva"/>
            </a:endParaRPr>
          </a:p>
        </p:txBody>
      </p:sp>
      <p:pic>
        <p:nvPicPr>
          <p:cNvPr id="3" name="Picture 2" descr="http://38.img.avito.st/640x480/8947019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34489">
            <a:off x="900470" y="2122781"/>
            <a:ext cx="2952328" cy="30215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7" descr="http://www.myjane.ru/data/cache/2015jul/30/59/461281_398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149080"/>
            <a:ext cx="4194456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http://www.pedijatrijarastimo.com/images/Babyboo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57216">
            <a:off x="6074657" y="1192570"/>
            <a:ext cx="285750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7148513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4000" b="1" dirty="0" smtClean="0"/>
              <a:t>Виды проявления   талантливости ребёнка</a:t>
            </a:r>
            <a:endParaRPr lang="ru-RU" sz="4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28736"/>
            <a:ext cx="8858280" cy="4589702"/>
          </a:xfrm>
        </p:spPr>
        <p:txBody>
          <a:bodyPr rtlCol="0">
            <a:normAutofit/>
          </a:bodyPr>
          <a:lstStyle/>
          <a:p>
            <a:pPr lvl="0"/>
            <a:r>
              <a:rPr lang="ru-RU" sz="2800" b="1" i="1" dirty="0" smtClean="0"/>
              <a:t>Интеллектуальный</a:t>
            </a:r>
            <a:endParaRPr lang="ru-RU" sz="2800" dirty="0" smtClean="0"/>
          </a:p>
          <a:p>
            <a:pPr lvl="0"/>
            <a:r>
              <a:rPr lang="ru-RU" sz="2800" b="1" i="1" dirty="0" smtClean="0"/>
              <a:t>Спортивно-организационный</a:t>
            </a:r>
            <a:endParaRPr lang="ru-RU" sz="2800" dirty="0" smtClean="0"/>
          </a:p>
          <a:p>
            <a:pPr lvl="0"/>
            <a:r>
              <a:rPr lang="ru-RU" sz="2800" b="1" i="1" dirty="0" smtClean="0"/>
              <a:t>Хореографический</a:t>
            </a:r>
            <a:r>
              <a:rPr lang="ru-RU" sz="2800" i="1" dirty="0" smtClean="0"/>
              <a:t>, </a:t>
            </a:r>
            <a:r>
              <a:rPr lang="ru-RU" sz="2800" b="1" i="1" dirty="0" smtClean="0"/>
              <a:t>сценический, литературно-поэтический,</a:t>
            </a:r>
            <a:r>
              <a:rPr lang="ru-RU" sz="2800" i="1" dirty="0" smtClean="0"/>
              <a:t> </a:t>
            </a:r>
            <a:r>
              <a:rPr lang="ru-RU" sz="2800" b="1" i="1" dirty="0" smtClean="0"/>
              <a:t>изобразительный,</a:t>
            </a:r>
            <a:r>
              <a:rPr lang="ru-RU" sz="2800" i="1" dirty="0" smtClean="0"/>
              <a:t> </a:t>
            </a:r>
            <a:r>
              <a:rPr lang="ru-RU" sz="2800" b="1" i="1" dirty="0" smtClean="0"/>
              <a:t>музыкальный</a:t>
            </a:r>
            <a:endParaRPr lang="ru-RU" sz="2800" dirty="0" smtClean="0"/>
          </a:p>
          <a:p>
            <a:pPr lvl="0"/>
            <a:r>
              <a:rPr lang="ru-RU" sz="2800" b="1" i="1" dirty="0" smtClean="0"/>
              <a:t>Лидерский</a:t>
            </a:r>
            <a:endParaRPr lang="ru-RU" sz="2800" dirty="0" smtClean="0"/>
          </a:p>
          <a:p>
            <a:pPr lvl="0"/>
            <a:r>
              <a:rPr lang="ru-RU" sz="2800" b="1" i="1" dirty="0" smtClean="0"/>
              <a:t>Способность в создании новых духовных ценностей и смыслов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AutoShape 6"/>
          <p:cNvSpPr>
            <a:spLocks noChangeArrowheads="1"/>
          </p:cNvSpPr>
          <p:nvPr/>
        </p:nvSpPr>
        <p:spPr bwMode="auto">
          <a:xfrm>
            <a:off x="725488" y="476250"/>
            <a:ext cx="6696075" cy="720725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2800" b="1" dirty="0">
              <a:solidFill>
                <a:srgbClr val="25005C"/>
              </a:solidFill>
              <a:latin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0034" y="285728"/>
            <a:ext cx="770485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Формы проявления   </a:t>
            </a:r>
          </a:p>
          <a:p>
            <a:pPr algn="ctr"/>
            <a:r>
              <a:rPr lang="ru-RU" sz="2800" b="1" dirty="0" smtClean="0"/>
              <a:t>талантливости ребёнка</a:t>
            </a:r>
          </a:p>
          <a:p>
            <a:pPr algn="ctr"/>
            <a:endParaRPr lang="ru-RU" sz="2800" b="1" dirty="0" smtClean="0"/>
          </a:p>
          <a:p>
            <a:endParaRPr lang="ru-RU" sz="2000" dirty="0" smtClean="0"/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2071670" y="1142984"/>
            <a:ext cx="928694" cy="7858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71472" y="1928802"/>
          <a:ext cx="7143800" cy="3931920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571900"/>
                <a:gridCol w="3571900"/>
              </a:tblGrid>
              <a:tr h="3286148">
                <a:tc>
                  <a:txBody>
                    <a:bodyPr/>
                    <a:lstStyle/>
                    <a:p>
                      <a:r>
                        <a:rPr lang="ru-RU" sz="2800" u="sng" dirty="0" smtClean="0"/>
                        <a:t>Явная </a:t>
                      </a:r>
                      <a:r>
                        <a:rPr lang="ru-RU" sz="2800" dirty="0" smtClean="0"/>
                        <a:t>-  обнаруживает себя в деятельности ребенка достаточно ярко и отчетливо (как бы «сама по себе»), в том числе и при неблагоприятных условиях. 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None/>
                      </a:pPr>
                      <a:r>
                        <a:rPr lang="ru-RU" sz="2800" u="sng" dirty="0" smtClean="0"/>
                        <a:t> Скрытая </a:t>
                      </a:r>
                      <a:r>
                        <a:rPr lang="ru-RU" sz="2800" dirty="0" smtClean="0"/>
                        <a:t>- проявляется в </a:t>
                      </a:r>
                      <a:r>
                        <a:rPr lang="ru-RU" sz="2800" dirty="0" err="1" smtClean="0"/>
                        <a:t>атипичной</a:t>
                      </a:r>
                      <a:r>
                        <a:rPr lang="ru-RU" sz="2800" dirty="0" smtClean="0"/>
                        <a:t>, замаскированной форме, она не замечается окружающими. </a:t>
                      </a:r>
                    </a:p>
                    <a:p>
                      <a:endParaRPr lang="ru-RU" sz="2800" b="1" dirty="0" smtClean="0"/>
                    </a:p>
                    <a:p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" name="Прямая со стрелкой 10"/>
          <p:cNvCxnSpPr/>
          <p:nvPr/>
        </p:nvCxnSpPr>
        <p:spPr>
          <a:xfrm rot="16200000" flipH="1">
            <a:off x="4857752" y="1142984"/>
            <a:ext cx="785818" cy="7858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 descr="C:\Users\Марго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8748464" cy="658707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sz="3200" b="1" dirty="0" smtClean="0"/>
              <a:t>Нормативно-правовые основы</a:t>
            </a:r>
            <a:endParaRPr lang="ru-RU" sz="3200" b="1" dirty="0"/>
          </a:p>
        </p:txBody>
      </p:sp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285720" y="1000108"/>
            <a:ext cx="821537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– Федеральный закон от 29 декабря 2012 г. № 273-ФЗ «Об образовании в Российской Федерации»;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– Основной образовательной программой МБДОУ «ДСКВ №10» на 2015- 2018 гг.,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hangingPunct="0"/>
            <a:r>
              <a:rPr lang="ru-RU" sz="32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Рабочая  программа «Маленький талант»;</a:t>
            </a:r>
          </a:p>
          <a:p>
            <a:pPr lvl="0" eaLnBrk="0" hangingPunct="0"/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– Устав дошкольной организации;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– Положение о работе с талантливыми  детьми.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 descr="C:\Users\Марго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8604448" cy="647864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40726"/>
          </a:xfrm>
        </p:spPr>
        <p:txBody>
          <a:bodyPr/>
          <a:lstStyle/>
          <a:p>
            <a:r>
              <a:rPr lang="ru-RU" sz="2800" b="1" dirty="0" smtClean="0"/>
              <a:t>Как помочь развитию таланта ребёнка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836712"/>
            <a:ext cx="76328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Талант</a:t>
            </a:r>
            <a:r>
              <a:rPr lang="ru-RU" dirty="0" smtClean="0"/>
              <a:t> – это более высокая ступень способностей, необходимо разобраться к какой области деятельности человека относятся наклонности конкретного ребенка и исходя из этого их развивать. Основным подходом в поиске юных дарований следует признать комплекс мероприятий, направленных не только на детей, но и на родителей, и педагогов. Важно использовать разнообразные методики отбора детей и в дальнейшем непрерывно наблюдать за их успехами. </a:t>
            </a:r>
          </a:p>
          <a:p>
            <a:endParaRPr lang="ru-RU" dirty="0" smtClean="0"/>
          </a:p>
          <a:p>
            <a:r>
              <a:rPr lang="ru-RU" dirty="0" smtClean="0"/>
              <a:t>Основные направления по выявлению способностей воспитанников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5" name="Стрелка вправо 4"/>
          <p:cNvSpPr/>
          <p:nvPr/>
        </p:nvSpPr>
        <p:spPr>
          <a:xfrm rot="5400000">
            <a:off x="1547664" y="3645024"/>
            <a:ext cx="64807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5400000">
            <a:off x="4139952" y="3645024"/>
            <a:ext cx="64807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5400000">
            <a:off x="6516216" y="3717032"/>
            <a:ext cx="648072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51520" y="4293096"/>
          <a:ext cx="7848873" cy="228600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3168352"/>
                <a:gridCol w="2376264"/>
                <a:gridCol w="230425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Работа с педагогами </a:t>
                      </a:r>
                    </a:p>
                    <a:p>
                      <a:r>
                        <a:rPr lang="ru-RU" dirty="0" smtClean="0"/>
                        <a:t>(беседы, заполнение экспертных листов на воспитанников, анализ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результатов педагогического </a:t>
                      </a:r>
                    </a:p>
                    <a:p>
                      <a:r>
                        <a:rPr lang="ru-RU" dirty="0" smtClean="0"/>
                        <a:t>мониторинга или индивидуальных 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dirty="0" smtClean="0"/>
                        <a:t>карт развития).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Работа с детьми (наблюдение, тестирование, анализ продуктов детского творчества).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Работа с родителями (беседы, анкетирование)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4608512" cy="764704"/>
          </a:xfrm>
        </p:spPr>
        <p:txBody>
          <a:bodyPr>
            <a:normAutofit fontScale="90000"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Участники  процесса выявления  способностей детей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Блок-схема: узел 9"/>
          <p:cNvSpPr/>
          <p:nvPr/>
        </p:nvSpPr>
        <p:spPr>
          <a:xfrm>
            <a:off x="4355976" y="2996952"/>
            <a:ext cx="1080120" cy="1080120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ru-RU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 rot="1676927">
            <a:off x="1340655" y="1816904"/>
            <a:ext cx="3240360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Воспита-тель</a:t>
            </a:r>
            <a:endParaRPr lang="ru-RU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Овал 12"/>
          <p:cNvSpPr/>
          <p:nvPr/>
        </p:nvSpPr>
        <p:spPr>
          <a:xfrm rot="5739200">
            <a:off x="3897748" y="1038948"/>
            <a:ext cx="2607918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Родители</a:t>
            </a:r>
            <a:endParaRPr lang="ru-RU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Овал 13"/>
          <p:cNvSpPr/>
          <p:nvPr/>
        </p:nvSpPr>
        <p:spPr>
          <a:xfrm rot="20433266">
            <a:off x="5391440" y="2279332"/>
            <a:ext cx="3240360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Учитель-логопед </a:t>
            </a:r>
            <a:endParaRPr lang="ru-RU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 rot="2085880">
            <a:off x="5098464" y="4231888"/>
            <a:ext cx="3429359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Музыкальный</a:t>
            </a:r>
            <a:r>
              <a:rPr lang="ru-RU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рук.</a:t>
            </a:r>
            <a:endParaRPr lang="ru-RU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Овал 14"/>
          <p:cNvSpPr/>
          <p:nvPr/>
        </p:nvSpPr>
        <p:spPr>
          <a:xfrm rot="19769598">
            <a:off x="1403820" y="4012926"/>
            <a:ext cx="3182130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 доп.платной услуги</a:t>
            </a:r>
            <a:endParaRPr lang="ru-RU" sz="24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 rot="4677566">
            <a:off x="3734452" y="4924489"/>
            <a:ext cx="2812516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Зам.зав.по В И МР</a:t>
            </a:r>
            <a:endParaRPr lang="ru-RU" sz="28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9" grpId="0" animBg="1"/>
      <p:bldP spid="15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285720" y="2928934"/>
          <a:ext cx="8229600" cy="148336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82296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Picture 2" descr="C:\Users\Марго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5333" y="0"/>
            <a:ext cx="9755117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Система по выявлению способностей у детей  предполагает комплексное обследование  и проходит в четыре  этапа: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000108"/>
            <a:ext cx="8786842" cy="1357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eaLnBrk="0" hangingPunct="0"/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этап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групповое обследование детей с помощь стандартизированных </a:t>
            </a:r>
          </a:p>
          <a:p>
            <a:pPr lvl="0" eaLnBrk="0" hangingPunct="0"/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методик на основе системы мониторинга  основной образовательной </a:t>
            </a:r>
          </a:p>
          <a:p>
            <a:pPr lvl="0" eaLnBrk="0" hangingPunct="0"/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программы ДОУ с учётом программы </a:t>
            </a:r>
            <a:r>
              <a:rPr lang="ru-RU" sz="20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 рождения до школы</a:t>
            </a:r>
            <a:r>
              <a:rPr lang="ru-RU" sz="20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»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Н.Е. </a:t>
            </a:r>
            <a:r>
              <a:rPr lang="ru-RU" sz="2000" dirty="0" err="1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Веракса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отбор группы детей показавших результаты высокие и выше среднего.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2500306"/>
            <a:ext cx="8786842" cy="1357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eaLnBrk="0" hangingPunct="0"/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 этап </a:t>
            </a:r>
            <a:r>
              <a:rPr lang="ru-RU" sz="20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анализ результатов аналитических наблюдений воспитателей  и анкетирования родителей ребенка. По оценке взрослых выделяются</a:t>
            </a:r>
          </a:p>
          <a:p>
            <a:pPr lvl="0" eaLnBrk="0" hangingPunct="0"/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талантливые дети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4000504"/>
            <a:ext cx="8786842" cy="1357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eaLnBrk="0" hangingPunct="0"/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hangingPunct="0"/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 этап 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организуется индивидуальное обследование способных   детей с помощью бесед, интервью, диагностических анкет, тестов. </a:t>
            </a:r>
          </a:p>
          <a:p>
            <a:pPr lvl="0" eaLnBrk="0" hangingPunct="0"/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Уточняется желание и интерес ребенка к определенной деятельности.   </a:t>
            </a:r>
          </a:p>
          <a:p>
            <a:pPr lvl="0" eaLnBrk="0" hangingPunct="0"/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5500678"/>
            <a:ext cx="8786842" cy="135732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eaLnBrk="0" hangingPunct="0"/>
            <a:r>
              <a:rPr lang="ru-RU" sz="2000" b="1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 этап </a:t>
            </a:r>
            <a:r>
              <a:rPr lang="ru-RU" sz="2000" dirty="0" smtClean="0">
                <a:solidFill>
                  <a:srgbClr val="000000"/>
                </a:solidFill>
                <a:ea typeface="Times New Roman" pitchFamily="18" charset="0"/>
                <a:cs typeface="Times New Roman" pitchFamily="18" charset="0"/>
              </a:rPr>
              <a:t>–</a:t>
            </a:r>
            <a:r>
              <a:rPr lang="ru-RU" sz="20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определение содержания работы со способными детьми</a:t>
            </a: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0" eaLnBrk="0" hangingPunct="0"/>
            <a:endParaRPr lang="ru-RU" dirty="0" smtClean="0">
              <a:solidFill>
                <a:srgbClr val="0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 descr="C:\Users\Марго\Desktop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5231"/>
            <a:ext cx="9468544" cy="691323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dirty="0" smtClean="0"/>
              <a:t>Обследование результативности по выявлению способностей у детей</a:t>
            </a:r>
            <a:endParaRPr lang="ru-RU" sz="2800" b="1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251520" y="1412776"/>
          <a:ext cx="5976664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691680" y="4437112"/>
          <a:ext cx="6840760" cy="1621912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068278"/>
                <a:gridCol w="1428034"/>
                <a:gridCol w="1261698"/>
                <a:gridCol w="1277724"/>
                <a:gridCol w="1183208"/>
                <a:gridCol w="621818"/>
              </a:tblGrid>
              <a:tr h="545962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Коммуникативные способности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Психомоторные  способности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/>
                        <a:t>Творческие способности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Академические  способности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Всего</a:t>
                      </a:r>
                      <a:endParaRPr lang="ru-RU" sz="1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79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Начало года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5%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12%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14%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7%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38%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3797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/>
                        <a:t>Конец года</a:t>
                      </a:r>
                      <a:endParaRPr lang="ru-RU" sz="11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7%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14%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15%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7%</a:t>
                      </a: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43%</a:t>
                      </a: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55651" name="Rectangle 3"/>
          <p:cNvSpPr>
            <a:spLocks noChangeArrowheads="1"/>
          </p:cNvSpPr>
          <p:nvPr/>
        </p:nvSpPr>
        <p:spPr bwMode="auto">
          <a:xfrm>
            <a:off x="4211960" y="3501589"/>
            <a:ext cx="432048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Динамика увеличения роста способности детей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кругленный">
  <a:themeElements>
    <a:clrScheme name="Скругленный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Скругленный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2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2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Скругленный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Скругленный">
  <a:themeElements>
    <a:clrScheme name="Скругленный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Скругленный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2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2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Скругленный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2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2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Скругленный">
  <a:themeElements>
    <a:clrScheme name="Скругленный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Скругленный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2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>
          <a:prstShdw prst="shdw12">
            <a:schemeClr val="bg2">
              <a:alpha val="50000"/>
            </a:schemeClr>
          </a:prst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Скругленный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кругленный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кругленный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Затмение">
  <a:themeElements>
    <a:clrScheme name="Затмение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Затме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атмение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Затмение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атмение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Пиксел 8">
    <a:dk1>
      <a:srgbClr val="003300"/>
    </a:dk1>
    <a:lt1>
      <a:srgbClr val="FFFFFF"/>
    </a:lt1>
    <a:dk2>
      <a:srgbClr val="000000"/>
    </a:dk2>
    <a:lt2>
      <a:srgbClr val="336600"/>
    </a:lt2>
    <a:accent1>
      <a:srgbClr val="CCCC00"/>
    </a:accent1>
    <a:accent2>
      <a:srgbClr val="669900"/>
    </a:accent2>
    <a:accent3>
      <a:srgbClr val="FFFFFF"/>
    </a:accent3>
    <a:accent4>
      <a:srgbClr val="002A00"/>
    </a:accent4>
    <a:accent5>
      <a:srgbClr val="E2E2AA"/>
    </a:accent5>
    <a:accent6>
      <a:srgbClr val="5C8A00"/>
    </a:accent6>
    <a:hlink>
      <a:srgbClr val="333300"/>
    </a:hlink>
    <a:folHlink>
      <a:srgbClr val="99CC00"/>
    </a:folHlink>
  </a:clr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1612</TotalTime>
  <Words>983</Words>
  <Application>Microsoft Office PowerPoint</Application>
  <PresentationFormat>Экран (4:3)</PresentationFormat>
  <Paragraphs>129</Paragraphs>
  <Slides>29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Тема Office</vt:lpstr>
      <vt:lpstr>Скругленный</vt:lpstr>
      <vt:lpstr>1_Скругленный</vt:lpstr>
      <vt:lpstr>Пиксел</vt:lpstr>
      <vt:lpstr>2_Скругленный</vt:lpstr>
      <vt:lpstr>Затмение</vt:lpstr>
      <vt:lpstr>Муниципальное бюджетное дошкольное образовательное учреждение  «Детский сад комбинированного вида №10»   «Растим  талантливых  детей»                                                                                       Выполнила:                                                                                               зам.зав. по ВиМР                                                                                     Вебер М.В.  г. Донской</vt:lpstr>
      <vt:lpstr>Качественные характеристики:</vt:lpstr>
      <vt:lpstr> Виды проявления   талантливости ребёнка</vt:lpstr>
      <vt:lpstr>Презентация PowerPoint</vt:lpstr>
      <vt:lpstr>Нормативно-правовые основы</vt:lpstr>
      <vt:lpstr>Как помочь развитию таланта ребёнка </vt:lpstr>
      <vt:lpstr>Участники  процесса выявления  способностей детей </vt:lpstr>
      <vt:lpstr>Презентация PowerPoint</vt:lpstr>
      <vt:lpstr>Обследование результативности по выявлению способностей у детей</vt:lpstr>
      <vt:lpstr>Подготовка педагогических и руководящих работников для работы с талантливыми детьми.  </vt:lpstr>
      <vt:lpstr>Презентация PowerPoint</vt:lpstr>
      <vt:lpstr>Основные направления образовательно-воспитательного процесса</vt:lpstr>
      <vt:lpstr>Квалификация педагогических работников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Количественные показатели научной деятельности </vt:lpstr>
      <vt:lpstr>Родители –  участники образовательного процесса</vt:lpstr>
      <vt:lpstr>Работа с родителями </vt:lpstr>
      <vt:lpstr>Презентация PowerPoint</vt:lpstr>
      <vt:lpstr>Презентация PowerPoint</vt:lpstr>
      <vt:lpstr>Презентация PowerPoint</vt:lpstr>
      <vt:lpstr>Презентация PowerPoint</vt:lpstr>
      <vt:lpstr>Вывод: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проекта «Одаренные дети: выявление и создание условий для развития и становления способностей и талантов детей дошкольного возраста»  Муниципальное автономное образовательное учреждение детский сад №103 «Родники»     Уча  Шлыкова  Нина  Сергеевна 4. руководитель проекта</dc:title>
  <dc:creator>Ludmila Simonova</dc:creator>
  <cp:lastModifiedBy>Windows User</cp:lastModifiedBy>
  <cp:revision>121</cp:revision>
  <dcterms:created xsi:type="dcterms:W3CDTF">2013-06-12T08:40:28Z</dcterms:created>
  <dcterms:modified xsi:type="dcterms:W3CDTF">2017-11-09T13:03:39Z</dcterms:modified>
</cp:coreProperties>
</file>