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2" r:id="rId2"/>
    <p:sldId id="270" r:id="rId3"/>
    <p:sldId id="271" r:id="rId4"/>
    <p:sldId id="263" r:id="rId5"/>
    <p:sldId id="266" r:id="rId6"/>
    <p:sldId id="265" r:id="rId7"/>
    <p:sldId id="267" r:id="rId8"/>
    <p:sldId id="269" r:id="rId9"/>
    <p:sldId id="268" r:id="rId10"/>
    <p:sldId id="264" r:id="rId11"/>
  </p:sldIdLst>
  <p:sldSz cx="12801600" cy="9601200" type="A3"/>
  <p:notesSz cx="6858000" cy="9144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BFBFB"/>
    <a:srgbClr val="FDCEB9"/>
    <a:srgbClr val="FF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8526" autoAdjust="0"/>
  </p:normalViewPr>
  <p:slideViewPr>
    <p:cSldViewPr snapToGrid="0">
      <p:cViewPr varScale="1">
        <p:scale>
          <a:sx n="75" d="100"/>
          <a:sy n="75" d="100"/>
        </p:scale>
        <p:origin x="-198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68907" y="1637903"/>
            <a:ext cx="6740769" cy="699132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1" y="746761"/>
            <a:ext cx="8616598" cy="4373881"/>
          </a:xfrm>
        </p:spPr>
        <p:txBody>
          <a:bodyPr anchor="b">
            <a:normAutofit/>
          </a:bodyPr>
          <a:lstStyle>
            <a:lvl1pPr algn="l">
              <a:defRPr sz="616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" y="5381415"/>
            <a:ext cx="6935950" cy="267885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7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46760" y="746760"/>
            <a:ext cx="11308080" cy="43738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6803" y="5381414"/>
            <a:ext cx="10193865" cy="64008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4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1308080" cy="4053840"/>
          </a:xfrm>
        </p:spPr>
        <p:txBody>
          <a:bodyPr anchor="ctr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5760720"/>
            <a:ext cx="8936973" cy="2667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3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7" y="746760"/>
            <a:ext cx="9603702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521" y="4800600"/>
            <a:ext cx="8963454" cy="67564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021498"/>
            <a:ext cx="8935305" cy="240622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999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4800600"/>
            <a:ext cx="8935305" cy="2376360"/>
          </a:xfrm>
        </p:spPr>
        <p:txBody>
          <a:bodyPr anchor="b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7186172"/>
            <a:ext cx="8936973" cy="1241547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99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8" y="746760"/>
            <a:ext cx="9603700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40680"/>
            <a:ext cx="8935305" cy="14698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934200"/>
            <a:ext cx="8935304" cy="149352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8893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0535921" cy="4053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99948"/>
            <a:ext cx="8935305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673430"/>
            <a:ext cx="8935304" cy="1754291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97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 algn="l"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1" y="746761"/>
            <a:ext cx="9176814" cy="527473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19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2968" y="746760"/>
            <a:ext cx="2861872" cy="6187440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0" y="746760"/>
            <a:ext cx="8190017" cy="768096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52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1" y="746760"/>
            <a:ext cx="9176814" cy="527473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7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773679"/>
            <a:ext cx="8963455" cy="3247814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282267"/>
            <a:ext cx="8963454" cy="2145454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2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46761" y="746761"/>
            <a:ext cx="5529954" cy="527473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527307" y="746760"/>
            <a:ext cx="5527533" cy="526288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2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746760"/>
            <a:ext cx="5203612" cy="853440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9" y="1600201"/>
            <a:ext cx="5523654" cy="442129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023" y="793433"/>
            <a:ext cx="526967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308" y="1600200"/>
            <a:ext cx="5539387" cy="440944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3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6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9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4" y="746760"/>
            <a:ext cx="4480560" cy="2133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9" y="746760"/>
            <a:ext cx="6214257" cy="768096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34" y="3093723"/>
            <a:ext cx="4480560" cy="2927774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1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120" y="2026920"/>
            <a:ext cx="4988561" cy="16002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66800" y="1280160"/>
            <a:ext cx="4593364" cy="67208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4439" y="3840480"/>
            <a:ext cx="4989912" cy="2915920"/>
          </a:xfrm>
        </p:spPr>
        <p:txBody>
          <a:bodyPr anchor="t">
            <a:normAutofit/>
          </a:bodyPr>
          <a:lstStyle>
            <a:lvl1pPr marL="0" indent="0">
              <a:buNone/>
              <a:defRPr sz="252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" y="8641081"/>
            <a:ext cx="8136414" cy="5111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38945" y="5452535"/>
            <a:ext cx="3458638" cy="372194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746761"/>
            <a:ext cx="9176814" cy="527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2344" y="8641085"/>
            <a:ext cx="1680648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700CFE-EB93-4AF2-8190-2931DAB6DA29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6760" y="8641081"/>
            <a:ext cx="8136414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197" y="7809870"/>
            <a:ext cx="1199670" cy="93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894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Верунька работа\раскаски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801600" cy="960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Верунька работа\раскаски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200" y="-177800"/>
            <a:ext cx="14846930" cy="1074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Верунька работа\раскаски\128401222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800" y="0"/>
            <a:ext cx="13893800" cy="98679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743701" y="8937603"/>
            <a:ext cx="634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Медведевских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Вера Сергеевна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67633"/>
            <a:ext cx="11671300" cy="595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 проекта. </a:t>
            </a:r>
            <a:r>
              <a:rPr lang="ru-RU" dirty="0" smtClean="0">
                <a:solidFill>
                  <a:schemeClr val="bg1"/>
                </a:solidFill>
              </a:rPr>
              <a:t>Формирование у детей основ пожарной безопасности, навыков осознанного, </a:t>
            </a:r>
            <a:r>
              <a:rPr lang="ru-RU" dirty="0" smtClean="0">
                <a:solidFill>
                  <a:schemeClr val="bg1"/>
                </a:solidFill>
              </a:rPr>
              <a:t>безопасного </a:t>
            </a:r>
            <a:r>
              <a:rPr lang="ru-RU" dirty="0" smtClean="0">
                <a:solidFill>
                  <a:schemeClr val="bg1"/>
                </a:solidFill>
              </a:rPr>
              <a:t>поведения, создание условий для усвоения и закрепления знаний детей о </a:t>
            </a:r>
            <a:r>
              <a:rPr lang="ru-RU" dirty="0" smtClean="0">
                <a:solidFill>
                  <a:schemeClr val="bg1"/>
                </a:solidFill>
              </a:rPr>
              <a:t>правилах </a:t>
            </a:r>
            <a:r>
              <a:rPr lang="ru-RU" dirty="0" smtClean="0">
                <a:solidFill>
                  <a:schemeClr val="bg1"/>
                </a:solidFill>
              </a:rPr>
              <a:t>пожарной безопасности в ДОУ; выставка детского рисунка «Пожар»; совместно с родителями создать плакат «Осторожно, пожар!»; презентация по данной теме.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: - уточнить, систематизировать и углубить знания детей о правилах пожарной </a:t>
            </a:r>
            <a:r>
              <a:rPr lang="ru-RU" dirty="0" smtClean="0">
                <a:solidFill>
                  <a:schemeClr val="bg1"/>
                </a:solidFill>
              </a:rPr>
              <a:t>безопасности</a:t>
            </a:r>
            <a:r>
              <a:rPr lang="ru-RU" dirty="0" smtClean="0">
                <a:solidFill>
                  <a:schemeClr val="bg1"/>
                </a:solidFill>
              </a:rPr>
              <a:t>, формировать привычки их соблюдения; - учить детей правилам поведения в экстремальной ситуации (набирать номер телефона пожарной части, четко называть свой адрес); - познакомить со средствами пожаротушения; - способствовать овладению приемами элементарного практического взаимодействия с окружающими предметами, с помощью которых можно потушить пожар; - расширить знания детей о профессии пожарного; - воспитывать в детях уверенность в своих силах, проводить работу по преодолению страха перед огнем; - развивать в детях желание заниматься физической подготовкой, чтобы быть ловкими, смелыми и сильными, как пожарные; </a:t>
            </a:r>
            <a:r>
              <a:rPr lang="ru-RU" dirty="0" smtClean="0">
                <a:solidFill>
                  <a:schemeClr val="bg1"/>
                </a:solidFill>
              </a:rPr>
              <a:t>----формировать </a:t>
            </a:r>
            <a:r>
              <a:rPr lang="ru-RU" dirty="0" smtClean="0">
                <a:solidFill>
                  <a:schemeClr val="bg1"/>
                </a:solidFill>
              </a:rPr>
              <a:t>чувства ответственности за свои поступки и личное отношение к </a:t>
            </a:r>
            <a:r>
              <a:rPr lang="ru-RU" dirty="0" smtClean="0">
                <a:solidFill>
                  <a:schemeClr val="bg1"/>
                </a:solidFill>
              </a:rPr>
              <a:t>соблюдению </a:t>
            </a:r>
            <a:r>
              <a:rPr lang="ru-RU" dirty="0" smtClean="0">
                <a:solidFill>
                  <a:schemeClr val="bg1"/>
                </a:solidFill>
              </a:rPr>
              <a:t>и нарушению правил пожарной безопасности.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22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0" y="0"/>
            <a:ext cx="13893800" cy="9867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2600" y="682005"/>
            <a:ext cx="11544300" cy="432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Актуальность. </a:t>
            </a:r>
            <a:r>
              <a:rPr lang="ru-RU" dirty="0" smtClean="0">
                <a:solidFill>
                  <a:schemeClr val="bg1"/>
                </a:solidFill>
              </a:rPr>
              <a:t>Первостепенными задачами ДОУ и семьи является охрана психофизиологического </a:t>
            </a:r>
            <a:r>
              <a:rPr lang="ru-RU" dirty="0" smtClean="0">
                <a:solidFill>
                  <a:schemeClr val="bg1"/>
                </a:solidFill>
              </a:rPr>
              <a:t>здоровья </a:t>
            </a:r>
            <a:r>
              <a:rPr lang="ru-RU" dirty="0" smtClean="0">
                <a:solidFill>
                  <a:schemeClr val="bg1"/>
                </a:solidFill>
              </a:rPr>
              <a:t>детей, их безопасность жизнедеятельности, формирование потребности в здоровом образе жизни, развития понимания детьми правил основ безопасности </a:t>
            </a:r>
            <a:r>
              <a:rPr lang="ru-RU" dirty="0" smtClean="0">
                <a:solidFill>
                  <a:schemeClr val="bg1"/>
                </a:solidFill>
              </a:rPr>
              <a:t>жизнедеятельности </a:t>
            </a:r>
            <a:r>
              <a:rPr lang="ru-RU" dirty="0" smtClean="0">
                <a:solidFill>
                  <a:schemeClr val="bg1"/>
                </a:solidFill>
              </a:rPr>
              <a:t>и умения их выполнять. Необходимо формировать у детей осознанное и </a:t>
            </a:r>
            <a:r>
              <a:rPr lang="ru-RU" dirty="0" smtClean="0">
                <a:solidFill>
                  <a:schemeClr val="bg1"/>
                </a:solidFill>
              </a:rPr>
              <a:t>ответственное </a:t>
            </a:r>
            <a:r>
              <a:rPr lang="ru-RU" dirty="0" smtClean="0">
                <a:solidFill>
                  <a:schemeClr val="bg1"/>
                </a:solidFill>
              </a:rPr>
              <a:t>отношение к выполнению правил пожарной безопасности. У детей дошкольного </a:t>
            </a:r>
            <a:r>
              <a:rPr lang="ru-RU" dirty="0" smtClean="0">
                <a:solidFill>
                  <a:schemeClr val="bg1"/>
                </a:solidFill>
              </a:rPr>
              <a:t>возраста </a:t>
            </a:r>
            <a:r>
              <a:rPr lang="ru-RU" dirty="0" smtClean="0">
                <a:solidFill>
                  <a:schemeClr val="bg1"/>
                </a:solidFill>
              </a:rPr>
              <a:t>отсутствует защитная психологическая реакция на противопожарную обстановку. Желание постоянно открывать что-то новое, непосредственность часто ставят их перед реальными опасностями. Чтобы изменить отношение человека к этой проблеме, </a:t>
            </a:r>
            <a:r>
              <a:rPr lang="ru-RU" dirty="0" smtClean="0">
                <a:solidFill>
                  <a:schemeClr val="bg1"/>
                </a:solidFill>
              </a:rPr>
              <a:t>необходимо </a:t>
            </a:r>
            <a:r>
              <a:rPr lang="ru-RU" dirty="0" smtClean="0">
                <a:solidFill>
                  <a:schemeClr val="bg1"/>
                </a:solidFill>
              </a:rPr>
              <a:t>уже с дошкольного возраста заниматься вопросами пожарной безопасности. Эта работа должна вестись целенаправленно и систематически. Детскому саду и родителям надо объединить усилия, чтобы уберечь детей от трагедии.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801600" cy="9570063"/>
          </a:xfrm>
          <a:prstGeom prst="rect">
            <a:avLst/>
          </a:prstGeom>
          <a:noFill/>
        </p:spPr>
      </p:pic>
      <p:pic>
        <p:nvPicPr>
          <p:cNvPr id="3" name="Picture 49" descr="D:\Верунька работа\Фото группа\DSCN6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38" y="3039157"/>
            <a:ext cx="5093828" cy="38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D:\Верунька работа\Фото группа\DSCN2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326" y="3076227"/>
            <a:ext cx="5020106" cy="37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9751" y="902044"/>
            <a:ext cx="1019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Рассматривание плаката  «Правила поведения при пожаре»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215899"/>
            <a:ext cx="14185077" cy="10185399"/>
          </a:xfrm>
          <a:prstGeom prst="rect">
            <a:avLst/>
          </a:prstGeom>
          <a:noFill/>
        </p:spPr>
      </p:pic>
      <p:pic>
        <p:nvPicPr>
          <p:cNvPr id="3" name="Picture 54" descr="D:\Верунька работа\Фото группа\DSCN6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458190" cy="25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0" descr="D:\Верунька работа\Фото группа\DSCN6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1" y="1700105"/>
            <a:ext cx="3467100" cy="26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3" descr="D:\Верунька работа\Фото группа\DSCN6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024" y="5691732"/>
            <a:ext cx="4535290" cy="34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400" y="635001"/>
            <a:ext cx="572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Раскрашивание пожарной машины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7300" y="4569768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Лепка « Пожарная лестница»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4600" y="546100"/>
            <a:ext cx="473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Выставка раскрасок «Пожарная машина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15" descr="D:\Верунька работа\Фото группа\DSCN6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822" y="1691214"/>
            <a:ext cx="3585831" cy="26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тель\Desktop\Верунька работа\Фото группа\группа раннего возраста 2-3г\DSCN6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7524" y="5681217"/>
            <a:ext cx="4494276" cy="337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493" y="-215899"/>
            <a:ext cx="13398243" cy="98170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2673" y="571500"/>
            <a:ext cx="5516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Физкультминутка «Мы пожарные»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51" descr="D:\Верунька работа\Фото группа\DSCN6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98" y="1459848"/>
            <a:ext cx="4234202" cy="31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:\Верунька работа\Фото группа\DSCN6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800" y="1485900"/>
            <a:ext cx="4293708" cy="32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Верунька работа\Фото группа\группа раннего возраста 2-3г\DSCN6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9987" y="5114925"/>
            <a:ext cx="4219201" cy="316547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62000" y="4754202"/>
            <a:ext cx="1203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Зоркие пожарные»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ладонь к глазам приставим,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Ноги крепкие расставим.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Поворачиваясь вправо,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Оглядимся величаво.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налево тоже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Поглядим из под ладошек.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на право!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еще через плечо!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1,2 – выше голова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3,4 – шире руки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5,6 – тихо сесть.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6599" y="-380999"/>
            <a:ext cx="14439900" cy="10181828"/>
          </a:xfrm>
          <a:prstGeom prst="rect">
            <a:avLst/>
          </a:prstGeom>
          <a:noFill/>
        </p:spPr>
      </p:pic>
      <p:pic>
        <p:nvPicPr>
          <p:cNvPr id="7" name="Picture 4" descr="D:\Верунька работа\Фото группа\DSCN2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25" y="1517786"/>
            <a:ext cx="6002684" cy="45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501" y="266700"/>
            <a:ext cx="472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Рассматривание картинок про пожар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7" descr="D:\Верунька работа\Фото группа\DSCN2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508799"/>
            <a:ext cx="5997735" cy="44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45300" y="0"/>
            <a:ext cx="521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Просмотр мультфильма «Кошкин дом»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821" y="-380999"/>
            <a:ext cx="13896021" cy="10181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0400" y="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Сюжетно- ролевая игра « Мы пожарные</a:t>
            </a:r>
            <a:r>
              <a:rPr lang="ru-RU" sz="1800" b="1" dirty="0" smtClean="0">
                <a:solidFill>
                  <a:schemeClr val="bg1"/>
                </a:solidFill>
              </a:rPr>
              <a:t>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:\Верунька работа\Фото группа\DSCN5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99" y="1351444"/>
            <a:ext cx="3835573" cy="28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Верунька работа\Фото группа\DSCN5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098" y="4669938"/>
            <a:ext cx="3830516" cy="28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Верунька работа\Фото группа\DSCN6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367939"/>
            <a:ext cx="3881298" cy="29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Верунька работа\Фото группа\DSCN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7452" y="1409700"/>
            <a:ext cx="3791779" cy="2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Верунька работа\Фото группа\DSCN6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51" y="4683053"/>
            <a:ext cx="3851749" cy="28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Верунька работа\Фото группа\DSCN6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5299" y="4726602"/>
            <a:ext cx="3738062" cy="28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ерунька работа\раскаски\128401219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821" y="-380999"/>
            <a:ext cx="13896021" cy="10181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49836" y="609600"/>
            <a:ext cx="4701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Беседа о пожарной машине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Верунька работа\Фото группа\DSCN5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718" y="1886021"/>
            <a:ext cx="3835305" cy="287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679" y="1898721"/>
            <a:ext cx="3799020" cy="28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300" y="1882538"/>
            <a:ext cx="3813163" cy="28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1217</TotalTime>
  <Words>399</Words>
  <Application>Microsoft Office PowerPoint</Application>
  <PresentationFormat>A3 (297x420 мм)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121</cp:revision>
  <cp:lastPrinted>2017-04-25T03:53:53Z</cp:lastPrinted>
  <dcterms:created xsi:type="dcterms:W3CDTF">2015-06-06T12:35:37Z</dcterms:created>
  <dcterms:modified xsi:type="dcterms:W3CDTF">2017-11-13T16:06:16Z</dcterms:modified>
</cp:coreProperties>
</file>